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5" autoAdjust="0"/>
    <p:restoredTop sz="94660"/>
  </p:normalViewPr>
  <p:slideViewPr>
    <p:cSldViewPr snapToGrid="0">
      <p:cViewPr varScale="1">
        <p:scale>
          <a:sx n="59" d="100"/>
          <a:sy n="59" d="100"/>
        </p:scale>
        <p:origin x="48" y="6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A92D16-56C6-433D-AA4E-E4A1BAAA0E99}"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BF6DA4-797E-4144-8D45-E895F27C85A2}" type="slidenum">
              <a:rPr lang="en-US" smtClean="0"/>
              <a:t>‹#›</a:t>
            </a:fld>
            <a:endParaRPr lang="en-US"/>
          </a:p>
        </p:txBody>
      </p:sp>
    </p:spTree>
    <p:extLst>
      <p:ext uri="{BB962C8B-B14F-4D97-AF65-F5344CB8AC3E}">
        <p14:creationId xmlns:p14="http://schemas.microsoft.com/office/powerpoint/2010/main" val="2892977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A92D16-56C6-433D-AA4E-E4A1BAAA0E99}"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BF6DA4-797E-4144-8D45-E895F27C85A2}" type="slidenum">
              <a:rPr lang="en-US" smtClean="0"/>
              <a:t>‹#›</a:t>
            </a:fld>
            <a:endParaRPr lang="en-US"/>
          </a:p>
        </p:txBody>
      </p:sp>
    </p:spTree>
    <p:extLst>
      <p:ext uri="{BB962C8B-B14F-4D97-AF65-F5344CB8AC3E}">
        <p14:creationId xmlns:p14="http://schemas.microsoft.com/office/powerpoint/2010/main" val="1466015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A92D16-56C6-433D-AA4E-E4A1BAAA0E99}"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BF6DA4-797E-4144-8D45-E895F27C85A2}" type="slidenum">
              <a:rPr lang="en-US" smtClean="0"/>
              <a:t>‹#›</a:t>
            </a:fld>
            <a:endParaRPr lang="en-US"/>
          </a:p>
        </p:txBody>
      </p:sp>
    </p:spTree>
    <p:extLst>
      <p:ext uri="{BB962C8B-B14F-4D97-AF65-F5344CB8AC3E}">
        <p14:creationId xmlns:p14="http://schemas.microsoft.com/office/powerpoint/2010/main" val="2586868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A92D16-56C6-433D-AA4E-E4A1BAAA0E99}"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BF6DA4-797E-4144-8D45-E895F27C85A2}" type="slidenum">
              <a:rPr lang="en-US" smtClean="0"/>
              <a:t>‹#›</a:t>
            </a:fld>
            <a:endParaRPr lang="en-US"/>
          </a:p>
        </p:txBody>
      </p:sp>
    </p:spTree>
    <p:extLst>
      <p:ext uri="{BB962C8B-B14F-4D97-AF65-F5344CB8AC3E}">
        <p14:creationId xmlns:p14="http://schemas.microsoft.com/office/powerpoint/2010/main" val="477396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A92D16-56C6-433D-AA4E-E4A1BAAA0E99}"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BF6DA4-797E-4144-8D45-E895F27C85A2}" type="slidenum">
              <a:rPr lang="en-US" smtClean="0"/>
              <a:t>‹#›</a:t>
            </a:fld>
            <a:endParaRPr lang="en-US"/>
          </a:p>
        </p:txBody>
      </p:sp>
    </p:spTree>
    <p:extLst>
      <p:ext uri="{BB962C8B-B14F-4D97-AF65-F5344CB8AC3E}">
        <p14:creationId xmlns:p14="http://schemas.microsoft.com/office/powerpoint/2010/main" val="130396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A92D16-56C6-433D-AA4E-E4A1BAAA0E99}" type="datetimeFigureOut">
              <a:rPr lang="en-US" smtClean="0"/>
              <a:t>10/29/2018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BF6DA4-797E-4144-8D45-E895F27C85A2}" type="slidenum">
              <a:rPr lang="en-US" smtClean="0"/>
              <a:t>‹#›</a:t>
            </a:fld>
            <a:endParaRPr lang="en-US"/>
          </a:p>
        </p:txBody>
      </p:sp>
    </p:spTree>
    <p:extLst>
      <p:ext uri="{BB962C8B-B14F-4D97-AF65-F5344CB8AC3E}">
        <p14:creationId xmlns:p14="http://schemas.microsoft.com/office/powerpoint/2010/main" val="3323435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A92D16-56C6-433D-AA4E-E4A1BAAA0E99}" type="datetimeFigureOut">
              <a:rPr lang="en-US" smtClean="0"/>
              <a:t>10/29/2018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BF6DA4-797E-4144-8D45-E895F27C85A2}" type="slidenum">
              <a:rPr lang="en-US" smtClean="0"/>
              <a:t>‹#›</a:t>
            </a:fld>
            <a:endParaRPr lang="en-US"/>
          </a:p>
        </p:txBody>
      </p:sp>
    </p:spTree>
    <p:extLst>
      <p:ext uri="{BB962C8B-B14F-4D97-AF65-F5344CB8AC3E}">
        <p14:creationId xmlns:p14="http://schemas.microsoft.com/office/powerpoint/2010/main" val="188806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A92D16-56C6-433D-AA4E-E4A1BAAA0E99}" type="datetimeFigureOut">
              <a:rPr lang="en-US" smtClean="0"/>
              <a:t>10/29/2018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BF6DA4-797E-4144-8D45-E895F27C85A2}" type="slidenum">
              <a:rPr lang="en-US" smtClean="0"/>
              <a:t>‹#›</a:t>
            </a:fld>
            <a:endParaRPr lang="en-US"/>
          </a:p>
        </p:txBody>
      </p:sp>
    </p:spTree>
    <p:extLst>
      <p:ext uri="{BB962C8B-B14F-4D97-AF65-F5344CB8AC3E}">
        <p14:creationId xmlns:p14="http://schemas.microsoft.com/office/powerpoint/2010/main" val="505739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A92D16-56C6-433D-AA4E-E4A1BAAA0E99}" type="datetimeFigureOut">
              <a:rPr lang="en-US" smtClean="0"/>
              <a:t>10/29/2018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BF6DA4-797E-4144-8D45-E895F27C85A2}" type="slidenum">
              <a:rPr lang="en-US" smtClean="0"/>
              <a:t>‹#›</a:t>
            </a:fld>
            <a:endParaRPr lang="en-US"/>
          </a:p>
        </p:txBody>
      </p:sp>
    </p:spTree>
    <p:extLst>
      <p:ext uri="{BB962C8B-B14F-4D97-AF65-F5344CB8AC3E}">
        <p14:creationId xmlns:p14="http://schemas.microsoft.com/office/powerpoint/2010/main" val="3830363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A92D16-56C6-433D-AA4E-E4A1BAAA0E99}" type="datetimeFigureOut">
              <a:rPr lang="en-US" smtClean="0"/>
              <a:t>10/29/2018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BF6DA4-797E-4144-8D45-E895F27C85A2}" type="slidenum">
              <a:rPr lang="en-US" smtClean="0"/>
              <a:t>‹#›</a:t>
            </a:fld>
            <a:endParaRPr lang="en-US"/>
          </a:p>
        </p:txBody>
      </p:sp>
    </p:spTree>
    <p:extLst>
      <p:ext uri="{BB962C8B-B14F-4D97-AF65-F5344CB8AC3E}">
        <p14:creationId xmlns:p14="http://schemas.microsoft.com/office/powerpoint/2010/main" val="807155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A92D16-56C6-433D-AA4E-E4A1BAAA0E99}" type="datetimeFigureOut">
              <a:rPr lang="en-US" smtClean="0"/>
              <a:t>10/29/2018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BF6DA4-797E-4144-8D45-E895F27C85A2}" type="slidenum">
              <a:rPr lang="en-US" smtClean="0"/>
              <a:t>‹#›</a:t>
            </a:fld>
            <a:endParaRPr lang="en-US"/>
          </a:p>
        </p:txBody>
      </p:sp>
    </p:spTree>
    <p:extLst>
      <p:ext uri="{BB962C8B-B14F-4D97-AF65-F5344CB8AC3E}">
        <p14:creationId xmlns:p14="http://schemas.microsoft.com/office/powerpoint/2010/main" val="3933586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A92D16-56C6-433D-AA4E-E4A1BAAA0E99}" type="datetimeFigureOut">
              <a:rPr lang="en-US" smtClean="0"/>
              <a:t>10/29/2018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BF6DA4-797E-4144-8D45-E895F27C85A2}" type="slidenum">
              <a:rPr lang="en-US" smtClean="0"/>
              <a:t>‹#›</a:t>
            </a:fld>
            <a:endParaRPr lang="en-US"/>
          </a:p>
        </p:txBody>
      </p:sp>
    </p:spTree>
    <p:extLst>
      <p:ext uri="{BB962C8B-B14F-4D97-AF65-F5344CB8AC3E}">
        <p14:creationId xmlns:p14="http://schemas.microsoft.com/office/powerpoint/2010/main" val="28114470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Building a </a:t>
            </a:r>
            <a:r>
              <a:rPr lang="en-US" dirty="0" err="1"/>
              <a:t>datapath</a:t>
            </a:r>
            <a:r>
              <a:rPr lang="en-US" dirty="0"/>
              <a:t/>
            </a:r>
            <a:br>
              <a:rPr lang="en-US" dirty="0"/>
            </a:br>
            <a:endParaRPr lang="en-US" dirty="0"/>
          </a:p>
        </p:txBody>
      </p:sp>
      <p:sp>
        <p:nvSpPr>
          <p:cNvPr id="3" name="Subtitle 2"/>
          <p:cNvSpPr>
            <a:spLocks noGrp="1"/>
          </p:cNvSpPr>
          <p:nvPr>
            <p:ph type="subTitle" idx="1"/>
          </p:nvPr>
        </p:nvSpPr>
        <p:spPr/>
        <p:txBody>
          <a:bodyPr/>
          <a:lstStyle/>
          <a:p>
            <a:r>
              <a:rPr lang="en-US" dirty="0" smtClean="0"/>
              <a:t>“The component of the processor that performs arithmetic operations.”</a:t>
            </a:r>
            <a:endParaRPr lang="en-US" dirty="0"/>
          </a:p>
        </p:txBody>
      </p:sp>
    </p:spTree>
    <p:extLst>
      <p:ext uri="{BB962C8B-B14F-4D97-AF65-F5344CB8AC3E}">
        <p14:creationId xmlns:p14="http://schemas.microsoft.com/office/powerpoint/2010/main" val="846418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Datapath</a:t>
            </a:r>
            <a:endParaRPr lang="en-US" dirty="0"/>
          </a:p>
        </p:txBody>
      </p:sp>
      <p:sp>
        <p:nvSpPr>
          <p:cNvPr id="3" name="Content Placeholder 2"/>
          <p:cNvSpPr>
            <a:spLocks noGrp="1"/>
          </p:cNvSpPr>
          <p:nvPr>
            <p:ph idx="1"/>
          </p:nvPr>
        </p:nvSpPr>
        <p:spPr/>
        <p:txBody>
          <a:bodyPr/>
          <a:lstStyle/>
          <a:p>
            <a:r>
              <a:rPr lang="en-US" dirty="0"/>
              <a:t>A unit used to operate on or hold data within a processor. In the MIPS implementation, the </a:t>
            </a:r>
            <a:r>
              <a:rPr lang="en-US" dirty="0" err="1"/>
              <a:t>datapath</a:t>
            </a:r>
            <a:r>
              <a:rPr lang="en-US" dirty="0"/>
              <a:t> elements include the instruction and data memories, the register file, the ALU, and adders.</a:t>
            </a:r>
          </a:p>
        </p:txBody>
      </p:sp>
      <p:pic>
        <p:nvPicPr>
          <p:cNvPr id="1026" name="Picture 2" descr="Block level view of instruction memory, program counter, and adder. In the figure, item a is instruction memory, item b is a program counter, and item c is an ad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1162" y="3186363"/>
            <a:ext cx="8829675"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6610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the MIPS architecture</a:t>
            </a:r>
            <a:endParaRPr lang="en-US" dirty="0"/>
          </a:p>
        </p:txBody>
      </p:sp>
      <p:sp>
        <p:nvSpPr>
          <p:cNvPr id="3" name="Content Placeholder 2"/>
          <p:cNvSpPr>
            <a:spLocks noGrp="1"/>
          </p:cNvSpPr>
          <p:nvPr>
            <p:ph idx="1"/>
          </p:nvPr>
        </p:nvSpPr>
        <p:spPr/>
        <p:txBody>
          <a:bodyPr/>
          <a:lstStyle/>
          <a:p>
            <a:r>
              <a:rPr lang="en-US" dirty="0" smtClean="0"/>
              <a:t>Memory</a:t>
            </a:r>
          </a:p>
          <a:p>
            <a:r>
              <a:rPr lang="en-US" dirty="0" smtClean="0"/>
              <a:t>Other components of the </a:t>
            </a:r>
            <a:r>
              <a:rPr lang="en-US" dirty="0" err="1" smtClean="0"/>
              <a:t>datapath</a:t>
            </a:r>
            <a:r>
              <a:rPr lang="en-US" dirty="0" smtClean="0"/>
              <a:t> </a:t>
            </a:r>
          </a:p>
          <a:p>
            <a:r>
              <a:rPr lang="en-US" dirty="0" smtClean="0"/>
              <a:t>Control unit</a:t>
            </a:r>
            <a:endParaRPr lang="en-US" dirty="0"/>
          </a:p>
        </p:txBody>
      </p:sp>
    </p:spTree>
    <p:extLst>
      <p:ext uri="{BB962C8B-B14F-4D97-AF65-F5344CB8AC3E}">
        <p14:creationId xmlns:p14="http://schemas.microsoft.com/office/powerpoint/2010/main" val="3819712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 MIPS, programs are separated from data in memory </a:t>
            </a:r>
          </a:p>
          <a:p>
            <a:r>
              <a:rPr lang="en-US" dirty="0" smtClean="0"/>
              <a:t>Text segment </a:t>
            </a:r>
          </a:p>
          <a:p>
            <a:pPr lvl="1"/>
            <a:r>
              <a:rPr lang="en-US" dirty="0" smtClean="0"/>
              <a:t>“instruction memory” </a:t>
            </a:r>
          </a:p>
          <a:p>
            <a:pPr lvl="1"/>
            <a:r>
              <a:rPr lang="en-US" dirty="0" smtClean="0"/>
              <a:t> part of memory that stores the program (machine code) </a:t>
            </a:r>
          </a:p>
          <a:p>
            <a:pPr lvl="1"/>
            <a:r>
              <a:rPr lang="en-US" dirty="0" smtClean="0"/>
              <a:t> read only </a:t>
            </a:r>
          </a:p>
          <a:p>
            <a:r>
              <a:rPr lang="en-US" dirty="0" smtClean="0"/>
              <a:t>Data segment </a:t>
            </a:r>
          </a:p>
          <a:p>
            <a:pPr lvl="1"/>
            <a:r>
              <a:rPr lang="en-US" dirty="0" smtClean="0"/>
              <a:t> “data memory” </a:t>
            </a:r>
          </a:p>
          <a:p>
            <a:pPr lvl="1"/>
            <a:r>
              <a:rPr lang="en-US" dirty="0" smtClean="0"/>
              <a:t> part of memory that stores data manipulated by program </a:t>
            </a:r>
          </a:p>
          <a:p>
            <a:pPr lvl="1"/>
            <a:r>
              <a:rPr lang="en-US" dirty="0" smtClean="0"/>
              <a:t> read/write</a:t>
            </a:r>
            <a:endParaRPr lang="en-US" dirty="0"/>
          </a:p>
        </p:txBody>
      </p:sp>
    </p:spTree>
    <p:extLst>
      <p:ext uri="{BB962C8B-B14F-4D97-AF65-F5344CB8AC3E}">
        <p14:creationId xmlns:p14="http://schemas.microsoft.com/office/powerpoint/2010/main" val="1035503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reading/writing the data segment</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Memory address computed as </a:t>
            </a:r>
            <a:r>
              <a:rPr lang="en-US" dirty="0" err="1" smtClean="0"/>
              <a:t>base+offset</a:t>
            </a:r>
            <a:r>
              <a:rPr lang="en-US" dirty="0" smtClean="0"/>
              <a:t>:</a:t>
            </a:r>
          </a:p>
          <a:p>
            <a:pPr lvl="1"/>
            <a:r>
              <a:rPr lang="en-US" dirty="0" smtClean="0"/>
              <a:t> base is obtained from a register</a:t>
            </a:r>
          </a:p>
          <a:p>
            <a:pPr lvl="1"/>
            <a:r>
              <a:rPr lang="en-US" dirty="0" smtClean="0"/>
              <a:t> offset is given directly as an integer</a:t>
            </a:r>
          </a:p>
          <a:p>
            <a:r>
              <a:rPr lang="en-US" dirty="0" smtClean="0"/>
              <a:t>Load word (read word from memory into register):</a:t>
            </a:r>
          </a:p>
          <a:p>
            <a:pPr lvl="1"/>
            <a:r>
              <a:rPr lang="en-US" dirty="0" err="1" smtClean="0"/>
              <a:t>lw</a:t>
            </a:r>
            <a:r>
              <a:rPr lang="en-US" dirty="0" smtClean="0"/>
              <a:t>  $t1,8($t2)	 ⇒ 	$t1 := Memory[$t2+8]</a:t>
            </a:r>
          </a:p>
          <a:p>
            <a:r>
              <a:rPr lang="en-US" dirty="0" smtClean="0"/>
              <a:t>Store word (write word from register into memory):</a:t>
            </a:r>
          </a:p>
          <a:p>
            <a:pPr lvl="1"/>
            <a:r>
              <a:rPr lang="en-US" dirty="0" err="1" smtClean="0"/>
              <a:t>sw</a:t>
            </a:r>
            <a:r>
              <a:rPr lang="en-US" dirty="0" smtClean="0"/>
              <a:t>  $t1,4($t2)	 ⇒ 	Memory[$t2+4] := $t1</a:t>
            </a:r>
            <a:endParaRPr lang="en-US" dirty="0"/>
          </a:p>
        </p:txBody>
      </p:sp>
    </p:spTree>
    <p:extLst>
      <p:ext uri="{BB962C8B-B14F-4D97-AF65-F5344CB8AC3E}">
        <p14:creationId xmlns:p14="http://schemas.microsoft.com/office/powerpoint/2010/main" val="1940745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 simple implementation scheme</a:t>
            </a:r>
            <a:br>
              <a:rPr lang="en-US" dirty="0"/>
            </a:br>
            <a:endParaRPr lang="en-US" dirty="0"/>
          </a:p>
        </p:txBody>
      </p:sp>
      <p:pic>
        <p:nvPicPr>
          <p:cNvPr id="2050" name="Picture 2" descr="Table of ALU control lines and their corresponding functions. The first row has 0000 in the ALU control lines column and AND in the Function column. The second row has 0001 in the ALU control lines column and OR in the Function column. The third row has 0010 in the ALU control lines column and add in the Function column. The fourth row has 0110 in the ALU control lines column and subtract in the Function column. The fifth row has 0111 in the ALU control lines column and pass input b in the Function column. The last row has 1100 in the ALU control lines column and NOR in the Function colum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14865" y="3225578"/>
            <a:ext cx="4971047" cy="242124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437147" y="5462155"/>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3875039" y="2730986"/>
            <a:ext cx="1971437" cy="369332"/>
          </a:xfrm>
          <a:prstGeom prst="rect">
            <a:avLst/>
          </a:prstGeom>
        </p:spPr>
        <p:txBody>
          <a:bodyPr wrap="none">
            <a:spAutoFit/>
          </a:bodyPr>
          <a:lstStyle/>
          <a:p>
            <a:r>
              <a:rPr lang="en-US" b="1" i="0" dirty="0" smtClean="0">
                <a:solidFill>
                  <a:srgbClr val="37474F"/>
                </a:solidFill>
                <a:effectLst/>
                <a:latin typeface="Roboto"/>
              </a:rPr>
              <a:t>The ALU control</a:t>
            </a:r>
            <a:endParaRPr lang="en-US" b="1" i="0" dirty="0">
              <a:solidFill>
                <a:srgbClr val="37474F"/>
              </a:solidFill>
              <a:effectLst/>
              <a:latin typeface="Roboto"/>
            </a:endParaRPr>
          </a:p>
        </p:txBody>
      </p:sp>
    </p:spTree>
    <p:extLst>
      <p:ext uri="{BB962C8B-B14F-4D97-AF65-F5344CB8AC3E}">
        <p14:creationId xmlns:p14="http://schemas.microsoft.com/office/powerpoint/2010/main" val="420822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For the R-type instructions, the ALU needs to perform one of the five actions (AND, OR, subtract, add, or set on less than), depending on the value of the 6-bit </a:t>
            </a:r>
            <a:r>
              <a:rPr lang="en-US" dirty="0" err="1"/>
              <a:t>funct</a:t>
            </a:r>
            <a:r>
              <a:rPr lang="en-US" dirty="0"/>
              <a:t> (or function</a:t>
            </a:r>
            <a:r>
              <a:rPr lang="en-US" dirty="0" smtClean="0"/>
              <a:t>)</a:t>
            </a:r>
          </a:p>
          <a:p>
            <a:r>
              <a:rPr lang="en-US" dirty="0" smtClean="0"/>
              <a:t> </a:t>
            </a:r>
            <a:endParaRPr lang="en-US" dirty="0"/>
          </a:p>
        </p:txBody>
      </p:sp>
      <p:pic>
        <p:nvPicPr>
          <p:cNvPr id="4" name="Picture 3"/>
          <p:cNvPicPr>
            <a:picLocks noChangeAspect="1"/>
          </p:cNvPicPr>
          <p:nvPr/>
        </p:nvPicPr>
        <p:blipFill>
          <a:blip r:embed="rId2"/>
          <a:stretch>
            <a:fillRect/>
          </a:stretch>
        </p:blipFill>
        <p:spPr>
          <a:xfrm>
            <a:off x="1732547" y="3214401"/>
            <a:ext cx="9432758" cy="3298694"/>
          </a:xfrm>
          <a:prstGeom prst="rect">
            <a:avLst/>
          </a:prstGeom>
        </p:spPr>
      </p:pic>
    </p:spTree>
    <p:extLst>
      <p:ext uri="{BB962C8B-B14F-4D97-AF65-F5344CB8AC3E}">
        <p14:creationId xmlns:p14="http://schemas.microsoft.com/office/powerpoint/2010/main" val="3610439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The format</a:t>
            </a:r>
            <a:endParaRPr lang="en-US"/>
          </a:p>
        </p:txBody>
      </p:sp>
      <p:sp>
        <p:nvSpPr>
          <p:cNvPr id="3" name="Content Placeholder 2"/>
          <p:cNvSpPr>
            <a:spLocks noGrp="1"/>
          </p:cNvSpPr>
          <p:nvPr>
            <p:ph idx="1"/>
          </p:nvPr>
        </p:nvSpPr>
        <p:spPr/>
        <p:txBody>
          <a:bodyPr>
            <a:normAutofit fontScale="85000" lnSpcReduction="20000"/>
          </a:bodyPr>
          <a:lstStyle/>
          <a:p>
            <a:r>
              <a:rPr lang="en-US" dirty="0"/>
              <a:t>There are several major observations about this instruction format that we will rely on:</a:t>
            </a:r>
          </a:p>
          <a:p>
            <a:r>
              <a:rPr lang="en-US" dirty="0"/>
              <a:t>The op </a:t>
            </a:r>
            <a:r>
              <a:rPr lang="en-US" dirty="0" smtClean="0"/>
              <a:t>field </a:t>
            </a:r>
            <a:r>
              <a:rPr lang="en-US" dirty="0"/>
              <a:t>is called the </a:t>
            </a:r>
            <a:r>
              <a:rPr lang="en-US" i="1" dirty="0" err="1"/>
              <a:t>opcode</a:t>
            </a:r>
            <a:r>
              <a:rPr lang="en-US" dirty="0"/>
              <a:t>, is always contained in bits 31:26. We will refer to this field as Op[5:0].</a:t>
            </a:r>
          </a:p>
          <a:p>
            <a:r>
              <a:rPr lang="en-US" dirty="0"/>
              <a:t>The two registers to be read are always specified by the </a:t>
            </a:r>
            <a:r>
              <a:rPr lang="en-US" dirty="0" err="1"/>
              <a:t>rs</a:t>
            </a:r>
            <a:r>
              <a:rPr lang="en-US" dirty="0"/>
              <a:t> and </a:t>
            </a:r>
            <a:r>
              <a:rPr lang="en-US" dirty="0" err="1"/>
              <a:t>rt</a:t>
            </a:r>
            <a:r>
              <a:rPr lang="en-US" dirty="0"/>
              <a:t> fields, at positions 25:21 and 20:16. This is true for the R-type instructions, branch equal, and store.</a:t>
            </a:r>
          </a:p>
          <a:p>
            <a:r>
              <a:rPr lang="en-US" dirty="0"/>
              <a:t>The base register for load and store instructions is always in bit positions 25:21 (</a:t>
            </a:r>
            <a:r>
              <a:rPr lang="en-US" dirty="0" err="1"/>
              <a:t>rs</a:t>
            </a:r>
            <a:r>
              <a:rPr lang="en-US" dirty="0"/>
              <a:t>).</a:t>
            </a:r>
          </a:p>
          <a:p>
            <a:r>
              <a:rPr lang="en-US" dirty="0"/>
              <a:t>The 16-bit offset for branch equal, load, and store is always in positions 15:0.</a:t>
            </a:r>
          </a:p>
          <a:p>
            <a:r>
              <a:rPr lang="en-US" dirty="0"/>
              <a:t>The destination register is in one of two places. For a load it is in bit positions 20:16 (</a:t>
            </a:r>
            <a:r>
              <a:rPr lang="en-US" dirty="0" err="1"/>
              <a:t>rt</a:t>
            </a:r>
            <a:r>
              <a:rPr lang="en-US" dirty="0"/>
              <a:t>), while for an R-type instruction it is in bit positions 15:11 (</a:t>
            </a:r>
            <a:r>
              <a:rPr lang="en-US" dirty="0" err="1"/>
              <a:t>rd</a:t>
            </a:r>
            <a:r>
              <a:rPr lang="en-US" dirty="0"/>
              <a:t>). Thus, we will need to add a multiplexor to select which field of the instruction is used to indicate the register number to be written.</a:t>
            </a:r>
          </a:p>
          <a:p>
            <a:endParaRPr lang="en-US" dirty="0"/>
          </a:p>
        </p:txBody>
      </p:sp>
    </p:spTree>
    <p:extLst>
      <p:ext uri="{BB962C8B-B14F-4D97-AF65-F5344CB8AC3E}">
        <p14:creationId xmlns:p14="http://schemas.microsoft.com/office/powerpoint/2010/main" val="27158501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3092</TotalTime>
  <Words>231</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Roboto</vt:lpstr>
      <vt:lpstr>Office Theme</vt:lpstr>
      <vt:lpstr>Building a datapath </vt:lpstr>
      <vt:lpstr>Datapath</vt:lpstr>
      <vt:lpstr>Components of the MIPS architecture</vt:lpstr>
      <vt:lpstr>PowerPoint Presentation</vt:lpstr>
      <vt:lpstr>For reading/writing the data segment </vt:lpstr>
      <vt:lpstr>A simple implementation scheme </vt:lpstr>
      <vt:lpstr>PowerPoint Presentation</vt:lpstr>
      <vt:lpstr>The format</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datapath</dc:title>
  <dc:creator>Dennis, Sonya</dc:creator>
  <cp:lastModifiedBy>Dennis, Sonya</cp:lastModifiedBy>
  <cp:revision>7</cp:revision>
  <dcterms:created xsi:type="dcterms:W3CDTF">2018-10-29T14:04:11Z</dcterms:created>
  <dcterms:modified xsi:type="dcterms:W3CDTF">2018-10-31T17:37:10Z</dcterms:modified>
</cp:coreProperties>
</file>