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8"/>
  </p:handoutMasterIdLst>
  <p:sldIdLst>
    <p:sldId id="256" r:id="rId2"/>
    <p:sldId id="257" r:id="rId3"/>
    <p:sldId id="264" r:id="rId4"/>
    <p:sldId id="262" r:id="rId5"/>
    <p:sldId id="263" r:id="rId6"/>
    <p:sldId id="265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2787"/>
    <p:restoredTop sz="90929"/>
  </p:normalViewPr>
  <p:slideViewPr>
    <p:cSldViewPr>
      <p:cViewPr varScale="1">
        <p:scale>
          <a:sx n="84" d="100"/>
          <a:sy n="84" d="100"/>
        </p:scale>
        <p:origin x="114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5ECF04B-D751-4890-933A-358EAF4529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283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5CA74E-DC11-470F-B3EF-46CB7E4678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15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9AFCD6-2C6C-4DC0-91B6-FD7A3896E7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998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2CE555-1509-4A14-B509-1F171482F0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290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C8575B-93A2-42C6-B9E6-D187134DD2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13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AC3788-74E0-4522-80D2-6E7346F7D1A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578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C57FD3-08A2-4E4C-89E1-67146B266DE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59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5F8296-6882-409F-B5EB-A20D7320B39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513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482AA3-190B-44E2-AFFD-C3D9689E2D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91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C604E1-4328-419F-8116-F1979CFEF7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72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6AF058-3477-4EE2-A602-20DC284D7A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184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D69052-5206-48B8-9D02-791AFF5CB1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81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E3BB7B2-97B6-4797-B1FB-A2C04213F44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MIPS Assembly Language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066800" y="2286000"/>
            <a:ext cx="1435100" cy="68897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algn="ctr" eaLnBrk="0" hangingPunct="0">
              <a:lnSpc>
                <a:spcPct val="90000"/>
              </a:lnSpc>
            </a:pPr>
            <a:r>
              <a:rPr 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 Category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1066800" y="2987675"/>
            <a:ext cx="1435100" cy="66516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algn="ctr" eaLnBrk="0" hangingPunct="0">
              <a:lnSpc>
                <a:spcPct val="90000"/>
              </a:lnSpc>
            </a:pPr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</a:rPr>
              <a:t>Arithmetic</a:t>
            </a: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1066800" y="3665538"/>
            <a:ext cx="1435100" cy="66516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algn="ctr" eaLnBrk="0" hangingPunct="0">
              <a:lnSpc>
                <a:spcPct val="90000"/>
              </a:lnSpc>
            </a:pPr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</a:rPr>
              <a:t>Data Transfer</a:t>
            </a: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1066800" y="4313238"/>
            <a:ext cx="1435100" cy="68738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algn="ctr" eaLnBrk="0" hangingPunct="0">
              <a:lnSpc>
                <a:spcPct val="90000"/>
              </a:lnSpc>
            </a:pPr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</a:rPr>
              <a:t>Conditional branch</a:t>
            </a: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2514600" y="2286000"/>
            <a:ext cx="1816100" cy="6731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algn="ctr" eaLnBrk="0" hangingPunct="0">
              <a:lnSpc>
                <a:spcPct val="90000"/>
              </a:lnSpc>
            </a:pPr>
            <a:r>
              <a:rPr 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Instruction</a:t>
            </a: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2514600" y="2987675"/>
            <a:ext cx="1816100" cy="32543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algn="ctr" eaLnBrk="0" hangingPunct="0">
              <a:lnSpc>
                <a:spcPct val="90000"/>
              </a:lnSpc>
            </a:pPr>
            <a:r>
              <a:rPr lang="en-US" sz="1800">
                <a:solidFill>
                  <a:srgbClr val="000000"/>
                </a:solidFill>
                <a:latin typeface="Arial" panose="020B0604020202020204" pitchFamily="34" charset="0"/>
              </a:rPr>
              <a:t>add</a:t>
            </a: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2514600" y="3325813"/>
            <a:ext cx="1816100" cy="32702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subtract</a:t>
            </a:r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4343400" y="2286000"/>
            <a:ext cx="1816100" cy="6731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algn="ctr" eaLnBrk="0" hangingPunct="0">
              <a:lnSpc>
                <a:spcPct val="90000"/>
              </a:lnSpc>
            </a:pPr>
            <a:r>
              <a:rPr 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Example</a:t>
            </a:r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4343400" y="2987675"/>
            <a:ext cx="1816100" cy="32543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algn="ctr" eaLnBrk="0" hangingPunct="0">
              <a:lnSpc>
                <a:spcPct val="90000"/>
              </a:lnSpc>
            </a:pPr>
            <a:r>
              <a:rPr lang="en-US" sz="1800">
                <a:solidFill>
                  <a:srgbClr val="000000"/>
                </a:solidFill>
                <a:latin typeface="Arial" panose="020B0604020202020204" pitchFamily="34" charset="0"/>
              </a:rPr>
              <a:t>add $1,$2,$3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4343400" y="3325813"/>
            <a:ext cx="1816100" cy="32702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algn="ctr" eaLnBrk="0" hangingPunct="0">
              <a:lnSpc>
                <a:spcPct val="90000"/>
              </a:lnSpc>
            </a:pPr>
            <a:r>
              <a:rPr lang="en-US" sz="1800">
                <a:solidFill>
                  <a:srgbClr val="000000"/>
                </a:solidFill>
                <a:latin typeface="Arial" panose="020B0604020202020204" pitchFamily="34" charset="0"/>
              </a:rPr>
              <a:t>sub $1,$2,$3</a:t>
            </a:r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6172200" y="2286000"/>
            <a:ext cx="1816100" cy="6731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algn="ctr" eaLnBrk="0" hangingPunct="0">
              <a:lnSpc>
                <a:spcPct val="90000"/>
              </a:lnSpc>
            </a:pPr>
            <a:r>
              <a:rPr 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Meaning</a:t>
            </a:r>
          </a:p>
        </p:txBody>
      </p: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6172200" y="2987675"/>
            <a:ext cx="1816100" cy="32543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algn="ctr" eaLnBrk="0" hangingPunct="0">
              <a:lnSpc>
                <a:spcPct val="90000"/>
              </a:lnSpc>
            </a:pPr>
            <a:r>
              <a:rPr lang="en-US" sz="1800">
                <a:solidFill>
                  <a:srgbClr val="000000"/>
                </a:solidFill>
                <a:latin typeface="Arial" panose="020B0604020202020204" pitchFamily="34" charset="0"/>
              </a:rPr>
              <a:t>$1 = $2 + $3</a:t>
            </a: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6172200" y="3325813"/>
            <a:ext cx="1816100" cy="32702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algn="ctr" eaLnBrk="0" hangingPunct="0">
              <a:lnSpc>
                <a:spcPct val="90000"/>
              </a:lnSpc>
            </a:pPr>
            <a:r>
              <a:rPr lang="en-US" sz="1800">
                <a:solidFill>
                  <a:srgbClr val="000000"/>
                </a:solidFill>
                <a:latin typeface="Arial" panose="020B0604020202020204" pitchFamily="34" charset="0"/>
              </a:rPr>
              <a:t>$1 = $2 - $3</a:t>
            </a:r>
          </a:p>
        </p:txBody>
      </p:sp>
      <p:sp>
        <p:nvSpPr>
          <p:cNvPr id="2066" name="Rectangle 18"/>
          <p:cNvSpPr>
            <a:spLocks noChangeArrowheads="1"/>
          </p:cNvSpPr>
          <p:nvPr/>
        </p:nvSpPr>
        <p:spPr bwMode="auto">
          <a:xfrm>
            <a:off x="2514600" y="3665538"/>
            <a:ext cx="1816100" cy="325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load word</a:t>
            </a: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2514600" y="4003675"/>
            <a:ext cx="1816100" cy="32702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store word</a:t>
            </a:r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2514600" y="4359275"/>
            <a:ext cx="1816100" cy="32543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algn="ctr" eaLnBrk="0" hangingPunct="0">
              <a:lnSpc>
                <a:spcPct val="90000"/>
              </a:lnSpc>
            </a:pPr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</a:rPr>
              <a:t>branch on equal</a:t>
            </a:r>
          </a:p>
        </p:txBody>
      </p:sp>
      <p:sp>
        <p:nvSpPr>
          <p:cNvPr id="2069" name="Rectangle 21"/>
          <p:cNvSpPr>
            <a:spLocks noChangeArrowheads="1"/>
          </p:cNvSpPr>
          <p:nvPr/>
        </p:nvSpPr>
        <p:spPr bwMode="auto">
          <a:xfrm>
            <a:off x="2514600" y="4697413"/>
            <a:ext cx="1816100" cy="32702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algn="ctr" eaLnBrk="0" hangingPunct="0">
              <a:lnSpc>
                <a:spcPct val="90000"/>
              </a:lnSpc>
            </a:pPr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branch on not equal</a:t>
            </a: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4343400" y="3665538"/>
            <a:ext cx="1816100" cy="325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lw $1,100($2)</a:t>
            </a:r>
          </a:p>
        </p:txBody>
      </p:sp>
      <p:sp>
        <p:nvSpPr>
          <p:cNvPr id="2071" name="Rectangle 23"/>
          <p:cNvSpPr>
            <a:spLocks noChangeArrowheads="1"/>
          </p:cNvSpPr>
          <p:nvPr/>
        </p:nvSpPr>
        <p:spPr bwMode="auto">
          <a:xfrm>
            <a:off x="4343400" y="4003675"/>
            <a:ext cx="1816100" cy="32702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sw $1,100($2)</a:t>
            </a:r>
          </a:p>
        </p:txBody>
      </p:sp>
      <p:sp>
        <p:nvSpPr>
          <p:cNvPr id="2072" name="Rectangle 24"/>
          <p:cNvSpPr>
            <a:spLocks noChangeArrowheads="1"/>
          </p:cNvSpPr>
          <p:nvPr/>
        </p:nvSpPr>
        <p:spPr bwMode="auto">
          <a:xfrm>
            <a:off x="4343400" y="4359275"/>
            <a:ext cx="1816100" cy="32543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algn="ctr" eaLnBrk="0" hangingPunct="0">
              <a:lnSpc>
                <a:spcPct val="90000"/>
              </a:lnSpc>
            </a:pPr>
            <a:r>
              <a:rPr lang="en-US" sz="1800">
                <a:solidFill>
                  <a:srgbClr val="000000"/>
                </a:solidFill>
                <a:latin typeface="Arial" panose="020B0604020202020204" pitchFamily="34" charset="0"/>
              </a:rPr>
              <a:t>beq $1,$2,L</a:t>
            </a:r>
          </a:p>
        </p:txBody>
      </p:sp>
      <p:sp>
        <p:nvSpPr>
          <p:cNvPr id="2073" name="Rectangle 25"/>
          <p:cNvSpPr>
            <a:spLocks noChangeArrowheads="1"/>
          </p:cNvSpPr>
          <p:nvPr/>
        </p:nvSpPr>
        <p:spPr bwMode="auto">
          <a:xfrm>
            <a:off x="4343400" y="4697413"/>
            <a:ext cx="1816100" cy="32702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algn="ctr" eaLnBrk="0" hangingPunct="0">
              <a:lnSpc>
                <a:spcPct val="90000"/>
              </a:lnSpc>
            </a:pPr>
            <a:r>
              <a:rPr lang="en-US" sz="1800">
                <a:solidFill>
                  <a:srgbClr val="000000"/>
                </a:solidFill>
                <a:latin typeface="Arial" panose="020B0604020202020204" pitchFamily="34" charset="0"/>
              </a:rPr>
              <a:t>bne $1,$2,L</a:t>
            </a:r>
          </a:p>
        </p:txBody>
      </p:sp>
      <p:sp>
        <p:nvSpPr>
          <p:cNvPr id="2074" name="Rectangle 26"/>
          <p:cNvSpPr>
            <a:spLocks noChangeArrowheads="1"/>
          </p:cNvSpPr>
          <p:nvPr/>
        </p:nvSpPr>
        <p:spPr bwMode="auto">
          <a:xfrm>
            <a:off x="6172200" y="3665538"/>
            <a:ext cx="1816100" cy="325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$1=m[$2+100]</a:t>
            </a:r>
          </a:p>
        </p:txBody>
      </p:sp>
      <p:sp>
        <p:nvSpPr>
          <p:cNvPr id="2075" name="Rectangle 27"/>
          <p:cNvSpPr>
            <a:spLocks noChangeArrowheads="1"/>
          </p:cNvSpPr>
          <p:nvPr/>
        </p:nvSpPr>
        <p:spPr bwMode="auto">
          <a:xfrm>
            <a:off x="6172200" y="4003675"/>
            <a:ext cx="1816100" cy="32702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m[$2+100]=$1</a:t>
            </a:r>
          </a:p>
        </p:txBody>
      </p:sp>
      <p:sp>
        <p:nvSpPr>
          <p:cNvPr id="2076" name="Rectangle 28"/>
          <p:cNvSpPr>
            <a:spLocks noChangeArrowheads="1"/>
          </p:cNvSpPr>
          <p:nvPr/>
        </p:nvSpPr>
        <p:spPr bwMode="auto">
          <a:xfrm>
            <a:off x="6172200" y="4359275"/>
            <a:ext cx="1816100" cy="32543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algn="ctr" eaLnBrk="0" hangingPunct="0">
              <a:lnSpc>
                <a:spcPct val="90000"/>
              </a:lnSpc>
            </a:pPr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</a:rPr>
              <a:t>if($1==$2) goto L</a:t>
            </a:r>
          </a:p>
        </p:txBody>
      </p:sp>
      <p:sp>
        <p:nvSpPr>
          <p:cNvPr id="2077" name="Rectangle 29"/>
          <p:cNvSpPr>
            <a:spLocks noChangeArrowheads="1"/>
          </p:cNvSpPr>
          <p:nvPr/>
        </p:nvSpPr>
        <p:spPr bwMode="auto">
          <a:xfrm>
            <a:off x="6172200" y="4697413"/>
            <a:ext cx="1816100" cy="32702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algn="ctr" eaLnBrk="0" hangingPunct="0">
              <a:lnSpc>
                <a:spcPct val="90000"/>
              </a:lnSpc>
            </a:pPr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</a:rPr>
              <a:t>if($1!=$2) goto L</a:t>
            </a:r>
          </a:p>
        </p:txBody>
      </p:sp>
      <p:sp>
        <p:nvSpPr>
          <p:cNvPr id="2079" name="Rectangle 31"/>
          <p:cNvSpPr>
            <a:spLocks noChangeArrowheads="1"/>
          </p:cNvSpPr>
          <p:nvPr/>
        </p:nvSpPr>
        <p:spPr bwMode="auto">
          <a:xfrm>
            <a:off x="1066800" y="5013325"/>
            <a:ext cx="1435100" cy="68897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algn="ctr" eaLnBrk="0" hangingPunct="0">
              <a:lnSpc>
                <a:spcPct val="90000"/>
              </a:lnSpc>
            </a:pPr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</a:rPr>
              <a:t>UnconditionalJump</a:t>
            </a:r>
          </a:p>
        </p:txBody>
      </p:sp>
      <p:sp>
        <p:nvSpPr>
          <p:cNvPr id="2080" name="Rectangle 32"/>
          <p:cNvSpPr>
            <a:spLocks noChangeArrowheads="1"/>
          </p:cNvSpPr>
          <p:nvPr/>
        </p:nvSpPr>
        <p:spPr bwMode="auto">
          <a:xfrm>
            <a:off x="2514600" y="5037138"/>
            <a:ext cx="1816100" cy="325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jump</a:t>
            </a:r>
          </a:p>
        </p:txBody>
      </p:sp>
      <p:sp>
        <p:nvSpPr>
          <p:cNvPr id="2081" name="Rectangle 33"/>
          <p:cNvSpPr>
            <a:spLocks noChangeArrowheads="1"/>
          </p:cNvSpPr>
          <p:nvPr/>
        </p:nvSpPr>
        <p:spPr bwMode="auto">
          <a:xfrm>
            <a:off x="2514600" y="5375275"/>
            <a:ext cx="1816100" cy="32702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jump register</a:t>
            </a:r>
          </a:p>
        </p:txBody>
      </p:sp>
      <p:sp>
        <p:nvSpPr>
          <p:cNvPr id="2082" name="Rectangle 34"/>
          <p:cNvSpPr>
            <a:spLocks noChangeArrowheads="1"/>
          </p:cNvSpPr>
          <p:nvPr/>
        </p:nvSpPr>
        <p:spPr bwMode="auto">
          <a:xfrm>
            <a:off x="4343400" y="5037138"/>
            <a:ext cx="1816100" cy="325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j 10000</a:t>
            </a:r>
          </a:p>
        </p:txBody>
      </p:sp>
      <p:sp>
        <p:nvSpPr>
          <p:cNvPr id="2083" name="Rectangle 35"/>
          <p:cNvSpPr>
            <a:spLocks noChangeArrowheads="1"/>
          </p:cNvSpPr>
          <p:nvPr/>
        </p:nvSpPr>
        <p:spPr bwMode="auto">
          <a:xfrm>
            <a:off x="4343400" y="5375275"/>
            <a:ext cx="1816100" cy="32702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jr $31</a:t>
            </a:r>
          </a:p>
        </p:txBody>
      </p:sp>
      <p:sp>
        <p:nvSpPr>
          <p:cNvPr id="2084" name="Rectangle 36"/>
          <p:cNvSpPr>
            <a:spLocks noChangeArrowheads="1"/>
          </p:cNvSpPr>
          <p:nvPr/>
        </p:nvSpPr>
        <p:spPr bwMode="auto">
          <a:xfrm>
            <a:off x="6172200" y="5037138"/>
            <a:ext cx="1816100" cy="325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go to 10000</a:t>
            </a:r>
          </a:p>
        </p:txBody>
      </p:sp>
      <p:sp>
        <p:nvSpPr>
          <p:cNvPr id="2085" name="Rectangle 37"/>
          <p:cNvSpPr>
            <a:spLocks noChangeArrowheads="1"/>
          </p:cNvSpPr>
          <p:nvPr/>
        </p:nvSpPr>
        <p:spPr bwMode="auto">
          <a:xfrm>
            <a:off x="6172200" y="5375275"/>
            <a:ext cx="1816100" cy="32702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go to m[$31]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MIPS Machine Language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381000" y="1981200"/>
            <a:ext cx="866775" cy="457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Name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247775" y="1981200"/>
            <a:ext cx="750888" cy="457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Format</a:t>
            </a:r>
          </a:p>
        </p:txBody>
      </p:sp>
      <p:grpSp>
        <p:nvGrpSpPr>
          <p:cNvPr id="3092" name="Group 20"/>
          <p:cNvGrpSpPr>
            <a:grpSpLocks/>
          </p:cNvGrpSpPr>
          <p:nvPr/>
        </p:nvGrpSpPr>
        <p:grpSpPr bwMode="auto">
          <a:xfrm>
            <a:off x="381000" y="2438400"/>
            <a:ext cx="8458200" cy="457200"/>
            <a:chOff x="240" y="1824"/>
            <a:chExt cx="5328" cy="288"/>
          </a:xfrm>
        </p:grpSpPr>
        <p:sp>
          <p:nvSpPr>
            <p:cNvPr id="3077" name="Rectangle 5"/>
            <p:cNvSpPr>
              <a:spLocks noChangeArrowheads="1"/>
            </p:cNvSpPr>
            <p:nvPr/>
          </p:nvSpPr>
          <p:spPr bwMode="auto">
            <a:xfrm>
              <a:off x="240" y="1824"/>
              <a:ext cx="546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/>
                <a:t>Field</a:t>
              </a:r>
              <a:r>
                <a:rPr lang="en-US"/>
                <a:t> </a:t>
              </a:r>
              <a:r>
                <a:rPr lang="en-US" sz="1800"/>
                <a:t>Size</a:t>
              </a:r>
            </a:p>
          </p:txBody>
        </p:sp>
        <p:sp>
          <p:nvSpPr>
            <p:cNvPr id="3078" name="Rectangle 6"/>
            <p:cNvSpPr>
              <a:spLocks noChangeArrowheads="1"/>
            </p:cNvSpPr>
            <p:nvPr/>
          </p:nvSpPr>
          <p:spPr bwMode="auto">
            <a:xfrm>
              <a:off x="786" y="1824"/>
              <a:ext cx="473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079" name="Rectangle 7"/>
            <p:cNvSpPr>
              <a:spLocks noChangeArrowheads="1"/>
            </p:cNvSpPr>
            <p:nvPr/>
          </p:nvSpPr>
          <p:spPr bwMode="auto">
            <a:xfrm>
              <a:off x="1259" y="1824"/>
              <a:ext cx="473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6 bits</a:t>
              </a:r>
            </a:p>
          </p:txBody>
        </p:sp>
        <p:sp>
          <p:nvSpPr>
            <p:cNvPr id="3080" name="Rectangle 8"/>
            <p:cNvSpPr>
              <a:spLocks noChangeArrowheads="1"/>
            </p:cNvSpPr>
            <p:nvPr/>
          </p:nvSpPr>
          <p:spPr bwMode="auto">
            <a:xfrm>
              <a:off x="1732" y="1824"/>
              <a:ext cx="472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5 bits</a:t>
              </a:r>
            </a:p>
          </p:txBody>
        </p:sp>
        <p:sp>
          <p:nvSpPr>
            <p:cNvPr id="3081" name="Rectangle 9"/>
            <p:cNvSpPr>
              <a:spLocks noChangeArrowheads="1"/>
            </p:cNvSpPr>
            <p:nvPr/>
          </p:nvSpPr>
          <p:spPr bwMode="auto">
            <a:xfrm>
              <a:off x="2204" y="1824"/>
              <a:ext cx="472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5 bits</a:t>
              </a:r>
            </a:p>
          </p:txBody>
        </p:sp>
        <p:sp>
          <p:nvSpPr>
            <p:cNvPr id="3082" name="Rectangle 10"/>
            <p:cNvSpPr>
              <a:spLocks noChangeArrowheads="1"/>
            </p:cNvSpPr>
            <p:nvPr/>
          </p:nvSpPr>
          <p:spPr bwMode="auto">
            <a:xfrm>
              <a:off x="2676" y="1824"/>
              <a:ext cx="474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5 bits</a:t>
              </a:r>
            </a:p>
          </p:txBody>
        </p:sp>
        <p:sp>
          <p:nvSpPr>
            <p:cNvPr id="3083" name="Rectangle 11"/>
            <p:cNvSpPr>
              <a:spLocks noChangeArrowheads="1"/>
            </p:cNvSpPr>
            <p:nvPr/>
          </p:nvSpPr>
          <p:spPr bwMode="auto">
            <a:xfrm>
              <a:off x="3150" y="1824"/>
              <a:ext cx="473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5 bits</a:t>
              </a:r>
            </a:p>
          </p:txBody>
        </p:sp>
        <p:sp>
          <p:nvSpPr>
            <p:cNvPr id="3084" name="Rectangle 12"/>
            <p:cNvSpPr>
              <a:spLocks noChangeArrowheads="1"/>
            </p:cNvSpPr>
            <p:nvPr/>
          </p:nvSpPr>
          <p:spPr bwMode="auto">
            <a:xfrm>
              <a:off x="3623" y="1824"/>
              <a:ext cx="590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6 bits</a:t>
              </a:r>
            </a:p>
          </p:txBody>
        </p:sp>
        <p:sp>
          <p:nvSpPr>
            <p:cNvPr id="3087" name="Rectangle 15"/>
            <p:cNvSpPr>
              <a:spLocks noChangeArrowheads="1"/>
            </p:cNvSpPr>
            <p:nvPr/>
          </p:nvSpPr>
          <p:spPr bwMode="auto">
            <a:xfrm>
              <a:off x="4213" y="1824"/>
              <a:ext cx="1355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3090" name="Rectangle 18"/>
          <p:cNvSpPr>
            <a:spLocks noChangeArrowheads="1"/>
          </p:cNvSpPr>
          <p:nvPr/>
        </p:nvSpPr>
        <p:spPr bwMode="auto">
          <a:xfrm>
            <a:off x="1981200" y="1981200"/>
            <a:ext cx="4724400" cy="457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Example</a:t>
            </a:r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6705600" y="1981200"/>
            <a:ext cx="2151063" cy="457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Comments</a:t>
            </a:r>
          </a:p>
        </p:txBody>
      </p:sp>
      <p:sp>
        <p:nvSpPr>
          <p:cNvPr id="3094" name="Rectangle 22"/>
          <p:cNvSpPr>
            <a:spLocks noChangeArrowheads="1"/>
          </p:cNvSpPr>
          <p:nvPr/>
        </p:nvSpPr>
        <p:spPr bwMode="auto">
          <a:xfrm>
            <a:off x="381000" y="2895600"/>
            <a:ext cx="866775" cy="457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R-format</a:t>
            </a:r>
          </a:p>
        </p:txBody>
      </p:sp>
      <p:sp>
        <p:nvSpPr>
          <p:cNvPr id="3095" name="Rectangle 23"/>
          <p:cNvSpPr>
            <a:spLocks noChangeArrowheads="1"/>
          </p:cNvSpPr>
          <p:nvPr/>
        </p:nvSpPr>
        <p:spPr bwMode="auto">
          <a:xfrm>
            <a:off x="1247775" y="2895600"/>
            <a:ext cx="750888" cy="457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R</a:t>
            </a:r>
          </a:p>
        </p:txBody>
      </p:sp>
      <p:sp>
        <p:nvSpPr>
          <p:cNvPr id="3096" name="Rectangle 24"/>
          <p:cNvSpPr>
            <a:spLocks noChangeArrowheads="1"/>
          </p:cNvSpPr>
          <p:nvPr/>
        </p:nvSpPr>
        <p:spPr bwMode="auto">
          <a:xfrm>
            <a:off x="1998663" y="2895600"/>
            <a:ext cx="750887" cy="457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op</a:t>
            </a:r>
          </a:p>
        </p:txBody>
      </p:sp>
      <p:sp>
        <p:nvSpPr>
          <p:cNvPr id="3097" name="Rectangle 25"/>
          <p:cNvSpPr>
            <a:spLocks noChangeArrowheads="1"/>
          </p:cNvSpPr>
          <p:nvPr/>
        </p:nvSpPr>
        <p:spPr bwMode="auto">
          <a:xfrm>
            <a:off x="2749550" y="2895600"/>
            <a:ext cx="749300" cy="457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rs</a:t>
            </a:r>
          </a:p>
        </p:txBody>
      </p:sp>
      <p:sp>
        <p:nvSpPr>
          <p:cNvPr id="3098" name="Rectangle 26"/>
          <p:cNvSpPr>
            <a:spLocks noChangeArrowheads="1"/>
          </p:cNvSpPr>
          <p:nvPr/>
        </p:nvSpPr>
        <p:spPr bwMode="auto">
          <a:xfrm>
            <a:off x="3498850" y="2895600"/>
            <a:ext cx="749300" cy="457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rt</a:t>
            </a:r>
          </a:p>
        </p:txBody>
      </p:sp>
      <p:sp>
        <p:nvSpPr>
          <p:cNvPr id="3099" name="Rectangle 27"/>
          <p:cNvSpPr>
            <a:spLocks noChangeArrowheads="1"/>
          </p:cNvSpPr>
          <p:nvPr/>
        </p:nvSpPr>
        <p:spPr bwMode="auto">
          <a:xfrm>
            <a:off x="4248150" y="2895600"/>
            <a:ext cx="752475" cy="457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rd</a:t>
            </a:r>
          </a:p>
        </p:txBody>
      </p:sp>
      <p:sp>
        <p:nvSpPr>
          <p:cNvPr id="3100" name="Rectangle 28"/>
          <p:cNvSpPr>
            <a:spLocks noChangeArrowheads="1"/>
          </p:cNvSpPr>
          <p:nvPr/>
        </p:nvSpPr>
        <p:spPr bwMode="auto">
          <a:xfrm>
            <a:off x="5000625" y="2895600"/>
            <a:ext cx="750888" cy="457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shamt</a:t>
            </a:r>
          </a:p>
        </p:txBody>
      </p:sp>
      <p:sp>
        <p:nvSpPr>
          <p:cNvPr id="3101" name="Rectangle 29"/>
          <p:cNvSpPr>
            <a:spLocks noChangeArrowheads="1"/>
          </p:cNvSpPr>
          <p:nvPr/>
        </p:nvSpPr>
        <p:spPr bwMode="auto">
          <a:xfrm>
            <a:off x="5751513" y="2895600"/>
            <a:ext cx="936625" cy="457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funct</a:t>
            </a:r>
          </a:p>
        </p:txBody>
      </p:sp>
      <p:sp>
        <p:nvSpPr>
          <p:cNvPr id="3102" name="Rectangle 30"/>
          <p:cNvSpPr>
            <a:spLocks noChangeArrowheads="1"/>
          </p:cNvSpPr>
          <p:nvPr/>
        </p:nvSpPr>
        <p:spPr bwMode="auto">
          <a:xfrm>
            <a:off x="6688138" y="2895600"/>
            <a:ext cx="2151062" cy="457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Arithmetic</a:t>
            </a:r>
          </a:p>
        </p:txBody>
      </p:sp>
      <p:grpSp>
        <p:nvGrpSpPr>
          <p:cNvPr id="3147" name="Group 75"/>
          <p:cNvGrpSpPr>
            <a:grpSpLocks/>
          </p:cNvGrpSpPr>
          <p:nvPr/>
        </p:nvGrpSpPr>
        <p:grpSpPr bwMode="auto">
          <a:xfrm>
            <a:off x="381000" y="3352800"/>
            <a:ext cx="8458200" cy="457200"/>
            <a:chOff x="240" y="2112"/>
            <a:chExt cx="5328" cy="288"/>
          </a:xfrm>
        </p:grpSpPr>
        <p:sp>
          <p:nvSpPr>
            <p:cNvPr id="3105" name="Rectangle 33"/>
            <p:cNvSpPr>
              <a:spLocks noChangeArrowheads="1"/>
            </p:cNvSpPr>
            <p:nvPr/>
          </p:nvSpPr>
          <p:spPr bwMode="auto">
            <a:xfrm>
              <a:off x="240" y="2112"/>
              <a:ext cx="546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/>
                <a:t>I-format</a:t>
              </a:r>
            </a:p>
          </p:txBody>
        </p:sp>
        <p:sp>
          <p:nvSpPr>
            <p:cNvPr id="3106" name="Rectangle 34"/>
            <p:cNvSpPr>
              <a:spLocks noChangeArrowheads="1"/>
            </p:cNvSpPr>
            <p:nvPr/>
          </p:nvSpPr>
          <p:spPr bwMode="auto">
            <a:xfrm>
              <a:off x="786" y="2112"/>
              <a:ext cx="473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3107" name="Rectangle 35"/>
            <p:cNvSpPr>
              <a:spLocks noChangeArrowheads="1"/>
            </p:cNvSpPr>
            <p:nvPr/>
          </p:nvSpPr>
          <p:spPr bwMode="auto">
            <a:xfrm>
              <a:off x="1259" y="2112"/>
              <a:ext cx="473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op</a:t>
              </a:r>
            </a:p>
          </p:txBody>
        </p:sp>
        <p:sp>
          <p:nvSpPr>
            <p:cNvPr id="3108" name="Rectangle 36"/>
            <p:cNvSpPr>
              <a:spLocks noChangeArrowheads="1"/>
            </p:cNvSpPr>
            <p:nvPr/>
          </p:nvSpPr>
          <p:spPr bwMode="auto">
            <a:xfrm>
              <a:off x="1732" y="2112"/>
              <a:ext cx="472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rs</a:t>
              </a:r>
            </a:p>
          </p:txBody>
        </p:sp>
        <p:sp>
          <p:nvSpPr>
            <p:cNvPr id="3109" name="Rectangle 37"/>
            <p:cNvSpPr>
              <a:spLocks noChangeArrowheads="1"/>
            </p:cNvSpPr>
            <p:nvPr/>
          </p:nvSpPr>
          <p:spPr bwMode="auto">
            <a:xfrm>
              <a:off x="2204" y="2112"/>
              <a:ext cx="472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rt</a:t>
              </a:r>
            </a:p>
          </p:txBody>
        </p:sp>
        <p:sp>
          <p:nvSpPr>
            <p:cNvPr id="3111" name="Rectangle 39"/>
            <p:cNvSpPr>
              <a:spLocks noChangeArrowheads="1"/>
            </p:cNvSpPr>
            <p:nvPr/>
          </p:nvSpPr>
          <p:spPr bwMode="auto">
            <a:xfrm>
              <a:off x="2688" y="2112"/>
              <a:ext cx="1536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address</a:t>
              </a:r>
            </a:p>
          </p:txBody>
        </p:sp>
        <p:sp>
          <p:nvSpPr>
            <p:cNvPr id="3113" name="Rectangle 41"/>
            <p:cNvSpPr>
              <a:spLocks noChangeArrowheads="1"/>
            </p:cNvSpPr>
            <p:nvPr/>
          </p:nvSpPr>
          <p:spPr bwMode="auto">
            <a:xfrm>
              <a:off x="4213" y="2112"/>
              <a:ext cx="1355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Data transfer</a:t>
              </a:r>
            </a:p>
          </p:txBody>
        </p:sp>
      </p:grpSp>
      <p:sp>
        <p:nvSpPr>
          <p:cNvPr id="3116" name="Rectangle 44"/>
          <p:cNvSpPr>
            <a:spLocks noChangeArrowheads="1"/>
          </p:cNvSpPr>
          <p:nvPr/>
        </p:nvSpPr>
        <p:spPr bwMode="auto">
          <a:xfrm>
            <a:off x="381000" y="3810000"/>
            <a:ext cx="866775" cy="457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add</a:t>
            </a:r>
          </a:p>
        </p:txBody>
      </p:sp>
      <p:sp>
        <p:nvSpPr>
          <p:cNvPr id="3117" name="Rectangle 45"/>
          <p:cNvSpPr>
            <a:spLocks noChangeArrowheads="1"/>
          </p:cNvSpPr>
          <p:nvPr/>
        </p:nvSpPr>
        <p:spPr bwMode="auto">
          <a:xfrm>
            <a:off x="1247775" y="3810000"/>
            <a:ext cx="750888" cy="457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R</a:t>
            </a:r>
          </a:p>
        </p:txBody>
      </p:sp>
      <p:sp>
        <p:nvSpPr>
          <p:cNvPr id="3118" name="Rectangle 46"/>
          <p:cNvSpPr>
            <a:spLocks noChangeArrowheads="1"/>
          </p:cNvSpPr>
          <p:nvPr/>
        </p:nvSpPr>
        <p:spPr bwMode="auto">
          <a:xfrm>
            <a:off x="1998663" y="3810000"/>
            <a:ext cx="750887" cy="457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3119" name="Rectangle 47"/>
          <p:cNvSpPr>
            <a:spLocks noChangeArrowheads="1"/>
          </p:cNvSpPr>
          <p:nvPr/>
        </p:nvSpPr>
        <p:spPr bwMode="auto">
          <a:xfrm>
            <a:off x="2749550" y="3810000"/>
            <a:ext cx="749300" cy="457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18</a:t>
            </a:r>
          </a:p>
        </p:txBody>
      </p:sp>
      <p:sp>
        <p:nvSpPr>
          <p:cNvPr id="3120" name="Rectangle 48"/>
          <p:cNvSpPr>
            <a:spLocks noChangeArrowheads="1"/>
          </p:cNvSpPr>
          <p:nvPr/>
        </p:nvSpPr>
        <p:spPr bwMode="auto">
          <a:xfrm>
            <a:off x="3498850" y="3810000"/>
            <a:ext cx="749300" cy="457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19</a:t>
            </a:r>
          </a:p>
        </p:txBody>
      </p:sp>
      <p:sp>
        <p:nvSpPr>
          <p:cNvPr id="3121" name="Rectangle 49"/>
          <p:cNvSpPr>
            <a:spLocks noChangeArrowheads="1"/>
          </p:cNvSpPr>
          <p:nvPr/>
        </p:nvSpPr>
        <p:spPr bwMode="auto">
          <a:xfrm>
            <a:off x="4248150" y="3810000"/>
            <a:ext cx="752475" cy="457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17</a:t>
            </a:r>
          </a:p>
        </p:txBody>
      </p:sp>
      <p:sp>
        <p:nvSpPr>
          <p:cNvPr id="3122" name="Rectangle 50"/>
          <p:cNvSpPr>
            <a:spLocks noChangeArrowheads="1"/>
          </p:cNvSpPr>
          <p:nvPr/>
        </p:nvSpPr>
        <p:spPr bwMode="auto">
          <a:xfrm>
            <a:off x="5000625" y="3810000"/>
            <a:ext cx="750888" cy="457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3123" name="Rectangle 51"/>
          <p:cNvSpPr>
            <a:spLocks noChangeArrowheads="1"/>
          </p:cNvSpPr>
          <p:nvPr/>
        </p:nvSpPr>
        <p:spPr bwMode="auto">
          <a:xfrm>
            <a:off x="5751513" y="3810000"/>
            <a:ext cx="936625" cy="457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32</a:t>
            </a:r>
          </a:p>
        </p:txBody>
      </p:sp>
      <p:sp>
        <p:nvSpPr>
          <p:cNvPr id="3124" name="Rectangle 52"/>
          <p:cNvSpPr>
            <a:spLocks noChangeArrowheads="1"/>
          </p:cNvSpPr>
          <p:nvPr/>
        </p:nvSpPr>
        <p:spPr bwMode="auto">
          <a:xfrm>
            <a:off x="6688138" y="3810000"/>
            <a:ext cx="2151062" cy="457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add $17, $18, $19</a:t>
            </a:r>
          </a:p>
        </p:txBody>
      </p:sp>
      <p:grpSp>
        <p:nvGrpSpPr>
          <p:cNvPr id="3136" name="Group 64"/>
          <p:cNvGrpSpPr>
            <a:grpSpLocks/>
          </p:cNvGrpSpPr>
          <p:nvPr/>
        </p:nvGrpSpPr>
        <p:grpSpPr bwMode="auto">
          <a:xfrm>
            <a:off x="381000" y="4267200"/>
            <a:ext cx="8458200" cy="457200"/>
            <a:chOff x="240" y="2688"/>
            <a:chExt cx="5328" cy="288"/>
          </a:xfrm>
        </p:grpSpPr>
        <p:sp>
          <p:nvSpPr>
            <p:cNvPr id="3126" name="Rectangle 54"/>
            <p:cNvSpPr>
              <a:spLocks noChangeArrowheads="1"/>
            </p:cNvSpPr>
            <p:nvPr/>
          </p:nvSpPr>
          <p:spPr bwMode="auto">
            <a:xfrm>
              <a:off x="240" y="2688"/>
              <a:ext cx="546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sub</a:t>
              </a:r>
            </a:p>
          </p:txBody>
        </p:sp>
        <p:sp>
          <p:nvSpPr>
            <p:cNvPr id="3127" name="Rectangle 55"/>
            <p:cNvSpPr>
              <a:spLocks noChangeArrowheads="1"/>
            </p:cNvSpPr>
            <p:nvPr/>
          </p:nvSpPr>
          <p:spPr bwMode="auto">
            <a:xfrm>
              <a:off x="786" y="2688"/>
              <a:ext cx="473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R</a:t>
              </a:r>
            </a:p>
          </p:txBody>
        </p:sp>
        <p:sp>
          <p:nvSpPr>
            <p:cNvPr id="3128" name="Rectangle 56"/>
            <p:cNvSpPr>
              <a:spLocks noChangeArrowheads="1"/>
            </p:cNvSpPr>
            <p:nvPr/>
          </p:nvSpPr>
          <p:spPr bwMode="auto">
            <a:xfrm>
              <a:off x="1259" y="2688"/>
              <a:ext cx="473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3129" name="Rectangle 57"/>
            <p:cNvSpPr>
              <a:spLocks noChangeArrowheads="1"/>
            </p:cNvSpPr>
            <p:nvPr/>
          </p:nvSpPr>
          <p:spPr bwMode="auto">
            <a:xfrm>
              <a:off x="1732" y="2688"/>
              <a:ext cx="472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3130" name="Rectangle 58"/>
            <p:cNvSpPr>
              <a:spLocks noChangeArrowheads="1"/>
            </p:cNvSpPr>
            <p:nvPr/>
          </p:nvSpPr>
          <p:spPr bwMode="auto">
            <a:xfrm>
              <a:off x="2204" y="2688"/>
              <a:ext cx="472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19</a:t>
              </a:r>
            </a:p>
          </p:txBody>
        </p:sp>
        <p:sp>
          <p:nvSpPr>
            <p:cNvPr id="3131" name="Rectangle 59"/>
            <p:cNvSpPr>
              <a:spLocks noChangeArrowheads="1"/>
            </p:cNvSpPr>
            <p:nvPr/>
          </p:nvSpPr>
          <p:spPr bwMode="auto">
            <a:xfrm>
              <a:off x="2676" y="2688"/>
              <a:ext cx="474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17</a:t>
              </a:r>
            </a:p>
          </p:txBody>
        </p:sp>
        <p:sp>
          <p:nvSpPr>
            <p:cNvPr id="3132" name="Rectangle 60"/>
            <p:cNvSpPr>
              <a:spLocks noChangeArrowheads="1"/>
            </p:cNvSpPr>
            <p:nvPr/>
          </p:nvSpPr>
          <p:spPr bwMode="auto">
            <a:xfrm>
              <a:off x="3150" y="2688"/>
              <a:ext cx="473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3133" name="Rectangle 61"/>
            <p:cNvSpPr>
              <a:spLocks noChangeArrowheads="1"/>
            </p:cNvSpPr>
            <p:nvPr/>
          </p:nvSpPr>
          <p:spPr bwMode="auto">
            <a:xfrm>
              <a:off x="3623" y="2688"/>
              <a:ext cx="590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34</a:t>
              </a:r>
            </a:p>
          </p:txBody>
        </p:sp>
        <p:sp>
          <p:nvSpPr>
            <p:cNvPr id="3134" name="Rectangle 62"/>
            <p:cNvSpPr>
              <a:spLocks noChangeArrowheads="1"/>
            </p:cNvSpPr>
            <p:nvPr/>
          </p:nvSpPr>
          <p:spPr bwMode="auto">
            <a:xfrm>
              <a:off x="4213" y="2688"/>
              <a:ext cx="1355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sub $17, $18, $19</a:t>
              </a:r>
            </a:p>
          </p:txBody>
        </p:sp>
      </p:grpSp>
      <p:grpSp>
        <p:nvGrpSpPr>
          <p:cNvPr id="3156" name="Group 84"/>
          <p:cNvGrpSpPr>
            <a:grpSpLocks/>
          </p:cNvGrpSpPr>
          <p:nvPr/>
        </p:nvGrpSpPr>
        <p:grpSpPr bwMode="auto">
          <a:xfrm>
            <a:off x="381000" y="4724400"/>
            <a:ext cx="8458200" cy="457200"/>
            <a:chOff x="240" y="2976"/>
            <a:chExt cx="5328" cy="288"/>
          </a:xfrm>
        </p:grpSpPr>
        <p:sp>
          <p:nvSpPr>
            <p:cNvPr id="3149" name="Rectangle 77"/>
            <p:cNvSpPr>
              <a:spLocks noChangeArrowheads="1"/>
            </p:cNvSpPr>
            <p:nvPr/>
          </p:nvSpPr>
          <p:spPr bwMode="auto">
            <a:xfrm>
              <a:off x="240" y="2976"/>
              <a:ext cx="546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lw</a:t>
              </a:r>
            </a:p>
          </p:txBody>
        </p:sp>
        <p:sp>
          <p:nvSpPr>
            <p:cNvPr id="3150" name="Rectangle 78"/>
            <p:cNvSpPr>
              <a:spLocks noChangeArrowheads="1"/>
            </p:cNvSpPr>
            <p:nvPr/>
          </p:nvSpPr>
          <p:spPr bwMode="auto">
            <a:xfrm>
              <a:off x="786" y="2976"/>
              <a:ext cx="473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3151" name="Rectangle 79"/>
            <p:cNvSpPr>
              <a:spLocks noChangeArrowheads="1"/>
            </p:cNvSpPr>
            <p:nvPr/>
          </p:nvSpPr>
          <p:spPr bwMode="auto">
            <a:xfrm>
              <a:off x="1259" y="2976"/>
              <a:ext cx="473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35</a:t>
              </a:r>
            </a:p>
          </p:txBody>
        </p:sp>
        <p:sp>
          <p:nvSpPr>
            <p:cNvPr id="3152" name="Rectangle 80"/>
            <p:cNvSpPr>
              <a:spLocks noChangeArrowheads="1"/>
            </p:cNvSpPr>
            <p:nvPr/>
          </p:nvSpPr>
          <p:spPr bwMode="auto">
            <a:xfrm>
              <a:off x="1732" y="2976"/>
              <a:ext cx="472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3153" name="Rectangle 81"/>
            <p:cNvSpPr>
              <a:spLocks noChangeArrowheads="1"/>
            </p:cNvSpPr>
            <p:nvPr/>
          </p:nvSpPr>
          <p:spPr bwMode="auto">
            <a:xfrm>
              <a:off x="2204" y="2976"/>
              <a:ext cx="472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17</a:t>
              </a:r>
            </a:p>
          </p:txBody>
        </p:sp>
        <p:sp>
          <p:nvSpPr>
            <p:cNvPr id="3154" name="Rectangle 82"/>
            <p:cNvSpPr>
              <a:spLocks noChangeArrowheads="1"/>
            </p:cNvSpPr>
            <p:nvPr/>
          </p:nvSpPr>
          <p:spPr bwMode="auto">
            <a:xfrm>
              <a:off x="2688" y="2976"/>
              <a:ext cx="1536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100</a:t>
              </a:r>
            </a:p>
          </p:txBody>
        </p:sp>
        <p:sp>
          <p:nvSpPr>
            <p:cNvPr id="3155" name="Rectangle 83"/>
            <p:cNvSpPr>
              <a:spLocks noChangeArrowheads="1"/>
            </p:cNvSpPr>
            <p:nvPr/>
          </p:nvSpPr>
          <p:spPr bwMode="auto">
            <a:xfrm>
              <a:off x="4213" y="2976"/>
              <a:ext cx="1355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lw $17, 100($18)</a:t>
              </a:r>
            </a:p>
          </p:txBody>
        </p:sp>
      </p:grpSp>
      <p:sp>
        <p:nvSpPr>
          <p:cNvPr id="3158" name="Rectangle 86"/>
          <p:cNvSpPr>
            <a:spLocks noChangeArrowheads="1"/>
          </p:cNvSpPr>
          <p:nvPr/>
        </p:nvSpPr>
        <p:spPr bwMode="auto">
          <a:xfrm>
            <a:off x="381000" y="5181600"/>
            <a:ext cx="866775" cy="457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sw</a:t>
            </a:r>
          </a:p>
        </p:txBody>
      </p:sp>
      <p:sp>
        <p:nvSpPr>
          <p:cNvPr id="3159" name="Rectangle 87"/>
          <p:cNvSpPr>
            <a:spLocks noChangeArrowheads="1"/>
          </p:cNvSpPr>
          <p:nvPr/>
        </p:nvSpPr>
        <p:spPr bwMode="auto">
          <a:xfrm>
            <a:off x="1247775" y="5181600"/>
            <a:ext cx="750888" cy="457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3160" name="Rectangle 88"/>
          <p:cNvSpPr>
            <a:spLocks noChangeArrowheads="1"/>
          </p:cNvSpPr>
          <p:nvPr/>
        </p:nvSpPr>
        <p:spPr bwMode="auto">
          <a:xfrm>
            <a:off x="1998663" y="5181600"/>
            <a:ext cx="750887" cy="457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43</a:t>
            </a:r>
          </a:p>
        </p:txBody>
      </p:sp>
      <p:sp>
        <p:nvSpPr>
          <p:cNvPr id="3161" name="Rectangle 89"/>
          <p:cNvSpPr>
            <a:spLocks noChangeArrowheads="1"/>
          </p:cNvSpPr>
          <p:nvPr/>
        </p:nvSpPr>
        <p:spPr bwMode="auto">
          <a:xfrm>
            <a:off x="2749550" y="5181600"/>
            <a:ext cx="749300" cy="457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18</a:t>
            </a:r>
          </a:p>
        </p:txBody>
      </p:sp>
      <p:sp>
        <p:nvSpPr>
          <p:cNvPr id="3162" name="Rectangle 90"/>
          <p:cNvSpPr>
            <a:spLocks noChangeArrowheads="1"/>
          </p:cNvSpPr>
          <p:nvPr/>
        </p:nvSpPr>
        <p:spPr bwMode="auto">
          <a:xfrm>
            <a:off x="3498850" y="5181600"/>
            <a:ext cx="749300" cy="457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17</a:t>
            </a:r>
          </a:p>
        </p:txBody>
      </p:sp>
      <p:sp>
        <p:nvSpPr>
          <p:cNvPr id="3163" name="Rectangle 91"/>
          <p:cNvSpPr>
            <a:spLocks noChangeArrowheads="1"/>
          </p:cNvSpPr>
          <p:nvPr/>
        </p:nvSpPr>
        <p:spPr bwMode="auto">
          <a:xfrm>
            <a:off x="4267200" y="5181600"/>
            <a:ext cx="2438400" cy="457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3164" name="Rectangle 92"/>
          <p:cNvSpPr>
            <a:spLocks noChangeArrowheads="1"/>
          </p:cNvSpPr>
          <p:nvPr/>
        </p:nvSpPr>
        <p:spPr bwMode="auto">
          <a:xfrm>
            <a:off x="6688138" y="5181600"/>
            <a:ext cx="2151062" cy="457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sw $17, 100($18)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Field Definitions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op: Instruction opcode</a:t>
            </a:r>
          </a:p>
          <a:p>
            <a:r>
              <a:rPr lang="en-US"/>
              <a:t>rs:  The 1</a:t>
            </a:r>
            <a:r>
              <a:rPr lang="en-US" baseline="30000"/>
              <a:t>st</a:t>
            </a:r>
            <a:r>
              <a:rPr lang="en-US"/>
              <a:t> register source operand.</a:t>
            </a:r>
          </a:p>
          <a:p>
            <a:r>
              <a:rPr lang="en-US"/>
              <a:t>rt:  The 2</a:t>
            </a:r>
            <a:r>
              <a:rPr lang="en-US" baseline="30000"/>
              <a:t>nd</a:t>
            </a:r>
            <a:r>
              <a:rPr lang="en-US"/>
              <a:t> register source operand.</a:t>
            </a:r>
          </a:p>
          <a:p>
            <a:r>
              <a:rPr lang="en-US"/>
              <a:t>rd:  The destination register.</a:t>
            </a:r>
          </a:p>
          <a:p>
            <a:r>
              <a:rPr lang="en-US"/>
              <a:t>Ssamt:  Shift amount.</a:t>
            </a:r>
          </a:p>
          <a:p>
            <a:r>
              <a:rPr lang="en-US"/>
              <a:t>funct: Function code.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lw instruction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e.g.,  lw $t0, 1200($t1)</a:t>
            </a:r>
          </a:p>
          <a:p>
            <a:r>
              <a:rPr lang="en-US"/>
              <a:t>          lw $8, 1200 ($9)</a:t>
            </a:r>
          </a:p>
          <a:p>
            <a:endParaRPr lang="en-US"/>
          </a:p>
          <a:p>
            <a:r>
              <a:rPr lang="en-US"/>
              <a:t>The base register 9 ($t1) is specified in the second field (rs),</a:t>
            </a:r>
          </a:p>
          <a:p>
            <a:r>
              <a:rPr lang="en-US"/>
              <a:t>The destination register 8 ($t0) is specified in the third field (rt)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lw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a load word instruction the meaning of the rt field specifies the destination register, which receives the result of the load.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I-format Instructions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81000" y="2438400"/>
            <a:ext cx="866775" cy="457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Name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1247775" y="2438400"/>
            <a:ext cx="750888" cy="457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Format</a:t>
            </a:r>
          </a:p>
        </p:txBody>
      </p:sp>
      <p:grpSp>
        <p:nvGrpSpPr>
          <p:cNvPr id="11269" name="Group 5"/>
          <p:cNvGrpSpPr>
            <a:grpSpLocks/>
          </p:cNvGrpSpPr>
          <p:nvPr/>
        </p:nvGrpSpPr>
        <p:grpSpPr bwMode="auto">
          <a:xfrm>
            <a:off x="381000" y="2895600"/>
            <a:ext cx="8458200" cy="457200"/>
            <a:chOff x="240" y="1824"/>
            <a:chExt cx="5328" cy="288"/>
          </a:xfrm>
        </p:grpSpPr>
        <p:sp>
          <p:nvSpPr>
            <p:cNvPr id="11270" name="Rectangle 6"/>
            <p:cNvSpPr>
              <a:spLocks noChangeArrowheads="1"/>
            </p:cNvSpPr>
            <p:nvPr/>
          </p:nvSpPr>
          <p:spPr bwMode="auto">
            <a:xfrm>
              <a:off x="240" y="1824"/>
              <a:ext cx="546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/>
                <a:t>Field</a:t>
              </a:r>
              <a:r>
                <a:rPr lang="en-US"/>
                <a:t> </a:t>
              </a:r>
              <a:r>
                <a:rPr lang="en-US" sz="1800"/>
                <a:t>Size</a:t>
              </a:r>
            </a:p>
          </p:txBody>
        </p:sp>
        <p:sp>
          <p:nvSpPr>
            <p:cNvPr id="11271" name="Rectangle 7"/>
            <p:cNvSpPr>
              <a:spLocks noChangeArrowheads="1"/>
            </p:cNvSpPr>
            <p:nvPr/>
          </p:nvSpPr>
          <p:spPr bwMode="auto">
            <a:xfrm>
              <a:off x="786" y="1824"/>
              <a:ext cx="473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1272" name="Rectangle 8"/>
            <p:cNvSpPr>
              <a:spLocks noChangeArrowheads="1"/>
            </p:cNvSpPr>
            <p:nvPr/>
          </p:nvSpPr>
          <p:spPr bwMode="auto">
            <a:xfrm>
              <a:off x="1259" y="1824"/>
              <a:ext cx="473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6 bits</a:t>
              </a:r>
            </a:p>
          </p:txBody>
        </p:sp>
        <p:sp>
          <p:nvSpPr>
            <p:cNvPr id="11273" name="Rectangle 9"/>
            <p:cNvSpPr>
              <a:spLocks noChangeArrowheads="1"/>
            </p:cNvSpPr>
            <p:nvPr/>
          </p:nvSpPr>
          <p:spPr bwMode="auto">
            <a:xfrm>
              <a:off x="1732" y="1824"/>
              <a:ext cx="472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5 bits</a:t>
              </a:r>
            </a:p>
          </p:txBody>
        </p:sp>
        <p:sp>
          <p:nvSpPr>
            <p:cNvPr id="11274" name="Rectangle 10"/>
            <p:cNvSpPr>
              <a:spLocks noChangeArrowheads="1"/>
            </p:cNvSpPr>
            <p:nvPr/>
          </p:nvSpPr>
          <p:spPr bwMode="auto">
            <a:xfrm>
              <a:off x="2204" y="1824"/>
              <a:ext cx="472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5 bits</a:t>
              </a:r>
            </a:p>
          </p:txBody>
        </p:sp>
        <p:sp>
          <p:nvSpPr>
            <p:cNvPr id="11275" name="Rectangle 11"/>
            <p:cNvSpPr>
              <a:spLocks noChangeArrowheads="1"/>
            </p:cNvSpPr>
            <p:nvPr/>
          </p:nvSpPr>
          <p:spPr bwMode="auto">
            <a:xfrm>
              <a:off x="2676" y="1824"/>
              <a:ext cx="474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5 bits</a:t>
              </a:r>
            </a:p>
          </p:txBody>
        </p:sp>
        <p:sp>
          <p:nvSpPr>
            <p:cNvPr id="11276" name="Rectangle 12"/>
            <p:cNvSpPr>
              <a:spLocks noChangeArrowheads="1"/>
            </p:cNvSpPr>
            <p:nvPr/>
          </p:nvSpPr>
          <p:spPr bwMode="auto">
            <a:xfrm>
              <a:off x="3150" y="1824"/>
              <a:ext cx="473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5 bits</a:t>
              </a:r>
            </a:p>
          </p:txBody>
        </p:sp>
        <p:sp>
          <p:nvSpPr>
            <p:cNvPr id="11277" name="Rectangle 13"/>
            <p:cNvSpPr>
              <a:spLocks noChangeArrowheads="1"/>
            </p:cNvSpPr>
            <p:nvPr/>
          </p:nvSpPr>
          <p:spPr bwMode="auto">
            <a:xfrm>
              <a:off x="3623" y="1824"/>
              <a:ext cx="590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6 bits</a:t>
              </a:r>
            </a:p>
          </p:txBody>
        </p:sp>
        <p:sp>
          <p:nvSpPr>
            <p:cNvPr id="11278" name="Rectangle 14"/>
            <p:cNvSpPr>
              <a:spLocks noChangeArrowheads="1"/>
            </p:cNvSpPr>
            <p:nvPr/>
          </p:nvSpPr>
          <p:spPr bwMode="auto">
            <a:xfrm>
              <a:off x="4213" y="1824"/>
              <a:ext cx="1355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11279" name="Rectangle 15"/>
          <p:cNvSpPr>
            <a:spLocks noChangeArrowheads="1"/>
          </p:cNvSpPr>
          <p:nvPr/>
        </p:nvSpPr>
        <p:spPr bwMode="auto">
          <a:xfrm>
            <a:off x="1981200" y="2438400"/>
            <a:ext cx="4724400" cy="457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Example</a:t>
            </a:r>
          </a:p>
        </p:txBody>
      </p:sp>
      <p:sp>
        <p:nvSpPr>
          <p:cNvPr id="11280" name="Rectangle 16"/>
          <p:cNvSpPr>
            <a:spLocks noChangeArrowheads="1"/>
          </p:cNvSpPr>
          <p:nvPr/>
        </p:nvSpPr>
        <p:spPr bwMode="auto">
          <a:xfrm>
            <a:off x="6705600" y="2438400"/>
            <a:ext cx="2151063" cy="457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Comments</a:t>
            </a:r>
          </a:p>
        </p:txBody>
      </p:sp>
      <p:grpSp>
        <p:nvGrpSpPr>
          <p:cNvPr id="11290" name="Group 26"/>
          <p:cNvGrpSpPr>
            <a:grpSpLocks/>
          </p:cNvGrpSpPr>
          <p:nvPr/>
        </p:nvGrpSpPr>
        <p:grpSpPr bwMode="auto">
          <a:xfrm>
            <a:off x="381000" y="3352800"/>
            <a:ext cx="8458200" cy="457200"/>
            <a:chOff x="240" y="2112"/>
            <a:chExt cx="5328" cy="288"/>
          </a:xfrm>
        </p:grpSpPr>
        <p:sp>
          <p:nvSpPr>
            <p:cNvPr id="11291" name="Rectangle 27"/>
            <p:cNvSpPr>
              <a:spLocks noChangeArrowheads="1"/>
            </p:cNvSpPr>
            <p:nvPr/>
          </p:nvSpPr>
          <p:spPr bwMode="auto">
            <a:xfrm>
              <a:off x="240" y="2112"/>
              <a:ext cx="546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/>
                <a:t>I-format</a:t>
              </a:r>
            </a:p>
          </p:txBody>
        </p:sp>
        <p:sp>
          <p:nvSpPr>
            <p:cNvPr id="11292" name="Rectangle 28"/>
            <p:cNvSpPr>
              <a:spLocks noChangeArrowheads="1"/>
            </p:cNvSpPr>
            <p:nvPr/>
          </p:nvSpPr>
          <p:spPr bwMode="auto">
            <a:xfrm>
              <a:off x="786" y="2112"/>
              <a:ext cx="473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11293" name="Rectangle 29"/>
            <p:cNvSpPr>
              <a:spLocks noChangeArrowheads="1"/>
            </p:cNvSpPr>
            <p:nvPr/>
          </p:nvSpPr>
          <p:spPr bwMode="auto">
            <a:xfrm>
              <a:off x="1259" y="2112"/>
              <a:ext cx="473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op</a:t>
              </a:r>
            </a:p>
          </p:txBody>
        </p:sp>
        <p:sp>
          <p:nvSpPr>
            <p:cNvPr id="11294" name="Rectangle 30"/>
            <p:cNvSpPr>
              <a:spLocks noChangeArrowheads="1"/>
            </p:cNvSpPr>
            <p:nvPr/>
          </p:nvSpPr>
          <p:spPr bwMode="auto">
            <a:xfrm>
              <a:off x="1732" y="2112"/>
              <a:ext cx="472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rs</a:t>
              </a:r>
            </a:p>
          </p:txBody>
        </p:sp>
        <p:sp>
          <p:nvSpPr>
            <p:cNvPr id="11295" name="Rectangle 31"/>
            <p:cNvSpPr>
              <a:spLocks noChangeArrowheads="1"/>
            </p:cNvSpPr>
            <p:nvPr/>
          </p:nvSpPr>
          <p:spPr bwMode="auto">
            <a:xfrm>
              <a:off x="2204" y="2112"/>
              <a:ext cx="472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rt</a:t>
              </a:r>
            </a:p>
          </p:txBody>
        </p:sp>
        <p:sp>
          <p:nvSpPr>
            <p:cNvPr id="11296" name="Rectangle 32"/>
            <p:cNvSpPr>
              <a:spLocks noChangeArrowheads="1"/>
            </p:cNvSpPr>
            <p:nvPr/>
          </p:nvSpPr>
          <p:spPr bwMode="auto">
            <a:xfrm>
              <a:off x="2688" y="2112"/>
              <a:ext cx="1536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address</a:t>
              </a:r>
            </a:p>
          </p:txBody>
        </p:sp>
        <p:sp>
          <p:nvSpPr>
            <p:cNvPr id="11297" name="Rectangle 33"/>
            <p:cNvSpPr>
              <a:spLocks noChangeArrowheads="1"/>
            </p:cNvSpPr>
            <p:nvPr/>
          </p:nvSpPr>
          <p:spPr bwMode="auto">
            <a:xfrm>
              <a:off x="4213" y="2112"/>
              <a:ext cx="1355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Data transfer</a:t>
              </a:r>
            </a:p>
          </p:txBody>
        </p:sp>
      </p:grpSp>
      <p:grpSp>
        <p:nvGrpSpPr>
          <p:cNvPr id="11333" name="Group 69"/>
          <p:cNvGrpSpPr>
            <a:grpSpLocks/>
          </p:cNvGrpSpPr>
          <p:nvPr/>
        </p:nvGrpSpPr>
        <p:grpSpPr bwMode="auto">
          <a:xfrm>
            <a:off x="381000" y="3810000"/>
            <a:ext cx="8458200" cy="457200"/>
            <a:chOff x="240" y="2400"/>
            <a:chExt cx="5328" cy="288"/>
          </a:xfrm>
        </p:grpSpPr>
        <p:sp>
          <p:nvSpPr>
            <p:cNvPr id="11318" name="Rectangle 54"/>
            <p:cNvSpPr>
              <a:spLocks noChangeArrowheads="1"/>
            </p:cNvSpPr>
            <p:nvPr/>
          </p:nvSpPr>
          <p:spPr bwMode="auto">
            <a:xfrm>
              <a:off x="240" y="2400"/>
              <a:ext cx="546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addi</a:t>
              </a:r>
            </a:p>
          </p:txBody>
        </p:sp>
        <p:sp>
          <p:nvSpPr>
            <p:cNvPr id="11319" name="Rectangle 55"/>
            <p:cNvSpPr>
              <a:spLocks noChangeArrowheads="1"/>
            </p:cNvSpPr>
            <p:nvPr/>
          </p:nvSpPr>
          <p:spPr bwMode="auto">
            <a:xfrm>
              <a:off x="786" y="2400"/>
              <a:ext cx="473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11320" name="Rectangle 56"/>
            <p:cNvSpPr>
              <a:spLocks noChangeArrowheads="1"/>
            </p:cNvSpPr>
            <p:nvPr/>
          </p:nvSpPr>
          <p:spPr bwMode="auto">
            <a:xfrm>
              <a:off x="1259" y="2400"/>
              <a:ext cx="473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8</a:t>
              </a:r>
            </a:p>
          </p:txBody>
        </p:sp>
        <p:sp>
          <p:nvSpPr>
            <p:cNvPr id="11321" name="Rectangle 57"/>
            <p:cNvSpPr>
              <a:spLocks noChangeArrowheads="1"/>
            </p:cNvSpPr>
            <p:nvPr/>
          </p:nvSpPr>
          <p:spPr bwMode="auto">
            <a:xfrm>
              <a:off x="1732" y="2400"/>
              <a:ext cx="472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11322" name="Rectangle 58"/>
            <p:cNvSpPr>
              <a:spLocks noChangeArrowheads="1"/>
            </p:cNvSpPr>
            <p:nvPr/>
          </p:nvSpPr>
          <p:spPr bwMode="auto">
            <a:xfrm>
              <a:off x="2204" y="2400"/>
              <a:ext cx="472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11323" name="Rectangle 59"/>
            <p:cNvSpPr>
              <a:spLocks noChangeArrowheads="1"/>
            </p:cNvSpPr>
            <p:nvPr/>
          </p:nvSpPr>
          <p:spPr bwMode="auto">
            <a:xfrm>
              <a:off x="2688" y="2400"/>
              <a:ext cx="1536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100</a:t>
              </a:r>
            </a:p>
          </p:txBody>
        </p:sp>
        <p:sp>
          <p:nvSpPr>
            <p:cNvPr id="11324" name="Rectangle 60"/>
            <p:cNvSpPr>
              <a:spLocks noChangeArrowheads="1"/>
            </p:cNvSpPr>
            <p:nvPr/>
          </p:nvSpPr>
          <p:spPr bwMode="auto">
            <a:xfrm>
              <a:off x="4213" y="2400"/>
              <a:ext cx="1355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addi $1, $2, 100</a:t>
              </a:r>
            </a:p>
          </p:txBody>
        </p:sp>
      </p:grpSp>
      <p:sp>
        <p:nvSpPr>
          <p:cNvPr id="11335" name="Rectangle 71"/>
          <p:cNvSpPr>
            <a:spLocks noChangeArrowheads="1"/>
          </p:cNvSpPr>
          <p:nvPr/>
        </p:nvSpPr>
        <p:spPr bwMode="auto">
          <a:xfrm>
            <a:off x="381000" y="4267200"/>
            <a:ext cx="866775" cy="457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beq</a:t>
            </a:r>
          </a:p>
        </p:txBody>
      </p:sp>
      <p:sp>
        <p:nvSpPr>
          <p:cNvPr id="11336" name="Rectangle 72"/>
          <p:cNvSpPr>
            <a:spLocks noChangeArrowheads="1"/>
          </p:cNvSpPr>
          <p:nvPr/>
        </p:nvSpPr>
        <p:spPr bwMode="auto">
          <a:xfrm>
            <a:off x="1247775" y="4267200"/>
            <a:ext cx="750888" cy="457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11337" name="Rectangle 73"/>
          <p:cNvSpPr>
            <a:spLocks noChangeArrowheads="1"/>
          </p:cNvSpPr>
          <p:nvPr/>
        </p:nvSpPr>
        <p:spPr bwMode="auto">
          <a:xfrm>
            <a:off x="1998663" y="4267200"/>
            <a:ext cx="750887" cy="457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1338" name="Rectangle 74"/>
          <p:cNvSpPr>
            <a:spLocks noChangeArrowheads="1"/>
          </p:cNvSpPr>
          <p:nvPr/>
        </p:nvSpPr>
        <p:spPr bwMode="auto">
          <a:xfrm>
            <a:off x="2749550" y="4267200"/>
            <a:ext cx="749300" cy="457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1339" name="Rectangle 75"/>
          <p:cNvSpPr>
            <a:spLocks noChangeArrowheads="1"/>
          </p:cNvSpPr>
          <p:nvPr/>
        </p:nvSpPr>
        <p:spPr bwMode="auto">
          <a:xfrm>
            <a:off x="3498850" y="4267200"/>
            <a:ext cx="749300" cy="457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1340" name="Rectangle 76"/>
          <p:cNvSpPr>
            <a:spLocks noChangeArrowheads="1"/>
          </p:cNvSpPr>
          <p:nvPr/>
        </p:nvSpPr>
        <p:spPr bwMode="auto">
          <a:xfrm>
            <a:off x="4267200" y="4267200"/>
            <a:ext cx="2438400" cy="457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25</a:t>
            </a:r>
          </a:p>
        </p:txBody>
      </p:sp>
      <p:sp>
        <p:nvSpPr>
          <p:cNvPr id="11341" name="Rectangle 77"/>
          <p:cNvSpPr>
            <a:spLocks noChangeArrowheads="1"/>
          </p:cNvSpPr>
          <p:nvPr/>
        </p:nvSpPr>
        <p:spPr bwMode="auto">
          <a:xfrm>
            <a:off x="6688138" y="4267200"/>
            <a:ext cx="2151062" cy="457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err="1"/>
              <a:t>beq</a:t>
            </a:r>
            <a:r>
              <a:rPr lang="en-US" dirty="0"/>
              <a:t> $1, $2, </a:t>
            </a:r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11343" name="Rectangle 79"/>
          <p:cNvSpPr>
            <a:spLocks noChangeArrowheads="1"/>
          </p:cNvSpPr>
          <p:nvPr/>
        </p:nvSpPr>
        <p:spPr bwMode="auto">
          <a:xfrm>
            <a:off x="381000" y="4724400"/>
            <a:ext cx="866775" cy="457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bne</a:t>
            </a:r>
          </a:p>
        </p:txBody>
      </p:sp>
      <p:sp>
        <p:nvSpPr>
          <p:cNvPr id="11344" name="Rectangle 80"/>
          <p:cNvSpPr>
            <a:spLocks noChangeArrowheads="1"/>
          </p:cNvSpPr>
          <p:nvPr/>
        </p:nvSpPr>
        <p:spPr bwMode="auto">
          <a:xfrm>
            <a:off x="1247775" y="4724400"/>
            <a:ext cx="750888" cy="457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11345" name="Rectangle 81"/>
          <p:cNvSpPr>
            <a:spLocks noChangeArrowheads="1"/>
          </p:cNvSpPr>
          <p:nvPr/>
        </p:nvSpPr>
        <p:spPr bwMode="auto">
          <a:xfrm>
            <a:off x="1998663" y="4724400"/>
            <a:ext cx="750887" cy="457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11346" name="Rectangle 82"/>
          <p:cNvSpPr>
            <a:spLocks noChangeArrowheads="1"/>
          </p:cNvSpPr>
          <p:nvPr/>
        </p:nvSpPr>
        <p:spPr bwMode="auto">
          <a:xfrm>
            <a:off x="2749550" y="4724400"/>
            <a:ext cx="749300" cy="457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1347" name="Rectangle 83"/>
          <p:cNvSpPr>
            <a:spLocks noChangeArrowheads="1"/>
          </p:cNvSpPr>
          <p:nvPr/>
        </p:nvSpPr>
        <p:spPr bwMode="auto">
          <a:xfrm>
            <a:off x="3498850" y="4724400"/>
            <a:ext cx="749300" cy="457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1348" name="Rectangle 84"/>
          <p:cNvSpPr>
            <a:spLocks noChangeArrowheads="1"/>
          </p:cNvSpPr>
          <p:nvPr/>
        </p:nvSpPr>
        <p:spPr bwMode="auto">
          <a:xfrm>
            <a:off x="4267200" y="4724400"/>
            <a:ext cx="2438400" cy="457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25</a:t>
            </a:r>
          </a:p>
        </p:txBody>
      </p:sp>
      <p:sp>
        <p:nvSpPr>
          <p:cNvPr id="11349" name="Rectangle 85"/>
          <p:cNvSpPr>
            <a:spLocks noChangeArrowheads="1"/>
          </p:cNvSpPr>
          <p:nvPr/>
        </p:nvSpPr>
        <p:spPr bwMode="auto">
          <a:xfrm>
            <a:off x="6688138" y="4724400"/>
            <a:ext cx="2151062" cy="457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err="1"/>
              <a:t>bne</a:t>
            </a:r>
            <a:r>
              <a:rPr lang="en-US" dirty="0"/>
              <a:t> $1, $2, </a:t>
            </a:r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11351" name="Rectangle 87"/>
          <p:cNvSpPr>
            <a:spLocks noChangeArrowheads="1"/>
          </p:cNvSpPr>
          <p:nvPr/>
        </p:nvSpPr>
        <p:spPr bwMode="auto">
          <a:xfrm>
            <a:off x="381000" y="5181600"/>
            <a:ext cx="866775" cy="457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slti</a:t>
            </a:r>
          </a:p>
        </p:txBody>
      </p:sp>
      <p:sp>
        <p:nvSpPr>
          <p:cNvPr id="11352" name="Rectangle 88"/>
          <p:cNvSpPr>
            <a:spLocks noChangeArrowheads="1"/>
          </p:cNvSpPr>
          <p:nvPr/>
        </p:nvSpPr>
        <p:spPr bwMode="auto">
          <a:xfrm>
            <a:off x="1247775" y="5181600"/>
            <a:ext cx="750888" cy="457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11353" name="Rectangle 89"/>
          <p:cNvSpPr>
            <a:spLocks noChangeArrowheads="1"/>
          </p:cNvSpPr>
          <p:nvPr/>
        </p:nvSpPr>
        <p:spPr bwMode="auto">
          <a:xfrm>
            <a:off x="1998663" y="5181600"/>
            <a:ext cx="750887" cy="457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11354" name="Rectangle 90"/>
          <p:cNvSpPr>
            <a:spLocks noChangeArrowheads="1"/>
          </p:cNvSpPr>
          <p:nvPr/>
        </p:nvSpPr>
        <p:spPr bwMode="auto">
          <a:xfrm>
            <a:off x="2749550" y="5181600"/>
            <a:ext cx="749300" cy="457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1355" name="Rectangle 91"/>
          <p:cNvSpPr>
            <a:spLocks noChangeArrowheads="1"/>
          </p:cNvSpPr>
          <p:nvPr/>
        </p:nvSpPr>
        <p:spPr bwMode="auto">
          <a:xfrm>
            <a:off x="3498850" y="5181600"/>
            <a:ext cx="749300" cy="457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1356" name="Rectangle 92"/>
          <p:cNvSpPr>
            <a:spLocks noChangeArrowheads="1"/>
          </p:cNvSpPr>
          <p:nvPr/>
        </p:nvSpPr>
        <p:spPr bwMode="auto">
          <a:xfrm>
            <a:off x="4267200" y="5181600"/>
            <a:ext cx="2438400" cy="457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11357" name="Rectangle 93"/>
          <p:cNvSpPr>
            <a:spLocks noChangeArrowheads="1"/>
          </p:cNvSpPr>
          <p:nvPr/>
        </p:nvSpPr>
        <p:spPr bwMode="auto">
          <a:xfrm>
            <a:off x="6688138" y="5181600"/>
            <a:ext cx="2151062" cy="457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slti $1, $2, 100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422</Words>
  <Application>Microsoft Office PowerPoint</Application>
  <PresentationFormat>On-screen Show (4:3)</PresentationFormat>
  <Paragraphs>155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Times New Roman</vt:lpstr>
      <vt:lpstr>Arial</vt:lpstr>
      <vt:lpstr>Default Design</vt:lpstr>
      <vt:lpstr>MIPS Assembly Language</vt:lpstr>
      <vt:lpstr>MIPS Machine Language</vt:lpstr>
      <vt:lpstr>Field Definitions</vt:lpstr>
      <vt:lpstr>lw instruction</vt:lpstr>
      <vt:lpstr>lw</vt:lpstr>
      <vt:lpstr>I-format Instructions</vt:lpstr>
    </vt:vector>
  </TitlesOfParts>
  <Company>CAU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MIPS Assembly Language</dc:title>
  <dc:creator>Kenneth Perry</dc:creator>
  <cp:lastModifiedBy>Dennis, Sonya</cp:lastModifiedBy>
  <cp:revision>6</cp:revision>
  <dcterms:created xsi:type="dcterms:W3CDTF">2002-03-21T00:51:59Z</dcterms:created>
  <dcterms:modified xsi:type="dcterms:W3CDTF">2018-04-12T13:02:18Z</dcterms:modified>
</cp:coreProperties>
</file>