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  <p:sldMasterId id="2147483933" r:id="rId2"/>
    <p:sldMasterId id="2147483949" r:id="rId3"/>
  </p:sldMasterIdLst>
  <p:notesMasterIdLst>
    <p:notesMasterId r:id="rId8"/>
  </p:notesMasterIdLst>
  <p:handoutMasterIdLst>
    <p:handoutMasterId r:id="rId9"/>
  </p:handoutMasterIdLst>
  <p:sldIdLst>
    <p:sldId id="658" r:id="rId4"/>
    <p:sldId id="663" r:id="rId5"/>
    <p:sldId id="689" r:id="rId6"/>
    <p:sldId id="690" r:id="rId7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9A0"/>
    <a:srgbClr val="00AEEF"/>
    <a:srgbClr val="66FF66"/>
    <a:srgbClr val="011439"/>
    <a:srgbClr val="800000"/>
    <a:srgbClr val="214E9E"/>
    <a:srgbClr val="B2B2B2"/>
    <a:srgbClr val="990000"/>
    <a:srgbClr val="1E4CA1"/>
    <a:srgbClr val="2CA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5" autoAdjust="0"/>
    <p:restoredTop sz="98514" autoAdjust="0"/>
  </p:normalViewPr>
  <p:slideViewPr>
    <p:cSldViewPr snapToGrid="0">
      <p:cViewPr varScale="1">
        <p:scale>
          <a:sx n="174" d="100"/>
          <a:sy n="174" d="100"/>
        </p:scale>
        <p:origin x="568" y="16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76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0178-0CB7-4962-B35D-764C36879201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98464-08BC-40A1-BDC9-C7A076FF6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1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5E07424-06B7-9849-BBA6-8F5EF1E5274B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49E0CD0-3974-C341-B1D1-3CB50B44E4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E0CD0-3974-C341-B1D1-3CB50B44E4E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5775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E0CD0-3974-C341-B1D1-3CB50B44E4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5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E0CD0-3974-C341-B1D1-3CB50B44E4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Relationship Id="rId3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Relationship Id="rId3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e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/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847923"/>
            <a:ext cx="5852160" cy="424701"/>
          </a:xfrm>
          <a:noFill/>
          <a:effectLst/>
        </p:spPr>
        <p:txBody>
          <a:bodyPr wrap="square" lIns="0" tIns="45705" rIns="0" bIns="45705" rtlCol="0" anchor="b" anchorCtr="0">
            <a:spAutoFit/>
          </a:bodyPr>
          <a:lstStyle>
            <a:lvl1pPr marL="0" algn="l" defTabSz="457200" rtl="0" eaLnBrk="1" latinLnBrk="0" hangingPunct="1">
              <a:defRPr lang="en-US" sz="2400" b="1" kern="1200" dirty="0">
                <a:solidFill>
                  <a:schemeClr val="bg1"/>
                </a:solidFill>
                <a:latin typeface="+mj-lt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278009"/>
            <a:ext cx="5852160" cy="24622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1600" b="0" kern="1200" baseline="0" dirty="0">
                <a:solidFill>
                  <a:schemeClr val="bg1"/>
                </a:solidFill>
                <a:latin typeface="+mj-lt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  <a:prstGeom prst="rect">
            <a:avLst/>
          </a:prstGeom>
        </p:spPr>
        <p:txBody>
          <a:bodyPr vert="horz" lIns="91440" tIns="91440" rIns="0" bIns="45720" rtlCol="0" anchor="ctr"/>
          <a:lstStyle>
            <a:lvl1pPr marL="0" algn="l" defTabSz="457200" rtl="0" eaLnBrk="1" latinLnBrk="0" hangingPunct="1">
              <a:defRPr lang="en-US" sz="700" kern="12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DOCUSIGN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4556252"/>
            <a:ext cx="1497064" cy="42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05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NO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847923"/>
            <a:ext cx="5852160" cy="424701"/>
          </a:xfrm>
          <a:noFill/>
          <a:effectLst/>
        </p:spPr>
        <p:txBody>
          <a:bodyPr wrap="square" lIns="0" tIns="45705" rIns="0" bIns="45705" rtlCol="0" anchor="b" anchorCtr="0">
            <a:spAutoFit/>
          </a:bodyPr>
          <a:lstStyle>
            <a:lvl1pPr marL="0" algn="l" defTabSz="457200" rtl="0" eaLnBrk="1" latinLnBrk="0" hangingPunct="1">
              <a:defRPr lang="en-US" sz="2400" b="1" kern="1200" dirty="0">
                <a:solidFill>
                  <a:schemeClr val="bg1"/>
                </a:solidFill>
                <a:latin typeface="+mj-lt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278009"/>
            <a:ext cx="5852160" cy="24622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1600" b="0" kern="1200" baseline="0" dirty="0">
                <a:solidFill>
                  <a:schemeClr val="bg1"/>
                </a:solidFill>
                <a:latin typeface="+mj-lt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4556252"/>
            <a:ext cx="1497064" cy="42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25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0039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46125"/>
            <a:ext cx="41529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6125"/>
            <a:ext cx="41529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8438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46125"/>
            <a:ext cx="41529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59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58200" cy="4023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8200" y="946125"/>
            <a:ext cx="41529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583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228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 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46125"/>
            <a:ext cx="2743200" cy="3749040"/>
          </a:xfrm>
        </p:spPr>
        <p:txBody>
          <a:bodyPr>
            <a:normAutofit/>
          </a:bodyPr>
          <a:lstStyle>
            <a:lvl1pPr>
              <a:defRPr sz="1800" i="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sz="1800" i="0">
                <a:solidFill>
                  <a:schemeClr val="accent2"/>
                </a:solidFill>
              </a:defRPr>
            </a:lvl2pPr>
            <a:lvl3pPr>
              <a:defRPr sz="1600" i="0">
                <a:solidFill>
                  <a:schemeClr val="accent2"/>
                </a:solidFill>
              </a:defRPr>
            </a:lvl3pPr>
            <a:lvl4pPr>
              <a:defRPr sz="1400" i="0">
                <a:solidFill>
                  <a:schemeClr val="accent2"/>
                </a:solidFill>
              </a:defRPr>
            </a:lvl4pPr>
            <a:lvl5pPr>
              <a:defRPr sz="1200" i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5533" y="946125"/>
            <a:ext cx="5375567" cy="3749040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800"/>
            </a:lvl1pPr>
            <a:lvl2pPr marL="228600" indent="-228600">
              <a:spcBef>
                <a:spcPts val="600"/>
              </a:spcBef>
              <a:spcAft>
                <a:spcPts val="0"/>
              </a:spcAft>
              <a:defRPr sz="1400"/>
            </a:lvl2pPr>
            <a:lvl3pPr marL="457200" indent="-228600">
              <a:defRPr sz="1200"/>
            </a:lvl3pPr>
            <a:lvl4pPr marL="628650" indent="-163513">
              <a:defRPr sz="1100"/>
            </a:lvl4pPr>
            <a:lvl5pPr marL="857250" indent="-174625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logo_blu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3617" y="4782437"/>
            <a:ext cx="977483" cy="274320"/>
          </a:xfrm>
          <a:prstGeom prst="rect">
            <a:avLst/>
          </a:prstGeom>
        </p:spPr>
      </p:pic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  <a:prstGeom prst="rect">
            <a:avLst/>
          </a:prstGeom>
        </p:spPr>
        <p:txBody>
          <a:bodyPr vert="horz" lIns="91440" tIns="91440" rIns="0" bIns="45720" rtlCol="0" anchor="ctr"/>
          <a:lstStyle>
            <a:lvl1pPr>
              <a:defRPr lang="en-US" sz="7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dirty="0">
                <a:solidFill>
                  <a:srgbClr val="333132">
                    <a:tint val="75000"/>
                  </a:srgbClr>
                </a:solidFill>
                <a:latin typeface="Calibri"/>
              </a:rPr>
              <a:t>DOCUSIGN CONFIDENTIAL</a:t>
            </a:r>
          </a:p>
        </p:txBody>
      </p:sp>
    </p:spTree>
    <p:extLst>
      <p:ext uri="{BB962C8B-B14F-4D97-AF65-F5344CB8AC3E}">
        <p14:creationId xmlns:p14="http://schemas.microsoft.com/office/powerpoint/2010/main" val="808996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/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847923"/>
            <a:ext cx="5852160" cy="424701"/>
          </a:xfrm>
          <a:noFill/>
          <a:effectLst/>
        </p:spPr>
        <p:txBody>
          <a:bodyPr wrap="square" lIns="0" tIns="45705" rIns="0" bIns="45705" rtlCol="0" anchor="b" anchorCtr="0">
            <a:spAutoFit/>
          </a:bodyPr>
          <a:lstStyle>
            <a:lvl1pPr marL="0" algn="l" defTabSz="457200" rtl="0" eaLnBrk="1" latinLnBrk="0" hangingPunct="1">
              <a:defRPr lang="en-US" sz="2400" b="1" kern="1200" dirty="0">
                <a:solidFill>
                  <a:schemeClr val="bg1"/>
                </a:solidFill>
                <a:latin typeface="+mj-lt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278009"/>
            <a:ext cx="5852160" cy="24622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1600" b="0" kern="1200" baseline="0" dirty="0">
                <a:solidFill>
                  <a:schemeClr val="bg1"/>
                </a:solidFill>
                <a:latin typeface="+mj-lt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  <a:prstGeom prst="rect">
            <a:avLst/>
          </a:prstGeom>
        </p:spPr>
        <p:txBody>
          <a:bodyPr vert="horz" lIns="91440" tIns="91440" rIns="0" bIns="45720" rtlCol="0" anchor="ctr"/>
          <a:lstStyle>
            <a:lvl1pPr marL="0" algn="l" defTabSz="457200" rtl="0" eaLnBrk="1" latinLnBrk="0" hangingPunct="1">
              <a:defRPr lang="en-US" sz="700" kern="12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solidFill>
                  <a:srgbClr val="1B49A0">
                    <a:lumMod val="60000"/>
                    <a:lumOff val="40000"/>
                  </a:srgbClr>
                </a:solidFill>
                <a:latin typeface="Calibri"/>
              </a:rPr>
              <a:t>DOCUSIGN CONFIDENTIAL</a:t>
            </a:r>
            <a:endParaRPr dirty="0">
              <a:solidFill>
                <a:srgbClr val="1B49A0">
                  <a:lumMod val="60000"/>
                  <a:lumOff val="40000"/>
                </a:srgb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06" y="4218781"/>
            <a:ext cx="24437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536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>
              <a:lnSpc>
                <a:spcPct val="95000"/>
              </a:lnSpc>
            </a:pPr>
            <a:endParaRPr lang="en-US" sz="2000" dirty="0" err="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090594"/>
            <a:ext cx="3429000" cy="9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857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logo_blu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3617" y="4782437"/>
            <a:ext cx="977483" cy="274320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  <a:prstGeom prst="rect">
            <a:avLst/>
          </a:prstGeom>
        </p:spPr>
        <p:txBody>
          <a:bodyPr vert="horz" lIns="91440" tIns="91440" rIns="0" bIns="45720" rtlCol="0" anchor="ctr"/>
          <a:lstStyle>
            <a:lvl1pPr marL="0" algn="l" defTabSz="457200" rtl="0" eaLnBrk="1" latinLnBrk="0" hangingPunct="1">
              <a:defRPr lang="en-US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srgbClr val="333132">
                    <a:tint val="75000"/>
                  </a:srgbClr>
                </a:solidFill>
                <a:latin typeface="Calibri"/>
              </a:rPr>
              <a:t>DOCUSIGN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127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dirty="0" err="1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97" y="2086686"/>
            <a:ext cx="3441405" cy="97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21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46125"/>
            <a:ext cx="41529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6125"/>
            <a:ext cx="41529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o_blu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3617" y="4782437"/>
            <a:ext cx="977483" cy="274320"/>
          </a:xfrm>
          <a:prstGeom prst="rect">
            <a:avLst/>
          </a:prstGeom>
        </p:spPr>
      </p:pic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  <a:prstGeom prst="rect">
            <a:avLst/>
          </a:prstGeom>
        </p:spPr>
        <p:txBody>
          <a:bodyPr vert="horz" lIns="91440" tIns="91440" rIns="0" bIns="45720" rtlCol="0" anchor="ctr"/>
          <a:lstStyle>
            <a:lvl1pPr>
              <a:defRPr lang="en-US" sz="7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>
                <a:solidFill>
                  <a:srgbClr val="333132">
                    <a:tint val="75000"/>
                  </a:srgbClr>
                </a:solidFill>
                <a:latin typeface="Calibri"/>
              </a:rPr>
              <a:t>DOCUSIGN CONFIDENTIAL</a:t>
            </a:r>
            <a:endParaRPr dirty="0">
              <a:solidFill>
                <a:srgbClr val="333132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2923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46125"/>
            <a:ext cx="41529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o_blu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3617" y="4782437"/>
            <a:ext cx="977483" cy="274320"/>
          </a:xfrm>
          <a:prstGeom prst="rect">
            <a:avLst/>
          </a:prstGeom>
        </p:spPr>
      </p:pic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  <a:prstGeom prst="rect">
            <a:avLst/>
          </a:prstGeom>
        </p:spPr>
        <p:txBody>
          <a:bodyPr vert="horz" lIns="91440" tIns="91440" rIns="0" bIns="45720" rtlCol="0" anchor="ctr"/>
          <a:lstStyle>
            <a:lvl1pPr>
              <a:defRPr lang="en-US" sz="7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>
                <a:solidFill>
                  <a:srgbClr val="333132">
                    <a:tint val="75000"/>
                  </a:srgbClr>
                </a:solidFill>
                <a:latin typeface="Calibri"/>
              </a:rPr>
              <a:t>DOCUSIGN CONFIDENTIAL</a:t>
            </a:r>
            <a:endParaRPr dirty="0">
              <a:solidFill>
                <a:srgbClr val="333132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3046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58200" cy="4023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8200" y="946125"/>
            <a:ext cx="41529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o_blu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3617" y="4782437"/>
            <a:ext cx="977483" cy="274320"/>
          </a:xfrm>
          <a:prstGeom prst="rect">
            <a:avLst/>
          </a:prstGeom>
        </p:spPr>
      </p:pic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  <a:prstGeom prst="rect">
            <a:avLst/>
          </a:prstGeom>
        </p:spPr>
        <p:txBody>
          <a:bodyPr vert="horz" lIns="91440" tIns="91440" rIns="0" bIns="45720" rtlCol="0" anchor="ctr"/>
          <a:lstStyle>
            <a:lvl1pPr>
              <a:defRPr lang="en-US" sz="7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>
                <a:solidFill>
                  <a:srgbClr val="333132">
                    <a:tint val="75000"/>
                  </a:srgbClr>
                </a:solidFill>
                <a:latin typeface="Calibri"/>
              </a:rPr>
              <a:t>DOCUSIGN CONFIDENTIAL</a:t>
            </a:r>
            <a:endParaRPr dirty="0">
              <a:solidFill>
                <a:srgbClr val="333132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530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logo_blu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3617" y="4782437"/>
            <a:ext cx="977483" cy="274320"/>
          </a:xfrm>
          <a:prstGeom prst="rect">
            <a:avLst/>
          </a:prstGeom>
        </p:spPr>
      </p:pic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  <a:prstGeom prst="rect">
            <a:avLst/>
          </a:prstGeom>
        </p:spPr>
        <p:txBody>
          <a:bodyPr vert="horz" lIns="91440" tIns="91440" rIns="0" bIns="45720" rtlCol="0" anchor="ctr"/>
          <a:lstStyle>
            <a:lvl1pPr>
              <a:defRPr lang="en-US" sz="7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>
                <a:solidFill>
                  <a:srgbClr val="333132">
                    <a:tint val="75000"/>
                  </a:srgbClr>
                </a:solidFill>
                <a:latin typeface="Calibri"/>
              </a:rPr>
              <a:t>DOCUSIGN CONFIDENTIAL</a:t>
            </a:r>
            <a:endParaRPr dirty="0">
              <a:solidFill>
                <a:srgbClr val="333132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23313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9204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48601"/>
            <a:ext cx="7772400" cy="646300"/>
          </a:xfrm>
          <a:noFill/>
          <a:effectLst/>
        </p:spPr>
        <p:txBody>
          <a:bodyPr wrap="square" lIns="0" tIns="45705" rIns="0" bIns="45705" rtlCol="0" anchor="ctr" anchorCtr="0">
            <a:spAutoFit/>
          </a:bodyPr>
          <a:lstStyle>
            <a:lvl1pPr marL="0" algn="ctr" defTabSz="457200" rtl="0" eaLnBrk="1" latinLnBrk="0" hangingPunct="1">
              <a:defRPr lang="en-US" sz="4000" b="0" kern="1200" baseline="0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breaker style</a:t>
            </a:r>
          </a:p>
        </p:txBody>
      </p:sp>
    </p:spTree>
    <p:extLst>
      <p:ext uri="{BB962C8B-B14F-4D97-AF65-F5344CB8AC3E}">
        <p14:creationId xmlns:p14="http://schemas.microsoft.com/office/powerpoint/2010/main" val="35832662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10591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46125"/>
            <a:ext cx="41529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6125"/>
            <a:ext cx="41529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4597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46125"/>
            <a:ext cx="41529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538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58200" cy="4023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8200" y="946125"/>
            <a:ext cx="41529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577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logo_blu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3617" y="4782437"/>
            <a:ext cx="977483" cy="274320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  <a:prstGeom prst="rect">
            <a:avLst/>
          </a:prstGeom>
        </p:spPr>
        <p:txBody>
          <a:bodyPr vert="horz" lIns="91440" tIns="91440" rIns="0" bIns="45720" rtlCol="0" anchor="ctr"/>
          <a:lstStyle>
            <a:lvl1pPr marL="0" algn="l" defTabSz="457200" rtl="0" eaLnBrk="1" latinLnBrk="0" hangingPunct="1">
              <a:defRPr lang="en-US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DOCUSIGN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6716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7517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/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847923"/>
            <a:ext cx="5852160" cy="424701"/>
          </a:xfrm>
          <a:noFill/>
          <a:effectLst/>
        </p:spPr>
        <p:txBody>
          <a:bodyPr wrap="square" lIns="0" tIns="45705" rIns="0" bIns="45705" rtlCol="0" anchor="b" anchorCtr="0">
            <a:spAutoFit/>
          </a:bodyPr>
          <a:lstStyle>
            <a:lvl1pPr marL="0" algn="l" defTabSz="457200" rtl="0" eaLnBrk="1" latinLnBrk="0" hangingPunct="1">
              <a:defRPr lang="en-US" sz="2400" b="1" kern="1200" dirty="0">
                <a:solidFill>
                  <a:schemeClr val="bg1"/>
                </a:solidFill>
                <a:latin typeface="+mj-lt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278009"/>
            <a:ext cx="5852160" cy="24622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None/>
              <a:defRPr lang="en-US" sz="1600" b="0" kern="1200" baseline="0" dirty="0">
                <a:solidFill>
                  <a:schemeClr val="bg1"/>
                </a:solidFill>
                <a:latin typeface="+mj-lt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  <a:prstGeom prst="rect">
            <a:avLst/>
          </a:prstGeom>
        </p:spPr>
        <p:txBody>
          <a:bodyPr vert="horz" lIns="91440" tIns="91440" rIns="0" bIns="45720" rtlCol="0" anchor="ctr"/>
          <a:lstStyle>
            <a:lvl1pPr marL="0" algn="l" defTabSz="457200" rtl="0" eaLnBrk="1" latinLnBrk="0" hangingPunct="1">
              <a:defRPr lang="en-US" sz="700" kern="12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solidFill>
                  <a:srgbClr val="1B49A0">
                    <a:lumMod val="60000"/>
                    <a:lumOff val="40000"/>
                  </a:srgbClr>
                </a:solidFill>
              </a:rPr>
              <a:t>DOCUSIGN CONFIDENTIAL</a:t>
            </a:r>
            <a:endParaRPr dirty="0">
              <a:solidFill>
                <a:srgbClr val="1B49A0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398494"/>
            <a:ext cx="24437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dirty="0" err="1" smtClean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090594"/>
            <a:ext cx="3429000" cy="9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7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logo_blu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3617" y="4782437"/>
            <a:ext cx="977483" cy="274320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  <a:prstGeom prst="rect">
            <a:avLst/>
          </a:prstGeom>
        </p:spPr>
        <p:txBody>
          <a:bodyPr vert="horz" lIns="91440" tIns="91440" rIns="0" bIns="45720" rtlCol="0" anchor="ctr"/>
          <a:lstStyle>
            <a:lvl1pPr marL="0" algn="l" defTabSz="457200" rtl="0" eaLnBrk="1" latinLnBrk="0" hangingPunct="1">
              <a:defRPr lang="en-US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srgbClr val="333132">
                    <a:tint val="75000"/>
                  </a:srgbClr>
                </a:solidFill>
              </a:rPr>
              <a:t>DOCUSIGN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240603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46125"/>
            <a:ext cx="4152900" cy="3749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6125"/>
            <a:ext cx="4152900" cy="3749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 descr="logo_blu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3617" y="4782437"/>
            <a:ext cx="977483" cy="274320"/>
          </a:xfrm>
          <a:prstGeom prst="rect">
            <a:avLst/>
          </a:prstGeom>
        </p:spPr>
      </p:pic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  <a:prstGeom prst="rect">
            <a:avLst/>
          </a:prstGeom>
        </p:spPr>
        <p:txBody>
          <a:bodyPr vert="horz" lIns="91440" tIns="91440" rIns="0" bIns="45720" rtlCol="0" anchor="ctr"/>
          <a:lstStyle>
            <a:lvl1pPr>
              <a:defRPr lang="en-US" sz="7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>
                <a:solidFill>
                  <a:srgbClr val="333132">
                    <a:tint val="75000"/>
                  </a:srgbClr>
                </a:solidFill>
              </a:rPr>
              <a:t>DOCUSIGN CONFIDENTIAL</a:t>
            </a:r>
            <a:endParaRPr dirty="0">
              <a:solidFill>
                <a:srgbClr val="33313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1411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46125"/>
            <a:ext cx="4152900" cy="3749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 descr="logo_blu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3617" y="4782437"/>
            <a:ext cx="977483" cy="274320"/>
          </a:xfrm>
          <a:prstGeom prst="rect">
            <a:avLst/>
          </a:prstGeom>
        </p:spPr>
      </p:pic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  <a:prstGeom prst="rect">
            <a:avLst/>
          </a:prstGeom>
        </p:spPr>
        <p:txBody>
          <a:bodyPr vert="horz" lIns="91440" tIns="91440" rIns="0" bIns="45720" rtlCol="0" anchor="ctr"/>
          <a:lstStyle>
            <a:lvl1pPr>
              <a:defRPr lang="en-US" sz="7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>
                <a:solidFill>
                  <a:srgbClr val="333132">
                    <a:tint val="75000"/>
                  </a:srgbClr>
                </a:solidFill>
              </a:rPr>
              <a:t>DOCUSIGN CONFIDENTIAL</a:t>
            </a:r>
            <a:endParaRPr dirty="0">
              <a:solidFill>
                <a:srgbClr val="33313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175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58200" cy="40233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8200" y="946125"/>
            <a:ext cx="4152900" cy="3749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 descr="logo_blu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3617" y="4782437"/>
            <a:ext cx="977483" cy="274320"/>
          </a:xfrm>
          <a:prstGeom prst="rect">
            <a:avLst/>
          </a:prstGeom>
        </p:spPr>
      </p:pic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  <a:prstGeom prst="rect">
            <a:avLst/>
          </a:prstGeom>
        </p:spPr>
        <p:txBody>
          <a:bodyPr vert="horz" lIns="91440" tIns="91440" rIns="0" bIns="45720" rtlCol="0" anchor="ctr"/>
          <a:lstStyle>
            <a:lvl1pPr>
              <a:defRPr lang="en-US" sz="7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>
                <a:solidFill>
                  <a:srgbClr val="333132">
                    <a:tint val="75000"/>
                  </a:srgbClr>
                </a:solidFill>
              </a:rPr>
              <a:t>DOCUSIGN CONFIDENTIAL</a:t>
            </a:r>
            <a:endParaRPr dirty="0">
              <a:solidFill>
                <a:srgbClr val="33313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0585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logo_blu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3617" y="4782437"/>
            <a:ext cx="977483" cy="274320"/>
          </a:xfrm>
          <a:prstGeom prst="rect">
            <a:avLst/>
          </a:prstGeom>
        </p:spPr>
      </p:pic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  <a:prstGeom prst="rect">
            <a:avLst/>
          </a:prstGeom>
        </p:spPr>
        <p:txBody>
          <a:bodyPr vert="horz" lIns="91440" tIns="91440" rIns="0" bIns="45720" rtlCol="0" anchor="ctr"/>
          <a:lstStyle>
            <a:lvl1pPr>
              <a:defRPr lang="en-US" sz="7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>
                <a:solidFill>
                  <a:srgbClr val="333132">
                    <a:tint val="75000"/>
                  </a:srgbClr>
                </a:solidFill>
              </a:rPr>
              <a:t>DOCUSIGN CONFIDENTIAL</a:t>
            </a:r>
            <a:endParaRPr dirty="0">
              <a:solidFill>
                <a:srgbClr val="33313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0787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003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48601"/>
            <a:ext cx="7772400" cy="646300"/>
          </a:xfrm>
          <a:noFill/>
          <a:effectLst/>
        </p:spPr>
        <p:txBody>
          <a:bodyPr wrap="square" lIns="0" tIns="45705" rIns="0" bIns="45705" rtlCol="0" anchor="ctr" anchorCtr="0">
            <a:spAutoFit/>
          </a:bodyPr>
          <a:lstStyle>
            <a:lvl1pPr marL="0" algn="ctr" defTabSz="457200" rtl="0" eaLnBrk="1" latinLnBrk="0" hangingPunct="1">
              <a:defRPr lang="en-US" sz="4000" b="0" kern="1200" baseline="0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breaker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46125"/>
            <a:ext cx="41529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6125"/>
            <a:ext cx="41529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o_blu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3617" y="4782437"/>
            <a:ext cx="977483" cy="274320"/>
          </a:xfrm>
          <a:prstGeom prst="rect">
            <a:avLst/>
          </a:prstGeom>
        </p:spPr>
      </p:pic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  <a:prstGeom prst="rect">
            <a:avLst/>
          </a:prstGeom>
        </p:spPr>
        <p:txBody>
          <a:bodyPr vert="horz" lIns="91440" tIns="91440" rIns="0" bIns="45720" rtlCol="0" anchor="ctr"/>
          <a:lstStyle>
            <a:lvl1pPr>
              <a:defRPr lang="en-US" sz="7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DOCUSIGN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054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965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46125"/>
            <a:ext cx="4152900" cy="3749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6125"/>
            <a:ext cx="4152900" cy="3749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4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46125"/>
            <a:ext cx="4152900" cy="3749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01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58200" cy="4023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8200" y="946125"/>
            <a:ext cx="4152900" cy="3749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30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880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 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46125"/>
            <a:ext cx="2743200" cy="3749040"/>
          </a:xfrm>
        </p:spPr>
        <p:txBody>
          <a:bodyPr>
            <a:normAutofit/>
          </a:bodyPr>
          <a:lstStyle>
            <a:lvl1pPr>
              <a:defRPr sz="1800" i="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sz="1800" i="0">
                <a:solidFill>
                  <a:schemeClr val="accent2"/>
                </a:solidFill>
              </a:defRPr>
            </a:lvl2pPr>
            <a:lvl3pPr>
              <a:defRPr sz="1600" i="0">
                <a:solidFill>
                  <a:schemeClr val="accent2"/>
                </a:solidFill>
              </a:defRPr>
            </a:lvl3pPr>
            <a:lvl4pPr>
              <a:defRPr sz="1400" i="0">
                <a:solidFill>
                  <a:schemeClr val="accent2"/>
                </a:solidFill>
              </a:defRPr>
            </a:lvl4pPr>
            <a:lvl5pPr>
              <a:defRPr sz="1200" i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5533" y="946125"/>
            <a:ext cx="5375567" cy="3749040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800"/>
            </a:lvl1pPr>
            <a:lvl2pPr marL="228600" indent="-228600">
              <a:spcBef>
                <a:spcPts val="600"/>
              </a:spcBef>
              <a:spcAft>
                <a:spcPts val="0"/>
              </a:spcAft>
              <a:defRPr sz="1400"/>
            </a:lvl2pPr>
            <a:lvl3pPr marL="457200" indent="-228600">
              <a:defRPr sz="1200"/>
            </a:lvl3pPr>
            <a:lvl4pPr marL="628650" indent="-163513">
              <a:defRPr sz="1100"/>
            </a:lvl4pPr>
            <a:lvl5pPr marL="857250" indent="-174625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 descr="logo_blu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3617" y="4782437"/>
            <a:ext cx="977483" cy="274320"/>
          </a:xfrm>
          <a:prstGeom prst="rect">
            <a:avLst/>
          </a:prstGeom>
        </p:spPr>
      </p:pic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  <a:prstGeom prst="rect">
            <a:avLst/>
          </a:prstGeom>
        </p:spPr>
        <p:txBody>
          <a:bodyPr vert="horz" lIns="91440" tIns="91440" rIns="0" bIns="45720" rtlCol="0" anchor="ctr"/>
          <a:lstStyle>
            <a:lvl1pPr>
              <a:defRPr lang="en-US" sz="7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dirty="0">
                <a:solidFill>
                  <a:srgbClr val="333132">
                    <a:tint val="75000"/>
                  </a:srgbClr>
                </a:solidFill>
              </a:rPr>
              <a:t>DOCUSIGN CONFIDENTIAL</a:t>
            </a:r>
          </a:p>
        </p:txBody>
      </p:sp>
    </p:spTree>
    <p:extLst>
      <p:ext uri="{BB962C8B-B14F-4D97-AF65-F5344CB8AC3E}">
        <p14:creationId xmlns:p14="http://schemas.microsoft.com/office/powerpoint/2010/main" val="8242272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ocuSign_Arrow_Pattern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4000">
                <a:schemeClr val="accent1">
                  <a:alpha val="0"/>
                </a:schemeClr>
              </a:gs>
              <a:gs pos="5000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2900" y="2370582"/>
            <a:ext cx="8458200" cy="402336"/>
          </a:xfrm>
        </p:spPr>
        <p:txBody>
          <a:bodyPr anchor="ctr"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215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vest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46125"/>
            <a:ext cx="5058976" cy="374904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1600" b="1">
                <a:solidFill>
                  <a:schemeClr val="accent2"/>
                </a:solidFill>
              </a:defRPr>
            </a:lvl1pPr>
            <a:lvl2pPr marL="230188" indent="-2301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/>
            </a:lvl2pPr>
            <a:lvl3pPr marL="460375" indent="-230188">
              <a:lnSpc>
                <a:spcPct val="100000"/>
              </a:lnSpc>
              <a:spcBef>
                <a:spcPts val="300"/>
              </a:spcBef>
              <a:tabLst/>
              <a:defRPr sz="1200"/>
            </a:lvl3pPr>
            <a:lvl4pPr marL="684213" indent="-223838">
              <a:lnSpc>
                <a:spcPct val="100000"/>
              </a:lnSpc>
              <a:spcBef>
                <a:spcPts val="300"/>
              </a:spcBef>
              <a:defRPr sz="1200"/>
            </a:lvl4pPr>
            <a:lvl5pPr marL="860425" indent="-176213">
              <a:lnSpc>
                <a:spcPct val="100000"/>
              </a:lnSpc>
              <a:spcBef>
                <a:spcPts val="300"/>
              </a:spcBef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7766" y="946125"/>
            <a:ext cx="3153334" cy="3749040"/>
          </a:xfrm>
          <a:ln>
            <a:solidFill>
              <a:schemeClr val="bg1">
                <a:lumMod val="85000"/>
              </a:schemeClr>
            </a:solidFill>
          </a:ln>
        </p:spPr>
        <p:txBody>
          <a:bodyPr lIns="182880" tIns="91440" rIns="182880" bIns="91440">
            <a:noAutofit/>
          </a:bodyPr>
          <a:lstStyle>
            <a:lvl1pPr>
              <a:defRPr lang="en-US" sz="16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7663" indent="-347663"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5937" indent="-285750"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  <a:p>
            <a:pPr marL="230188" lvl="1" indent="-2301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460375" lvl="2" indent="-2301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‒"/>
              <a:tabLst/>
            </a:pPr>
            <a:r>
              <a:rPr lang="en-US" dirty="0" smtClean="0"/>
              <a:t>Third level</a:t>
            </a:r>
          </a:p>
          <a:p>
            <a:pPr marL="684213" lvl="3" indent="-22383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Calibri" panose="020F0502020204030204" pitchFamily="34" charset="0"/>
              <a:buChar char="‒"/>
            </a:pPr>
            <a:r>
              <a:rPr lang="en-US" dirty="0" smtClean="0"/>
              <a:t>Fourth level</a:t>
            </a:r>
          </a:p>
          <a:p>
            <a:pPr marL="860425" lvl="4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Calibri" panose="020F0502020204030204" pitchFamily="34" charset="0"/>
              <a:buChar char="‐"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 descr="logo_blu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3617" y="4782437"/>
            <a:ext cx="977483" cy="274320"/>
          </a:xfrm>
          <a:prstGeom prst="rect">
            <a:avLst/>
          </a:prstGeom>
        </p:spPr>
      </p:pic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  <a:prstGeom prst="rect">
            <a:avLst/>
          </a:prstGeom>
        </p:spPr>
        <p:txBody>
          <a:bodyPr vert="horz" lIns="91440" tIns="91440" rIns="0" bIns="45720" rtlCol="0" anchor="ctr"/>
          <a:lstStyle>
            <a:lvl1pPr>
              <a:defRPr lang="en-US" sz="7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dirty="0">
                <a:solidFill>
                  <a:srgbClr val="333132">
                    <a:tint val="75000"/>
                  </a:srgbClr>
                </a:solidFill>
              </a:rPr>
              <a:t>DOCUSIGN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5399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46125"/>
            <a:ext cx="41529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o_blu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3617" y="4782437"/>
            <a:ext cx="977483" cy="274320"/>
          </a:xfrm>
          <a:prstGeom prst="rect">
            <a:avLst/>
          </a:prstGeom>
        </p:spPr>
      </p:pic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  <a:prstGeom prst="rect">
            <a:avLst/>
          </a:prstGeom>
        </p:spPr>
        <p:txBody>
          <a:bodyPr vert="horz" lIns="91440" tIns="91440" rIns="0" bIns="45720" rtlCol="0" anchor="ctr"/>
          <a:lstStyle>
            <a:lvl1pPr>
              <a:defRPr lang="en-US" sz="7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DOCUSIGN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8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58200" cy="4023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8200" y="946125"/>
            <a:ext cx="41529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o_blu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3617" y="4782437"/>
            <a:ext cx="977483" cy="274320"/>
          </a:xfrm>
          <a:prstGeom prst="rect">
            <a:avLst/>
          </a:prstGeom>
        </p:spPr>
      </p:pic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  <a:prstGeom prst="rect">
            <a:avLst/>
          </a:prstGeom>
        </p:spPr>
        <p:txBody>
          <a:bodyPr vert="horz" lIns="91440" tIns="91440" rIns="0" bIns="45720" rtlCol="0" anchor="ctr"/>
          <a:lstStyle>
            <a:lvl1pPr>
              <a:defRPr lang="en-US" sz="7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DOCUSIGN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2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logo_blu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3617" y="4782437"/>
            <a:ext cx="977483" cy="274320"/>
          </a:xfrm>
          <a:prstGeom prst="rect">
            <a:avLst/>
          </a:prstGeom>
        </p:spPr>
      </p:pic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  <a:prstGeom prst="rect">
            <a:avLst/>
          </a:prstGeom>
        </p:spPr>
        <p:txBody>
          <a:bodyPr vert="horz" lIns="91440" tIns="91440" rIns="0" bIns="45720" rtlCol="0" anchor="ctr"/>
          <a:lstStyle>
            <a:lvl1pPr>
              <a:defRPr lang="en-US" sz="7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DOCUSIGN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61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48601"/>
            <a:ext cx="7772400" cy="646300"/>
          </a:xfrm>
          <a:noFill/>
          <a:effectLst/>
        </p:spPr>
        <p:txBody>
          <a:bodyPr wrap="square" lIns="0" tIns="45705" rIns="0" bIns="45705" rtlCol="0" anchor="ctr" anchorCtr="0">
            <a:spAutoFit/>
          </a:bodyPr>
          <a:lstStyle>
            <a:lvl1pPr marL="0" algn="ctr" defTabSz="457200" rtl="0" eaLnBrk="1" latinLnBrk="0" hangingPunct="1">
              <a:defRPr lang="en-US" sz="4000" b="0" kern="1200" baseline="0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breaker style</a:t>
            </a:r>
          </a:p>
        </p:txBody>
      </p:sp>
    </p:spTree>
    <p:extLst>
      <p:ext uri="{BB962C8B-B14F-4D97-AF65-F5344CB8AC3E}">
        <p14:creationId xmlns:p14="http://schemas.microsoft.com/office/powerpoint/2010/main" val="22815624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58200" cy="402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946125"/>
            <a:ext cx="8458200" cy="374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273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16" r:id="rId2"/>
    <p:sldLayoutId id="2147483905" r:id="rId3"/>
    <p:sldLayoutId id="2147483907" r:id="rId4"/>
    <p:sldLayoutId id="2147483917" r:id="rId5"/>
    <p:sldLayoutId id="2147483918" r:id="rId6"/>
    <p:sldLayoutId id="2147483909" r:id="rId7"/>
    <p:sldLayoutId id="2147483910" r:id="rId8"/>
    <p:sldLayoutId id="2147483928" r:id="rId9"/>
    <p:sldLayoutId id="2147483930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48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FontTx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47663" indent="-347663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6263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39775" indent="-163513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74625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58200" cy="402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946125"/>
            <a:ext cx="8458200" cy="374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27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FontTx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47663" indent="-347663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6263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39775" indent="-163513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74625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58200" cy="402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946125"/>
            <a:ext cx="8458200" cy="374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FontTx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47663" indent="-347663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6263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39775" indent="-163513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74625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919089" y="2416130"/>
            <a:ext cx="6186884" cy="1908215"/>
          </a:xfrm>
        </p:spPr>
        <p:txBody>
          <a:bodyPr/>
          <a:lstStyle/>
          <a:p>
            <a:r>
              <a:rPr lang="en-US" sz="1800" b="1" dirty="0" smtClean="0">
                <a:latin typeface="+mn-lt"/>
              </a:rPr>
              <a:t>Executive Proposal </a:t>
            </a:r>
            <a:r>
              <a:rPr lang="en-US" sz="1800" b="1" dirty="0">
                <a:latin typeface="+mn-lt"/>
              </a:rPr>
              <a:t>for: </a:t>
            </a:r>
            <a:r>
              <a:rPr lang="en-US" sz="1800" b="1" dirty="0" err="1" smtClean="0">
                <a:latin typeface="+mn-lt"/>
              </a:rPr>
              <a:t>codecentric</a:t>
            </a:r>
            <a:r>
              <a:rPr lang="en-US" sz="1800" b="1" dirty="0" smtClean="0">
                <a:latin typeface="+mn-lt"/>
              </a:rPr>
              <a:t> AG</a:t>
            </a:r>
            <a:endParaRPr lang="en-US" sz="1800" b="1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Valid Until: </a:t>
            </a:r>
            <a:r>
              <a:rPr lang="en-US" sz="1800" dirty="0" smtClean="0">
                <a:latin typeface="+mn-lt"/>
              </a:rPr>
              <a:t>April 30, </a:t>
            </a:r>
            <a:r>
              <a:rPr lang="en-US" sz="1800" dirty="0" smtClean="0">
                <a:latin typeface="+mn-lt"/>
              </a:rPr>
              <a:t>2018</a:t>
            </a:r>
          </a:p>
          <a:p>
            <a:endParaRPr lang="en-US" dirty="0" smtClean="0">
              <a:latin typeface="+mn-lt"/>
            </a:endParaRPr>
          </a:p>
          <a:p>
            <a:r>
              <a:rPr lang="en-US" sz="1200" dirty="0" smtClean="0">
                <a:latin typeface="+mn-lt"/>
              </a:rPr>
              <a:t>Prepared </a:t>
            </a:r>
            <a:r>
              <a:rPr lang="en-US" sz="1200" dirty="0">
                <a:latin typeface="+mn-lt"/>
              </a:rPr>
              <a:t>by: </a:t>
            </a:r>
            <a:r>
              <a:rPr lang="en-US" sz="1200" dirty="0" smtClean="0">
                <a:latin typeface="+mn-lt"/>
              </a:rPr>
              <a:t>Dominik Groth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Email: </a:t>
            </a:r>
            <a:r>
              <a:rPr lang="en-US" sz="1200" dirty="0" smtClean="0">
                <a:latin typeface="+mn-lt"/>
              </a:rPr>
              <a:t>dominik.groth@docusign.com</a:t>
            </a:r>
            <a:r>
              <a:rPr lang="en-US" sz="1200" dirty="0">
                <a:latin typeface="+mn-lt"/>
              </a:rPr>
              <a:t>	</a:t>
            </a:r>
          </a:p>
          <a:p>
            <a:r>
              <a:rPr lang="en-US" sz="1200" dirty="0">
                <a:latin typeface="+mn-lt"/>
              </a:rPr>
              <a:t>Phone: +</a:t>
            </a:r>
            <a:r>
              <a:rPr lang="en-US" sz="1200" dirty="0" smtClean="0">
                <a:latin typeface="+mn-lt"/>
              </a:rPr>
              <a:t>353 85 2866585</a:t>
            </a:r>
          </a:p>
          <a:p>
            <a:endParaRPr lang="en-US" sz="1200" dirty="0" smtClean="0">
              <a:latin typeface="+mn-lt"/>
            </a:endParaRPr>
          </a:p>
          <a:p>
            <a:r>
              <a:rPr lang="en-US" sz="1200" dirty="0" smtClean="0">
                <a:latin typeface="+mn-lt"/>
              </a:rPr>
              <a:t>EMEA Executive Sponsors: Charlie </a:t>
            </a:r>
            <a:r>
              <a:rPr lang="en-US" sz="1200" dirty="0" err="1" smtClean="0">
                <a:latin typeface="+mn-lt"/>
              </a:rPr>
              <a:t>Weijer</a:t>
            </a:r>
            <a:r>
              <a:rPr lang="en-US" sz="1200" dirty="0">
                <a:latin typeface="+mn-lt"/>
              </a:rPr>
              <a:t>,</a:t>
            </a:r>
            <a:r>
              <a:rPr lang="en-US" sz="1200" dirty="0" smtClean="0">
                <a:latin typeface="+mn-lt"/>
              </a:rPr>
              <a:t> Area VP EMEA Commercial Sales</a:t>
            </a:r>
          </a:p>
          <a:p>
            <a:r>
              <a:rPr lang="en-US" sz="1200" dirty="0">
                <a:latin typeface="+mn-lt"/>
              </a:rPr>
              <a:t>	</a:t>
            </a:r>
            <a:r>
              <a:rPr lang="en-US" sz="1200" dirty="0" smtClean="0">
                <a:latin typeface="+mn-lt"/>
              </a:rPr>
              <a:t>      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89" y="1890284"/>
            <a:ext cx="1426373" cy="40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58200" cy="402336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9433" y="4767263"/>
            <a:ext cx="3086100" cy="274637"/>
          </a:xfrm>
        </p:spPr>
        <p:txBody>
          <a:bodyPr/>
          <a:lstStyle/>
          <a:p>
            <a:r>
              <a:rPr lang="en-US" dirty="0"/>
              <a:t>DOCUSIGN CONFIDENTIAL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4294967295"/>
          </p:nvPr>
        </p:nvSpPr>
        <p:spPr>
          <a:xfrm>
            <a:off x="339433" y="946125"/>
            <a:ext cx="8461667" cy="3749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Clr>
                <a:schemeClr val="accent3"/>
              </a:buClr>
              <a:buFont typeface="Arial" charset="0"/>
              <a:buChar char="•"/>
            </a:pPr>
            <a:r>
              <a:rPr lang="en-US" dirty="0" smtClean="0"/>
              <a:t>DocuSign Investment Proposal</a:t>
            </a:r>
          </a:p>
          <a:p>
            <a:pPr lvl="1"/>
            <a:r>
              <a:rPr lang="en-US" dirty="0" smtClean="0"/>
              <a:t>Start Up </a:t>
            </a:r>
            <a:r>
              <a:rPr lang="en-US" dirty="0" smtClean="0"/>
              <a:t>Costs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450" y="274638"/>
            <a:ext cx="1426373" cy="40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27" y="195340"/>
            <a:ext cx="8799235" cy="402336"/>
          </a:xfrm>
        </p:spPr>
        <p:txBody>
          <a:bodyPr/>
          <a:lstStyle/>
          <a:p>
            <a:r>
              <a:rPr lang="en-US" dirty="0" smtClean="0"/>
              <a:t>DocuSign Investment Proposal – 1 Year Term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61927" y="2373258"/>
            <a:ext cx="8498619" cy="2464231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sz="1200" dirty="0" smtClean="0">
                <a:latin typeface="Calibri Light" panose="020F0302020204030204" pitchFamily="34" charset="0"/>
              </a:rPr>
              <a:t>Definition of an Envelope: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sz="1000" b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For reference, an envelope constitutes a transaction and can involve one or multiple signatories, documents, and pages as long as they are contained in the same sending event and routed along the same workflow sequence. </a:t>
            </a:r>
          </a:p>
          <a:p>
            <a:pPr lvl="0">
              <a:spcBef>
                <a:spcPts val="200"/>
              </a:spcBef>
              <a:spcAft>
                <a:spcPts val="0"/>
              </a:spcAft>
            </a:pPr>
            <a:r>
              <a:rPr lang="en-US" sz="1200" dirty="0">
                <a:solidFill>
                  <a:srgbClr val="4D7BBE"/>
                </a:solidFill>
                <a:latin typeface="Calibri Light" panose="020F0302020204030204" pitchFamily="34" charset="0"/>
              </a:rPr>
              <a:t>Definition of </a:t>
            </a:r>
            <a:r>
              <a:rPr lang="en-US" sz="1200" dirty="0" smtClean="0">
                <a:solidFill>
                  <a:srgbClr val="4D7BBE"/>
                </a:solidFill>
                <a:latin typeface="Calibri Light" panose="020F0302020204030204" pitchFamily="34" charset="0"/>
              </a:rPr>
              <a:t>Retrieve:</a:t>
            </a:r>
            <a:endParaRPr lang="en-US" sz="1000" b="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sz="1000" b="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DocuSign </a:t>
            </a:r>
            <a:r>
              <a:rPr lang="en-US" sz="1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Retrieve is a windows-based tool that "retrieves" envelopes, documents, and data from DocuSign for use in external systems. Retrieve runs on your system and can be run as one-time request or on a schedule. When run, Retrieve contacts DocuSign, and retrieves envelopes, documents, and information for those envelopes based on filters you set.</a:t>
            </a:r>
            <a:endParaRPr lang="en-US" sz="1000" b="0" dirty="0" smtClean="0">
              <a:solidFill>
                <a:schemeClr val="tx2">
                  <a:lumMod val="90000"/>
                  <a:lumOff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200"/>
              </a:spcBef>
              <a:spcAft>
                <a:spcPts val="0"/>
              </a:spcAft>
            </a:pPr>
            <a:endParaRPr lang="en-US" sz="1200" dirty="0" smtClean="0">
              <a:latin typeface="Calibri Light" panose="020F0302020204030204" pitchFamily="34" charset="0"/>
            </a:endParaRP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sz="1200" dirty="0" smtClean="0">
                <a:latin typeface="Calibri Light" panose="020F0302020204030204" pitchFamily="34" charset="0"/>
              </a:rPr>
              <a:t>Deliverables:</a:t>
            </a:r>
          </a:p>
          <a:p>
            <a:pPr lvl="1">
              <a:spcBef>
                <a:spcPts val="200"/>
              </a:spcBef>
            </a:pP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DocuSign Business Pro Edition Product (Includes open API access) - </a:t>
            </a:r>
            <a:r>
              <a:rPr lang="en-US" sz="1000" b="1" i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€ 2.93 per Envelope</a:t>
            </a:r>
          </a:p>
          <a:p>
            <a:pPr lvl="1">
              <a:spcBef>
                <a:spcPts val="200"/>
              </a:spcBef>
            </a:pP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Premier Support across time zones (with a 4 hr. response SLA) </a:t>
            </a:r>
            <a:r>
              <a:rPr lang="mr-IN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–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sz="1000" b="1" i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15% of Envelope Pricing </a:t>
            </a:r>
          </a:p>
          <a:p>
            <a:pPr lvl="1">
              <a:spcBef>
                <a:spcPts val="200"/>
              </a:spcBef>
            </a:pP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Unlimited Users &amp; Signers</a:t>
            </a:r>
          </a:p>
          <a:p>
            <a:pPr lvl="1">
              <a:spcBef>
                <a:spcPts val="200"/>
              </a:spcBef>
            </a:pP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Complimentary Envelope Storage</a:t>
            </a:r>
            <a:endParaRPr lang="en-US" sz="1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08326"/>
              </p:ext>
            </p:extLst>
          </p:nvPr>
        </p:nvGraphicFramePr>
        <p:xfrm>
          <a:off x="359996" y="597676"/>
          <a:ext cx="7499503" cy="1373246"/>
        </p:xfrm>
        <a:graphic>
          <a:graphicData uri="http://schemas.openxmlformats.org/drawingml/2006/table">
            <a:tbl>
              <a:tblPr firstRow="1" bandRow="1"/>
              <a:tblGrid>
                <a:gridCol w="1340216"/>
                <a:gridCol w="2766562"/>
                <a:gridCol w="1399505"/>
                <a:gridCol w="1993220"/>
              </a:tblGrid>
              <a:tr h="24638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Subscription &amp; Support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Costs for Amount of Envelopes </a:t>
                      </a:r>
                      <a:r>
                        <a:rPr lang="en-US" sz="1200" b="1" baseline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purchased annually upfront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638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Contract Period</a:t>
                      </a:r>
                      <a:endParaRPr lang="en-US" sz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Product</a:t>
                      </a:r>
                      <a:endParaRPr lang="en-US" sz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Quantity</a:t>
                      </a:r>
                      <a:endParaRPr lang="en-US" sz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Cost/Unit</a:t>
                      </a:r>
                      <a:endParaRPr lang="en-US" sz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/>
                    </a:solidFill>
                  </a:tcPr>
                </a:tc>
              </a:tr>
              <a:tr h="41063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Year 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DocuSign Business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</a:rPr>
                        <a:t> Pro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alibri" panose="020F0502020204030204" pitchFamily="34" charset="0"/>
                        </a:rPr>
                        <a:t>Including 15% Support</a:t>
                      </a:r>
                      <a:endParaRPr lang="en-US" sz="1200" dirty="0" smtClean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2,400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€ 3.37/Envelope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>
                        <a:tint val="20000"/>
                      </a:srgbClr>
                    </a:solidFill>
                  </a:tcPr>
                </a:tc>
              </a:tr>
              <a:tr h="36740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Year 1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DocuSign Retrieve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€ 3,735.00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63897"/>
            <a:ext cx="1426373" cy="40753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102"/>
              </p:ext>
            </p:extLst>
          </p:nvPr>
        </p:nvGraphicFramePr>
        <p:xfrm>
          <a:off x="359995" y="2035476"/>
          <a:ext cx="7499503" cy="274320"/>
        </p:xfrm>
        <a:graphic>
          <a:graphicData uri="http://schemas.openxmlformats.org/drawingml/2006/table">
            <a:tbl>
              <a:tblPr firstRow="1" bandRow="1"/>
              <a:tblGrid>
                <a:gridCol w="1340216"/>
                <a:gridCol w="2766562"/>
                <a:gridCol w="1399505"/>
                <a:gridCol w="1993220"/>
              </a:tblGrid>
              <a:tr h="26881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Year 1 Total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€ 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11,823.00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9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12" y="169095"/>
            <a:ext cx="8799235" cy="402336"/>
          </a:xfrm>
        </p:spPr>
        <p:txBody>
          <a:bodyPr/>
          <a:lstStyle/>
          <a:p>
            <a:r>
              <a:rPr lang="en-US" dirty="0" smtClean="0"/>
              <a:t>DocuSign Start Up Costs &amp; Professional Services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971795"/>
              </p:ext>
            </p:extLst>
          </p:nvPr>
        </p:nvGraphicFramePr>
        <p:xfrm>
          <a:off x="254612" y="783714"/>
          <a:ext cx="8564277" cy="822960"/>
        </p:xfrm>
        <a:graphic>
          <a:graphicData uri="http://schemas.openxmlformats.org/drawingml/2006/table">
            <a:tbl>
              <a:tblPr firstRow="1" bandRow="1"/>
              <a:tblGrid>
                <a:gridCol w="6789368"/>
                <a:gridCol w="1774909"/>
              </a:tblGrid>
              <a:tr h="187822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One Time Services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</a:rPr>
                        <a:t> Costs 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606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Product</a:t>
                      </a:r>
                      <a:endParaRPr lang="en-US" sz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Cost</a:t>
                      </a:r>
                      <a:endParaRPr lang="en-US" sz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/>
                    </a:solidFill>
                  </a:tcPr>
                </a:tc>
              </a:tr>
              <a:tr h="2051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Basic 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</a:rPr>
                        <a:t>Onboarding &amp; Admin Training (Required)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€1,250.00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A1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7656" y="1818957"/>
            <a:ext cx="8673145" cy="1082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Bef>
                <a:spcPts val="200"/>
              </a:spcBef>
            </a:pPr>
            <a:r>
              <a:rPr lang="en-US" sz="1100" b="1" dirty="0" smtClean="0">
                <a:solidFill>
                  <a:srgbClr val="4D7BBE"/>
                </a:solidFill>
                <a:latin typeface="Calibri Light" panose="020F0302020204030204" pitchFamily="34" charset="0"/>
              </a:rPr>
              <a:t>Services Details:</a:t>
            </a:r>
            <a:endParaRPr lang="en-US" sz="1100" b="1" dirty="0">
              <a:solidFill>
                <a:srgbClr val="4D7BBE"/>
              </a:solidFill>
              <a:latin typeface="Calibri Light" panose="020F0302020204030204" pitchFamily="34" charset="0"/>
            </a:endParaRPr>
          </a:p>
          <a:p>
            <a:pPr marL="230188" lvl="1" indent="-230188" defTabSz="914400">
              <a:spcBef>
                <a:spcPts val="200"/>
              </a:spcBef>
              <a:buClr>
                <a:srgbClr val="00AEEF"/>
              </a:buClr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rgbClr val="333132"/>
                </a:solidFill>
                <a:latin typeface="Calibri Light" panose="020F0302020204030204" pitchFamily="34" charset="0"/>
              </a:rPr>
              <a:t>Basic Onboarding</a:t>
            </a:r>
          </a:p>
          <a:p>
            <a:pPr marL="687388" lvl="2" indent="-230188" defTabSz="914400">
              <a:spcBef>
                <a:spcPts val="200"/>
              </a:spcBef>
              <a:buClr>
                <a:srgbClr val="00AEEF"/>
              </a:buClr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333132"/>
                </a:solidFill>
                <a:latin typeface="Calibri Light" panose="020F0302020204030204" pitchFamily="34" charset="0"/>
              </a:rPr>
              <a:t>Dedicated Adoption Consultant for first 90-days of subscription period</a:t>
            </a:r>
            <a:endParaRPr lang="en-US" sz="900" b="1" dirty="0" smtClean="0">
              <a:solidFill>
                <a:srgbClr val="333132"/>
              </a:solidFill>
              <a:latin typeface="Calibri Light" panose="020F0302020204030204" pitchFamily="34" charset="0"/>
            </a:endParaRPr>
          </a:p>
          <a:p>
            <a:pPr marL="687388" lvl="2" indent="-230188" defTabSz="914400">
              <a:spcBef>
                <a:spcPts val="200"/>
              </a:spcBef>
              <a:buClr>
                <a:srgbClr val="00AEEF"/>
              </a:buClr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333132"/>
                </a:solidFill>
                <a:latin typeface="Calibri Light" panose="020F0302020204030204" pitchFamily="34" charset="0"/>
              </a:rPr>
              <a:t>Adoption Consultant will provide project management between onboarding resources, admin training, and general use case consulting and development </a:t>
            </a:r>
            <a:r>
              <a:rPr lang="en-US" sz="900" dirty="0" smtClean="0">
                <a:solidFill>
                  <a:srgbClr val="333132"/>
                </a:solidFill>
                <a:latin typeface="Calibri Light" panose="020F0302020204030204" pitchFamily="34" charset="0"/>
              </a:rPr>
              <a:t>support</a:t>
            </a:r>
            <a:endParaRPr lang="en-US" sz="900" dirty="0">
              <a:solidFill>
                <a:srgbClr val="333132"/>
              </a:solidFill>
              <a:latin typeface="Calibri Light" panose="020F0302020204030204" pitchFamily="34" charset="0"/>
            </a:endParaRPr>
          </a:p>
          <a:p>
            <a:pPr marL="687388" lvl="2" indent="-230188" defTabSz="914400">
              <a:spcBef>
                <a:spcPts val="200"/>
              </a:spcBef>
              <a:buClr>
                <a:srgbClr val="00AEEF"/>
              </a:buClr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333132"/>
              </a:solidFill>
              <a:latin typeface="Calibri Light" panose="020F0302020204030204" pitchFamily="34" charset="0"/>
            </a:endParaRPr>
          </a:p>
          <a:p>
            <a:pPr marL="230188" lvl="1" indent="-230188" defTabSz="914400">
              <a:spcBef>
                <a:spcPts val="200"/>
              </a:spcBef>
              <a:buClr>
                <a:srgbClr val="00AEEF"/>
              </a:buClr>
              <a:buFont typeface="Arial" panose="020B0604020202020204" pitchFamily="34" charset="0"/>
              <a:buChar char="•"/>
            </a:pPr>
            <a:endParaRPr lang="en-US" sz="900" b="1" dirty="0" smtClean="0">
              <a:solidFill>
                <a:srgbClr val="333132"/>
              </a:solidFill>
              <a:latin typeface="Calibri Light" panose="020F03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38" y="255997"/>
            <a:ext cx="1336251" cy="3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cuSign Custom Master 09-2014">
  <a:themeElements>
    <a:clrScheme name="DocuSign">
      <a:dk1>
        <a:srgbClr val="333132"/>
      </a:dk1>
      <a:lt1>
        <a:srgbClr val="FFFFFF"/>
      </a:lt1>
      <a:dk2>
        <a:srgbClr val="333132"/>
      </a:dk2>
      <a:lt2>
        <a:srgbClr val="FFFFFF"/>
      </a:lt2>
      <a:accent1>
        <a:srgbClr val="1B49A0"/>
      </a:accent1>
      <a:accent2>
        <a:srgbClr val="4D7BBE"/>
      </a:accent2>
      <a:accent3>
        <a:srgbClr val="00AEEF"/>
      </a:accent3>
      <a:accent4>
        <a:srgbClr val="FCB034"/>
      </a:accent4>
      <a:accent5>
        <a:srgbClr val="939598"/>
      </a:accent5>
      <a:accent6>
        <a:srgbClr val="FFC820"/>
      </a:accent6>
      <a:hlink>
        <a:srgbClr val="357EEB"/>
      </a:hlink>
      <a:folHlink>
        <a:srgbClr val="357EEB"/>
      </a:folHlink>
    </a:clrScheme>
    <a:fontScheme name="DocuSign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8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DocuSign Custom Master 09-2014">
  <a:themeElements>
    <a:clrScheme name="DocuSign">
      <a:dk1>
        <a:srgbClr val="333132"/>
      </a:dk1>
      <a:lt1>
        <a:srgbClr val="FFFFFF"/>
      </a:lt1>
      <a:dk2>
        <a:srgbClr val="333132"/>
      </a:dk2>
      <a:lt2>
        <a:srgbClr val="FFFFFF"/>
      </a:lt2>
      <a:accent1>
        <a:srgbClr val="1B49A0"/>
      </a:accent1>
      <a:accent2>
        <a:srgbClr val="4D7BBE"/>
      </a:accent2>
      <a:accent3>
        <a:srgbClr val="00AEEF"/>
      </a:accent3>
      <a:accent4>
        <a:srgbClr val="FCB034"/>
      </a:accent4>
      <a:accent5>
        <a:srgbClr val="939598"/>
      </a:accent5>
      <a:accent6>
        <a:srgbClr val="FFC820"/>
      </a:accent6>
      <a:hlink>
        <a:srgbClr val="357EEB"/>
      </a:hlink>
      <a:folHlink>
        <a:srgbClr val="357EEB"/>
      </a:folHlink>
    </a:clrScheme>
    <a:fontScheme name="DocuSign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8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ocuSign Custom Master 09-2014">
  <a:themeElements>
    <a:clrScheme name="DocuSign">
      <a:dk1>
        <a:srgbClr val="333132"/>
      </a:dk1>
      <a:lt1>
        <a:srgbClr val="FFFFFF"/>
      </a:lt1>
      <a:dk2>
        <a:srgbClr val="333132"/>
      </a:dk2>
      <a:lt2>
        <a:srgbClr val="FFFFFF"/>
      </a:lt2>
      <a:accent1>
        <a:srgbClr val="1B49A0"/>
      </a:accent1>
      <a:accent2>
        <a:srgbClr val="4D7BBE"/>
      </a:accent2>
      <a:accent3>
        <a:srgbClr val="00AEEF"/>
      </a:accent3>
      <a:accent4>
        <a:srgbClr val="FCB034"/>
      </a:accent4>
      <a:accent5>
        <a:srgbClr val="939598"/>
      </a:accent5>
      <a:accent6>
        <a:srgbClr val="FFC820"/>
      </a:accent6>
      <a:hlink>
        <a:srgbClr val="357EEB"/>
      </a:hlink>
      <a:folHlink>
        <a:srgbClr val="357EEB"/>
      </a:folHlink>
    </a:clrScheme>
    <a:fontScheme name="DocuSign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8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52871</TotalTime>
  <Words>295</Words>
  <Application>Microsoft Macintosh PowerPoint</Application>
  <PresentationFormat>On-screen Show (16:9)</PresentationFormat>
  <Paragraphs>52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Arial</vt:lpstr>
      <vt:lpstr>DocuSign Custom Master 09-2014</vt:lpstr>
      <vt:lpstr>4_DocuSign Custom Master 09-2014</vt:lpstr>
      <vt:lpstr>1_DocuSign Custom Master 09-2014</vt:lpstr>
      <vt:lpstr>PowerPoint Presentation</vt:lpstr>
      <vt:lpstr>Contents</vt:lpstr>
      <vt:lpstr>DocuSign Investment Proposal – 1 Year Term</vt:lpstr>
      <vt:lpstr>DocuSign Start Up Costs &amp; Professional Services</vt:lpstr>
    </vt:vector>
  </TitlesOfParts>
  <Company>Verite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Verite Inc</dc:creator>
  <cp:lastModifiedBy>Microsoft Office User</cp:lastModifiedBy>
  <cp:revision>1333</cp:revision>
  <cp:lastPrinted>2018-02-07T14:16:28Z</cp:lastPrinted>
  <dcterms:created xsi:type="dcterms:W3CDTF">2013-05-01T17:53:51Z</dcterms:created>
  <dcterms:modified xsi:type="dcterms:W3CDTF">2018-04-26T13:22:20Z</dcterms:modified>
</cp:coreProperties>
</file>