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D687D-E8B4-4D2A-BAA4-09BAFEA5E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9DCEB-ABF5-44ED-91A3-222FE3DE4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0AC4B-3C56-43CA-BA81-810AEA8B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B0E09-B36D-4D85-A808-549531BA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99A72-06D2-4AE0-B027-113D42EB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0BC6E-ABD4-4809-8E5E-3AF93A23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A29E0-8E18-4452-B412-7DD6B22F5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8A727-08E7-488B-9590-C0A79384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86414-023B-4CA7-B145-00D12316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DFEAB-E452-4877-B825-9FD6D720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B86CD1-A545-4888-B83C-6E95CBD44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E8CDD-5C7F-49FC-A452-B3AF2574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D474D-F487-453A-AB93-453A2E12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0E862-AA5A-416A-BDE8-CD381C7B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A9F8A-AAF4-4438-9F66-9F2F9B4E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5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62B17-C4BC-4F22-87CD-645C469D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F0311-53A7-4269-B855-D116582A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FD53B-7A5F-4861-AEF9-B8AEC6CB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6394E-7F1A-4AD9-BDA8-7E54D34C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8BF05-9BE3-421D-BC1B-5FAA9379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9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3B558-0B1C-4498-B83B-0D5B8970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87BB4-7A8C-45AE-B6A8-E70641A7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3AB31-9329-4733-972C-3FF40991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A06F9-F13D-4500-A3E9-4EBFB07A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FD156-4E9E-4D26-B78D-A0C99EE4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93841-5E32-42E6-A2A2-4B4A0535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32A5F-0C8D-41D1-B3BD-C34810F1A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DDB63-40EF-45E6-9E3D-DD17AB1E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D64AE-D28D-434B-A658-F46B1243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B5416-421F-4BC2-950B-3DA58160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016B1-9873-48B9-9418-F17D4AA7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3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FDD02-7B86-41D0-A1BA-9DB3386E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926732-47CD-4A40-BA74-D93BFC499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91632E-DC99-4611-9445-484AE454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8529FC-53DD-47F4-9CB4-873CB1487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759DC7-F2C8-42BA-91ED-8246B3ED9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118411-39F3-4C36-9628-D6989AE6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F27B40-3FEC-4DDF-9ABF-A995246A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2EAC6A-B3ED-46C3-BD8C-E11EA925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7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AE10A-763B-4E32-A030-94A7BC44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9EB259-9F2B-4B7A-BA08-ADFF5F25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714EFF-17BB-4676-9CB3-B6287CAE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B2336F-F8E3-4BFA-9F4B-6FF145ED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0767C8-6EC8-4934-A8C0-C566C7D9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0C7FB-2434-4FD0-9A63-2CB0E150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38CA43-2940-4783-816E-64DE3356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F1046-206F-498E-A772-7CF24A21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99165-47A2-40B2-8A94-EFD8DBC88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CEFD0F-947E-4A3A-9394-6C9BE50FC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300E2-A9D2-450E-A345-DD7D3295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CB16B-6047-4B51-8697-851D1600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F0959-A20A-4E2C-9CA1-5B12A513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9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8023E-D6A2-4304-8B69-EF3E7809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7DB070-AAB1-47D9-85EA-B4D369037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01659-D10F-4B0A-8BDA-33684544A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E131E-7422-4A34-9C52-E14063B4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9AF89-9F95-45EB-9F24-5916F56A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55746-A5BD-4B5D-BE2D-C414873C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0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9EF3D1-0960-4485-BE09-07E68FEF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3176C-04E7-4552-8DCB-B307649F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A4B83-410C-4275-AEB4-2F33D17DF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A9FC-E6F2-4BD8-AB8E-BDE1B6655100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C02D2-320B-4316-9830-635756F0C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CC9A4-206A-41A7-B04D-D6A1F10C0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3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89D04B0-04B3-4A37-B382-2267F1FCC4F4}"/>
              </a:ext>
            </a:extLst>
          </p:cNvPr>
          <p:cNvSpPr/>
          <p:nvPr/>
        </p:nvSpPr>
        <p:spPr>
          <a:xfrm>
            <a:off x="291944" y="3466475"/>
            <a:ext cx="5335792" cy="32601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3ABEB0-F246-4DBE-AE3F-06BD806C9989}"/>
              </a:ext>
            </a:extLst>
          </p:cNvPr>
          <p:cNvSpPr/>
          <p:nvPr/>
        </p:nvSpPr>
        <p:spPr>
          <a:xfrm>
            <a:off x="291944" y="4956557"/>
            <a:ext cx="5335792" cy="15598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/>
              <a:t>5.</a:t>
            </a:r>
            <a:r>
              <a:rPr lang="zh-CN" altLang="en-US" sz="1200" dirty="0"/>
              <a:t>   </a:t>
            </a:r>
            <a:r>
              <a:rPr lang="en-US" altLang="zh-CN" sz="1200" dirty="0"/>
              <a:t>try{</a:t>
            </a:r>
          </a:p>
          <a:p>
            <a:r>
              <a:rPr lang="zh-CN" altLang="en-US" sz="1200" dirty="0"/>
              <a:t>     </a:t>
            </a:r>
            <a:r>
              <a:rPr lang="en-US" altLang="zh-CN" sz="1200" dirty="0"/>
              <a:t>	</a:t>
            </a:r>
            <a:r>
              <a:rPr lang="zh-CN" altLang="en-US" sz="1200" dirty="0"/>
              <a:t>执行目标方法的具体方法</a:t>
            </a:r>
            <a:endParaRPr lang="en-US" altLang="zh-CN" sz="1200" dirty="0"/>
          </a:p>
          <a:p>
            <a:r>
              <a:rPr lang="en-US" altLang="zh-CN" sz="1200" dirty="0"/>
              <a:t>          } catch (Throwable ex) {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进行事务回滚</a:t>
            </a:r>
            <a:endParaRPr lang="en-US" altLang="zh-CN" sz="1200" dirty="0"/>
          </a:p>
          <a:p>
            <a:r>
              <a:rPr lang="zh-CN" altLang="en-US" sz="1200" dirty="0"/>
              <a:t>          ｝</a:t>
            </a:r>
            <a:r>
              <a:rPr lang="en-US" altLang="zh-CN" sz="1200" dirty="0"/>
              <a:t>finally {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清除事务信息</a:t>
            </a:r>
            <a:endParaRPr lang="en-US" altLang="zh-CN" sz="1200" dirty="0"/>
          </a:p>
          <a:p>
            <a:r>
              <a:rPr lang="en-US" altLang="zh-CN" sz="1200" dirty="0"/>
              <a:t>          </a:t>
            </a:r>
            <a:r>
              <a:rPr lang="zh-CN" altLang="en-US" sz="1200" dirty="0"/>
              <a:t>｝</a:t>
            </a:r>
            <a:endParaRPr lang="en-US" altLang="zh-CN" sz="1200" dirty="0"/>
          </a:p>
          <a:p>
            <a:r>
              <a:rPr lang="en-US" altLang="zh-CN" sz="1200" dirty="0"/>
              <a:t>          </a:t>
            </a:r>
            <a:r>
              <a:rPr lang="zh-CN" altLang="en-US" sz="1200" dirty="0"/>
              <a:t>提交事务并返回具体的结果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2F0E59-ED0F-439C-B71E-536AC14EB3A6}"/>
              </a:ext>
            </a:extLst>
          </p:cNvPr>
          <p:cNvSpPr/>
          <p:nvPr/>
        </p:nvSpPr>
        <p:spPr>
          <a:xfrm>
            <a:off x="311971" y="471095"/>
            <a:ext cx="5335792" cy="9416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81346B-D9EE-4385-A7A2-C1B7C7CE18A9}"/>
              </a:ext>
            </a:extLst>
          </p:cNvPr>
          <p:cNvSpPr txBox="1"/>
          <p:nvPr/>
        </p:nvSpPr>
        <p:spPr>
          <a:xfrm>
            <a:off x="192506" y="54717"/>
            <a:ext cx="371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invoke</a:t>
            </a:r>
            <a:r>
              <a:rPr lang="zh-CN" altLang="en-US" dirty="0"/>
              <a:t>方法</a:t>
            </a:r>
            <a:r>
              <a:rPr lang="zh-CN" altLang="en-US" b="1" dirty="0">
                <a:solidFill>
                  <a:srgbClr val="FF0000"/>
                </a:solidFill>
              </a:rPr>
              <a:t>（所在类</a:t>
            </a:r>
            <a:r>
              <a:rPr lang="en-US" altLang="zh-CN" b="1" dirty="0" err="1">
                <a:solidFill>
                  <a:srgbClr val="FF0000"/>
                </a:solidFill>
              </a:rPr>
              <a:t>JdkDynamicAopProxy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6702BB-DC63-42D6-9A36-041782831E8B}"/>
              </a:ext>
            </a:extLst>
          </p:cNvPr>
          <p:cNvSpPr/>
          <p:nvPr/>
        </p:nvSpPr>
        <p:spPr>
          <a:xfrm>
            <a:off x="311970" y="571001"/>
            <a:ext cx="5335792" cy="7507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获取当前真正调用的类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获取到当前方法的拦截链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拿着拦截链进行方法调用，并获取到调用结果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1ACDD21-AA08-41D9-8A2D-D0E5BB4AA86B}"/>
              </a:ext>
            </a:extLst>
          </p:cNvPr>
          <p:cNvSpPr/>
          <p:nvPr/>
        </p:nvSpPr>
        <p:spPr>
          <a:xfrm>
            <a:off x="324671" y="1887912"/>
            <a:ext cx="5335792" cy="10123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4D0E6C-19FD-4F8A-A4C4-099E5F3D7B72}"/>
              </a:ext>
            </a:extLst>
          </p:cNvPr>
          <p:cNvSpPr/>
          <p:nvPr/>
        </p:nvSpPr>
        <p:spPr>
          <a:xfrm>
            <a:off x="311970" y="1996638"/>
            <a:ext cx="5335792" cy="3341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拦截链中所有方法走完，调用真正的目标方法，并获取到返回值</a:t>
            </a:r>
            <a:endParaRPr lang="en-US" altLang="zh-CN" sz="1200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2A73E6A-FBD5-43A5-BA40-702D5849CF22}"/>
              </a:ext>
            </a:extLst>
          </p:cNvPr>
          <p:cNvSpPr txBox="1"/>
          <p:nvPr/>
        </p:nvSpPr>
        <p:spPr>
          <a:xfrm>
            <a:off x="291944" y="1530232"/>
            <a:ext cx="437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proceed</a:t>
            </a:r>
            <a:r>
              <a:rPr lang="zh-CN" altLang="en-US" dirty="0"/>
              <a:t>方法</a:t>
            </a:r>
            <a:r>
              <a:rPr lang="zh-CN" altLang="en-US" b="1" dirty="0">
                <a:solidFill>
                  <a:srgbClr val="FF0000"/>
                </a:solidFill>
              </a:rPr>
              <a:t>（所在类</a:t>
            </a:r>
            <a:r>
              <a:rPr lang="en-US" altLang="zh-CN" b="1" dirty="0" err="1">
                <a:solidFill>
                  <a:srgbClr val="FF0000"/>
                </a:solidFill>
              </a:rPr>
              <a:t>ReflectiveMethodInvocation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7C4BFA-0525-4C35-9F8B-458D29C21981}"/>
              </a:ext>
            </a:extLst>
          </p:cNvPr>
          <p:cNvSpPr txBox="1"/>
          <p:nvPr/>
        </p:nvSpPr>
        <p:spPr>
          <a:xfrm>
            <a:off x="192506" y="3069659"/>
            <a:ext cx="5476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 err="1"/>
              <a:t>invokeWithinTransaction</a:t>
            </a:r>
            <a:r>
              <a:rPr lang="zh-CN" altLang="en-US" dirty="0"/>
              <a:t>方法</a:t>
            </a:r>
            <a:r>
              <a:rPr lang="zh-CN" altLang="en-US" b="1" dirty="0">
                <a:solidFill>
                  <a:srgbClr val="FF0000"/>
                </a:solidFill>
              </a:rPr>
              <a:t>（所在类</a:t>
            </a:r>
            <a:r>
              <a:rPr lang="en-US" altLang="zh-CN" b="1" dirty="0" err="1">
                <a:solidFill>
                  <a:srgbClr val="FF0000"/>
                </a:solidFill>
              </a:rPr>
              <a:t>TransactionAspectSupport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DD3F02-A622-4B05-9D5A-2E8890950FAE}"/>
              </a:ext>
            </a:extLst>
          </p:cNvPr>
          <p:cNvSpPr/>
          <p:nvPr/>
        </p:nvSpPr>
        <p:spPr>
          <a:xfrm>
            <a:off x="291944" y="3582247"/>
            <a:ext cx="5335792" cy="681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zh-CN" altLang="en-US" sz="1200" dirty="0"/>
              <a:t>获取事务属性</a:t>
            </a:r>
            <a:endParaRPr lang="en-US" altLang="zh-CN" sz="1200" dirty="0"/>
          </a:p>
          <a:p>
            <a:pPr marL="342900" indent="-342900">
              <a:buAutoNum type="arabicPeriod"/>
            </a:pPr>
            <a:r>
              <a:rPr lang="zh-CN" altLang="en-US" sz="1200" dirty="0"/>
              <a:t>获取事务管理器</a:t>
            </a:r>
            <a:endParaRPr lang="en-US" altLang="zh-CN" sz="1200" dirty="0"/>
          </a:p>
          <a:p>
            <a:pPr marL="342900" indent="-342900">
              <a:buAutoNum type="arabicPeriod"/>
            </a:pPr>
            <a:r>
              <a:rPr lang="zh-CN" altLang="en-US" sz="1200" dirty="0"/>
              <a:t>获取档期方法描述符</a:t>
            </a:r>
            <a:endParaRPr lang="en-US" altLang="zh-CN" sz="12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05B71A-21F0-4A3D-9DA4-B2B5BC232D20}"/>
              </a:ext>
            </a:extLst>
          </p:cNvPr>
          <p:cNvSpPr/>
          <p:nvPr/>
        </p:nvSpPr>
        <p:spPr>
          <a:xfrm>
            <a:off x="311970" y="2460657"/>
            <a:ext cx="5335792" cy="3048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对当前方法进行事务增强调用</a:t>
            </a:r>
            <a:endParaRPr lang="en-US" altLang="zh-CN" sz="1200" dirty="0"/>
          </a:p>
          <a:p>
            <a:endParaRPr lang="zh-CN" altLang="en-US" sz="1200" dirty="0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6C4A86F0-7023-4630-A8E8-71D1A4FF4350}"/>
              </a:ext>
            </a:extLst>
          </p:cNvPr>
          <p:cNvCxnSpPr>
            <a:stCxn id="20" idx="3"/>
            <a:endCxn id="37" idx="3"/>
          </p:cNvCxnSpPr>
          <p:nvPr/>
        </p:nvCxnSpPr>
        <p:spPr>
          <a:xfrm>
            <a:off x="5647762" y="946363"/>
            <a:ext cx="12700" cy="16667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050F3A3-6BFF-4A7F-B527-F67E9656AC8D}"/>
              </a:ext>
            </a:extLst>
          </p:cNvPr>
          <p:cNvSpPr txBox="1"/>
          <p:nvPr/>
        </p:nvSpPr>
        <p:spPr>
          <a:xfrm>
            <a:off x="5615036" y="14888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874F8CF-3E5A-4646-833F-C022CFDBA3AD}"/>
              </a:ext>
            </a:extLst>
          </p:cNvPr>
          <p:cNvSpPr txBox="1"/>
          <p:nvPr/>
        </p:nvSpPr>
        <p:spPr>
          <a:xfrm>
            <a:off x="5350013" y="30493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FCC933A3-CBB0-4BE8-A2CB-125003670E87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4481786" y="2777090"/>
            <a:ext cx="1157506" cy="1134394"/>
          </a:xfrm>
          <a:prstGeom prst="curvedConnector4">
            <a:avLst>
              <a:gd name="adj1" fmla="val 35279"/>
              <a:gd name="adj2" fmla="val 120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5F2CB0AA-D4A1-43D3-A93E-7234DCE20CCD}"/>
              </a:ext>
            </a:extLst>
          </p:cNvPr>
          <p:cNvSpPr/>
          <p:nvPr/>
        </p:nvSpPr>
        <p:spPr>
          <a:xfrm>
            <a:off x="291944" y="4352870"/>
            <a:ext cx="5335792" cy="408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    如果有必要创建事务 </a:t>
            </a:r>
            <a:r>
              <a:rPr lang="en-US" altLang="zh-CN" sz="1200" dirty="0"/>
              <a:t>--- </a:t>
            </a:r>
            <a:r>
              <a:rPr lang="zh-CN" altLang="en-US" sz="1200" dirty="0"/>
              <a:t>加入到已有事务、挂起事务、开起新的事务等逻辑都在这里</a:t>
            </a:r>
            <a:endParaRPr lang="en-US" altLang="zh-CN" sz="1200" dirty="0"/>
          </a:p>
          <a:p>
            <a:endParaRPr lang="en-US" altLang="zh-CN" sz="1200" dirty="0"/>
          </a:p>
        </p:txBody>
      </p: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81CF3E20-C006-4072-88DA-B2C09521B9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-680870" y="3156577"/>
            <a:ext cx="2998198" cy="1012518"/>
          </a:xfrm>
          <a:prstGeom prst="curvedConnector4">
            <a:avLst>
              <a:gd name="adj1" fmla="val 10485"/>
              <a:gd name="adj2" fmla="val 12257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7B7BFDDE-8B7F-4DF8-B422-E6B5D97AF42A}"/>
              </a:ext>
            </a:extLst>
          </p:cNvPr>
          <p:cNvSpPr txBox="1"/>
          <p:nvPr/>
        </p:nvSpPr>
        <p:spPr>
          <a:xfrm>
            <a:off x="6543348" y="163318"/>
            <a:ext cx="5827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 err="1"/>
              <a:t>createTransactionIfNecessary</a:t>
            </a:r>
            <a:r>
              <a:rPr lang="zh-CN" altLang="en-US" dirty="0"/>
              <a:t>方法</a:t>
            </a:r>
            <a:r>
              <a:rPr lang="zh-CN" altLang="en-US" b="1" dirty="0">
                <a:solidFill>
                  <a:srgbClr val="FF0000"/>
                </a:solidFill>
              </a:rPr>
              <a:t>（所在类</a:t>
            </a:r>
            <a:r>
              <a:rPr lang="en-US" altLang="zh-CN" b="1" dirty="0" err="1">
                <a:solidFill>
                  <a:srgbClr val="FF0000"/>
                </a:solidFill>
              </a:rPr>
              <a:t>TransactionAspectSupport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13C4657-F81A-42CD-8A20-3711CA20AB73}"/>
              </a:ext>
            </a:extLst>
          </p:cNvPr>
          <p:cNvSpPr/>
          <p:nvPr/>
        </p:nvSpPr>
        <p:spPr>
          <a:xfrm>
            <a:off x="6639762" y="475525"/>
            <a:ext cx="5335792" cy="11778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4653A03-15B4-4CF7-AB0B-D20F72D5EE31}"/>
              </a:ext>
            </a:extLst>
          </p:cNvPr>
          <p:cNvSpPr/>
          <p:nvPr/>
        </p:nvSpPr>
        <p:spPr>
          <a:xfrm>
            <a:off x="6627062" y="512737"/>
            <a:ext cx="533579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生成事务属性名称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D97330B-34D9-4FDE-9C97-3B6B2CDA42B5}"/>
              </a:ext>
            </a:extLst>
          </p:cNvPr>
          <p:cNvSpPr/>
          <p:nvPr/>
        </p:nvSpPr>
        <p:spPr>
          <a:xfrm>
            <a:off x="6639762" y="857725"/>
            <a:ext cx="533579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获取事务属性状态 </a:t>
            </a:r>
            <a:r>
              <a:rPr lang="en-US" altLang="zh-CN" sz="1200" dirty="0"/>
              <a:t>--- </a:t>
            </a:r>
            <a:r>
              <a:rPr lang="zh-CN" altLang="en-US" sz="1200" dirty="0"/>
              <a:t>真正的开启事务等逻辑其实在这里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91A9925-A2FE-4F7E-8AC5-A99D8A315D0F}"/>
              </a:ext>
            </a:extLst>
          </p:cNvPr>
          <p:cNvSpPr/>
          <p:nvPr/>
        </p:nvSpPr>
        <p:spPr>
          <a:xfrm>
            <a:off x="6639762" y="1258880"/>
            <a:ext cx="533579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将事务属性名称、状态等封装成事务信息对象并返回</a:t>
            </a:r>
            <a:endParaRPr lang="en-US" altLang="zh-CN" sz="12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0A2A550-EC8C-4F4C-ADB6-9EDBE63FA348}"/>
              </a:ext>
            </a:extLst>
          </p:cNvPr>
          <p:cNvSpPr/>
          <p:nvPr/>
        </p:nvSpPr>
        <p:spPr>
          <a:xfrm>
            <a:off x="6647579" y="2358074"/>
            <a:ext cx="5335792" cy="1932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1577336-356A-463B-A53F-E45B789C0E63}"/>
              </a:ext>
            </a:extLst>
          </p:cNvPr>
          <p:cNvSpPr txBox="1"/>
          <p:nvPr/>
        </p:nvSpPr>
        <p:spPr>
          <a:xfrm>
            <a:off x="6607036" y="1966969"/>
            <a:ext cx="5626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 err="1"/>
              <a:t>getTransaction</a:t>
            </a:r>
            <a:r>
              <a:rPr lang="zh-CN" altLang="en-US" dirty="0"/>
              <a:t>方法</a:t>
            </a:r>
            <a:r>
              <a:rPr lang="zh-CN" altLang="en-US" b="1" dirty="0">
                <a:solidFill>
                  <a:srgbClr val="FF0000"/>
                </a:solidFill>
              </a:rPr>
              <a:t>（所在类</a:t>
            </a:r>
            <a:r>
              <a:rPr lang="en-US" altLang="zh-CN" b="1" dirty="0" err="1">
                <a:solidFill>
                  <a:srgbClr val="FF0000"/>
                </a:solidFill>
              </a:rPr>
              <a:t>AbstractPlatformTransactionManager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BE2164E-7001-4539-973A-385EAD838367}"/>
              </a:ext>
            </a:extLst>
          </p:cNvPr>
          <p:cNvSpPr/>
          <p:nvPr/>
        </p:nvSpPr>
        <p:spPr>
          <a:xfrm>
            <a:off x="6647579" y="2435446"/>
            <a:ext cx="5335792" cy="8444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获取当前方法的事务对象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如果</a:t>
            </a:r>
            <a:r>
              <a:rPr lang="en-US" altLang="zh-CN" sz="1200" dirty="0"/>
              <a:t>1</a:t>
            </a:r>
            <a:r>
              <a:rPr lang="zh-CN" altLang="en-US" sz="1200" dirty="0"/>
              <a:t>中找到了事务对象，则按照事务传播行为进行后续方法调用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如果</a:t>
            </a:r>
            <a:r>
              <a:rPr lang="en-US" altLang="zh-CN" sz="1200" dirty="0"/>
              <a:t>1</a:t>
            </a:r>
            <a:r>
              <a:rPr lang="zh-CN" altLang="en-US" sz="1200" dirty="0"/>
              <a:t>中没找到事务对象，则按照事务传播行为判断处理</a:t>
            </a:r>
            <a:endParaRPr lang="en-US" altLang="zh-CN" sz="1200" dirty="0"/>
          </a:p>
          <a:p>
            <a:r>
              <a:rPr lang="en-US" altLang="zh-CN" sz="1200" dirty="0"/>
              <a:t>3.1 </a:t>
            </a:r>
            <a:r>
              <a:rPr lang="zh-CN" altLang="en-US" sz="1200" dirty="0"/>
              <a:t>事务传播行为是</a:t>
            </a:r>
            <a:r>
              <a:rPr lang="en-US" altLang="zh-CN" sz="1200" dirty="0"/>
              <a:t>MANDATORY </a:t>
            </a:r>
            <a:r>
              <a:rPr lang="zh-CN" altLang="en-US" sz="1200" dirty="0"/>
              <a:t>时 </a:t>
            </a:r>
            <a:r>
              <a:rPr lang="en-US" altLang="zh-CN" sz="1200" dirty="0">
                <a:sym typeface="Wingdings" panose="05000000000000000000" pitchFamily="2" charset="2"/>
              </a:rPr>
              <a:t> </a:t>
            </a:r>
            <a:r>
              <a:rPr lang="zh-CN" altLang="en-US" sz="1200" dirty="0">
                <a:sym typeface="Wingdings" panose="05000000000000000000" pitchFamily="2" charset="2"/>
              </a:rPr>
              <a:t>抛异常</a:t>
            </a:r>
            <a:endParaRPr lang="en-US" altLang="zh-CN" sz="1200" dirty="0">
              <a:sym typeface="Wingdings" panose="05000000000000000000" pitchFamily="2" charset="2"/>
            </a:endParaRPr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39EBCB9-1E40-4F4E-AEB9-A04BE1A8BF6A}"/>
              </a:ext>
            </a:extLst>
          </p:cNvPr>
          <p:cNvSpPr/>
          <p:nvPr/>
        </p:nvSpPr>
        <p:spPr>
          <a:xfrm>
            <a:off x="6647579" y="3383569"/>
            <a:ext cx="5335792" cy="408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>
                <a:sym typeface="Wingdings" panose="05000000000000000000" pitchFamily="2" charset="2"/>
              </a:rPr>
              <a:t>3.2 </a:t>
            </a:r>
            <a:r>
              <a:rPr lang="zh-CN" altLang="en-US" sz="1200" dirty="0">
                <a:sym typeface="Wingdings" panose="05000000000000000000" pitchFamily="2" charset="2"/>
              </a:rPr>
              <a:t>事务传播行为为</a:t>
            </a:r>
            <a:r>
              <a:rPr lang="en-US" altLang="zh-CN" sz="1200" dirty="0">
                <a:sym typeface="Wingdings" panose="05000000000000000000" pitchFamily="2" charset="2"/>
              </a:rPr>
              <a:t>REQUIRED</a:t>
            </a:r>
            <a:r>
              <a:rPr lang="zh-CN" altLang="en-US" sz="1200" dirty="0">
                <a:sym typeface="Wingdings" panose="05000000000000000000" pitchFamily="2" charset="2"/>
              </a:rPr>
              <a:t>、</a:t>
            </a:r>
            <a:r>
              <a:rPr lang="en-US" altLang="zh-CN" sz="1200" dirty="0">
                <a:sym typeface="Wingdings" panose="05000000000000000000" pitchFamily="2" charset="2"/>
              </a:rPr>
              <a:t>REQUIRES_NEW PROPAGATION_NESTED</a:t>
            </a:r>
            <a:r>
              <a:rPr lang="zh-CN" altLang="en-US" sz="1200" dirty="0">
                <a:sym typeface="Wingdings" panose="05000000000000000000" pitchFamily="2" charset="2"/>
              </a:rPr>
              <a:t>时，开起事务、将事务属性放到线程里、返回事务状态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23D375FA-5B7A-4B74-B07C-8CFEB2DAA7AB}"/>
              </a:ext>
            </a:extLst>
          </p:cNvPr>
          <p:cNvSpPr/>
          <p:nvPr/>
        </p:nvSpPr>
        <p:spPr>
          <a:xfrm>
            <a:off x="6639762" y="3899784"/>
            <a:ext cx="533579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>
                <a:sym typeface="Wingdings" panose="05000000000000000000" pitchFamily="2" charset="2"/>
              </a:rPr>
              <a:t>3.3 </a:t>
            </a:r>
            <a:r>
              <a:rPr lang="zh-CN" altLang="en-US" sz="1200" dirty="0">
                <a:sym typeface="Wingdings" panose="05000000000000000000" pitchFamily="2" charset="2"/>
              </a:rPr>
              <a:t>其他事务传播行为的逻辑</a:t>
            </a:r>
            <a:endParaRPr lang="zh-CN" altLang="en-US" sz="12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07234647-B0FE-41B5-9FB4-3319B799FB97}"/>
              </a:ext>
            </a:extLst>
          </p:cNvPr>
          <p:cNvCxnSpPr>
            <a:cxnSpLocks/>
            <a:stCxn id="133" idx="3"/>
            <a:endCxn id="139" idx="1"/>
          </p:cNvCxnSpPr>
          <p:nvPr/>
        </p:nvCxnSpPr>
        <p:spPr>
          <a:xfrm flipV="1">
            <a:off x="5627736" y="666626"/>
            <a:ext cx="999326" cy="3890311"/>
          </a:xfrm>
          <a:prstGeom prst="bentConnector3">
            <a:avLst>
              <a:gd name="adj1" fmla="val 48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DAFAE14-DBB7-433E-B542-D5DCFE5448D8}"/>
              </a:ext>
            </a:extLst>
          </p:cNvPr>
          <p:cNvSpPr txBox="1"/>
          <p:nvPr/>
        </p:nvSpPr>
        <p:spPr>
          <a:xfrm>
            <a:off x="5903286" y="25983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BA2C0E0-44A3-4166-A71D-BFCBB60FB822}"/>
              </a:ext>
            </a:extLst>
          </p:cNvPr>
          <p:cNvCxnSpPr>
            <a:stCxn id="138" idx="2"/>
            <a:endCxn id="142" idx="0"/>
          </p:cNvCxnSpPr>
          <p:nvPr/>
        </p:nvCxnSpPr>
        <p:spPr>
          <a:xfrm>
            <a:off x="9307658" y="1653342"/>
            <a:ext cx="7817" cy="70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7DC89B7A-FBCA-471F-8492-29216CE46278}"/>
              </a:ext>
            </a:extLst>
          </p:cNvPr>
          <p:cNvSpPr txBox="1"/>
          <p:nvPr/>
        </p:nvSpPr>
        <p:spPr>
          <a:xfrm>
            <a:off x="9212717" y="15398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B5ABB9D0-C0E1-4F8D-86F8-8745B06677EE}"/>
              </a:ext>
            </a:extLst>
          </p:cNvPr>
          <p:cNvSpPr/>
          <p:nvPr/>
        </p:nvSpPr>
        <p:spPr>
          <a:xfrm>
            <a:off x="6607036" y="4926481"/>
            <a:ext cx="5335792" cy="18001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4BE61F9-3974-42C4-9C39-0AF0A193FF62}"/>
              </a:ext>
            </a:extLst>
          </p:cNvPr>
          <p:cNvSpPr txBox="1"/>
          <p:nvPr/>
        </p:nvSpPr>
        <p:spPr>
          <a:xfrm>
            <a:off x="6543348" y="4496426"/>
            <a:ext cx="468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 err="1"/>
              <a:t>doBegin</a:t>
            </a:r>
            <a:r>
              <a:rPr lang="zh-CN" altLang="en-US" dirty="0"/>
              <a:t>方法</a:t>
            </a:r>
            <a:r>
              <a:rPr lang="zh-CN" altLang="en-US" b="1" dirty="0">
                <a:solidFill>
                  <a:srgbClr val="FF0000"/>
                </a:solidFill>
              </a:rPr>
              <a:t>（所在类</a:t>
            </a:r>
            <a:r>
              <a:rPr lang="en-US" altLang="zh-CN" b="1" dirty="0" err="1">
                <a:solidFill>
                  <a:srgbClr val="FF0000"/>
                </a:solidFill>
              </a:rPr>
              <a:t>DataSourceTransactionManager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81872DAF-5F5C-4953-A5D1-7FD53FC538FC}"/>
              </a:ext>
            </a:extLst>
          </p:cNvPr>
          <p:cNvSpPr/>
          <p:nvPr/>
        </p:nvSpPr>
        <p:spPr>
          <a:xfrm>
            <a:off x="6607036" y="5119806"/>
            <a:ext cx="5335792" cy="14786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获取数据库连接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设置隔离级别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将事务自动提交关闭 </a:t>
            </a:r>
            <a:r>
              <a:rPr lang="en-US" altLang="zh-CN" sz="1200" dirty="0">
                <a:sym typeface="Wingdings" panose="05000000000000000000" pitchFamily="2" charset="2"/>
              </a:rPr>
              <a:t> </a:t>
            </a:r>
            <a:r>
              <a:rPr lang="zh-CN" altLang="en-US" sz="1200" dirty="0">
                <a:sym typeface="Wingdings" panose="05000000000000000000" pitchFamily="2" charset="2"/>
              </a:rPr>
              <a:t>即开启事务</a:t>
            </a:r>
            <a:endParaRPr lang="en-US" altLang="zh-CN" sz="1200" dirty="0"/>
          </a:p>
          <a:p>
            <a:r>
              <a:rPr lang="en-US" altLang="zh-CN" sz="1200" dirty="0"/>
              <a:t>4.</a:t>
            </a:r>
            <a:r>
              <a:rPr lang="zh-CN" altLang="en-US" sz="1200" dirty="0"/>
              <a:t>判断事务是否为只读并进行相关处理</a:t>
            </a:r>
            <a:endParaRPr lang="en-US" altLang="zh-CN" sz="1200" dirty="0"/>
          </a:p>
          <a:p>
            <a:r>
              <a:rPr lang="en-US" altLang="zh-CN" sz="1200" dirty="0"/>
              <a:t>5.</a:t>
            </a:r>
            <a:r>
              <a:rPr lang="zh-CN" altLang="en-US" sz="1200" dirty="0"/>
              <a:t>激活事务</a:t>
            </a:r>
            <a:endParaRPr lang="en-US" altLang="zh-CN" sz="1200" dirty="0"/>
          </a:p>
          <a:p>
            <a:r>
              <a:rPr lang="en-US" altLang="zh-CN" sz="1200" dirty="0"/>
              <a:t>6.</a:t>
            </a:r>
            <a:r>
              <a:rPr lang="zh-CN" altLang="en-US" sz="1200" dirty="0"/>
              <a:t>判断是否超时</a:t>
            </a:r>
            <a:endParaRPr lang="en-US" altLang="zh-CN" sz="1200" dirty="0"/>
          </a:p>
          <a:p>
            <a:r>
              <a:rPr lang="en-US" altLang="zh-CN" sz="1200" dirty="0"/>
              <a:t>7.</a:t>
            </a:r>
            <a:r>
              <a:rPr lang="zh-CN" altLang="en-US" sz="1200" dirty="0"/>
              <a:t>将事务连接绑定到线程</a:t>
            </a:r>
            <a:endParaRPr lang="en-US" altLang="zh-CN" sz="1200" dirty="0"/>
          </a:p>
          <a:p>
            <a:endParaRPr lang="zh-CN" altLang="en-US" sz="1200" dirty="0"/>
          </a:p>
        </p:txBody>
      </p: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BE2273FB-383E-4B4F-B9FB-495E7DDE9E47}"/>
              </a:ext>
            </a:extLst>
          </p:cNvPr>
          <p:cNvCxnSpPr>
            <a:cxnSpLocks/>
            <a:stCxn id="147" idx="1"/>
            <a:endCxn id="160" idx="1"/>
          </p:cNvCxnSpPr>
          <p:nvPr/>
        </p:nvCxnSpPr>
        <p:spPr>
          <a:xfrm rot="10800000" flipV="1">
            <a:off x="6607037" y="3587635"/>
            <a:ext cx="40543" cy="2271471"/>
          </a:xfrm>
          <a:prstGeom prst="bentConnector3">
            <a:avLst>
              <a:gd name="adj1" fmla="val 663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983AFA6B-1E73-43F7-A1F3-8895273687B1}"/>
              </a:ext>
            </a:extLst>
          </p:cNvPr>
          <p:cNvSpPr txBox="1"/>
          <p:nvPr/>
        </p:nvSpPr>
        <p:spPr>
          <a:xfrm>
            <a:off x="6107296" y="48898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401466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368</Words>
  <Application>Microsoft Office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sun</dc:creator>
  <cp:lastModifiedBy>chuan sun</cp:lastModifiedBy>
  <cp:revision>14</cp:revision>
  <dcterms:created xsi:type="dcterms:W3CDTF">2019-12-22T03:50:21Z</dcterms:created>
  <dcterms:modified xsi:type="dcterms:W3CDTF">2019-12-28T11:20:10Z</dcterms:modified>
</cp:coreProperties>
</file>