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an sun" initials="c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AB8DB-1DFA-46D8-9DED-C14732E30BD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0EFDD-BB9F-4E09-9370-689B0B1EC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2F8C5-6110-4832-8345-11A27B10C923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718" y="1050746"/>
            <a:ext cx="8125609" cy="47045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/>
              <a:t>(1)</a:t>
            </a:r>
            <a:r>
              <a:rPr lang="zh-CN" altLang="en-US" dirty="0"/>
              <a:t>从</a:t>
            </a:r>
            <a:r>
              <a:rPr lang="en-US" altLang="zh-CN" dirty="0" err="1"/>
              <a:t>BeanFactory</a:t>
            </a:r>
            <a:r>
              <a:rPr lang="zh-CN" altLang="en-US" dirty="0"/>
              <a:t>中取出所有已经注册（或者说定义可能更好）的</a:t>
            </a:r>
            <a:r>
              <a:rPr lang="en-US" altLang="zh-CN" dirty="0"/>
              <a:t>bean</a:t>
            </a:r>
            <a:r>
              <a:rPr lang="zh-CN" altLang="en-US" dirty="0"/>
              <a:t>的名字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根据实现的接口</a:t>
            </a:r>
            <a:r>
              <a:rPr lang="en-US" altLang="zh-CN" dirty="0"/>
              <a:t>(</a:t>
            </a:r>
            <a:r>
              <a:rPr lang="en-US" altLang="zh-CN" dirty="0" err="1"/>
              <a:t>PriorityOrdered</a:t>
            </a:r>
            <a:r>
              <a:rPr lang="zh-CN" altLang="en-US" dirty="0"/>
              <a:t>接口、</a:t>
            </a:r>
            <a:r>
              <a:rPr lang="en-US" altLang="zh-CN" dirty="0"/>
              <a:t>Ordered</a:t>
            </a:r>
            <a:r>
              <a:rPr lang="zh-CN" altLang="en-US" dirty="0"/>
              <a:t>接口、没实现前面两个接口）</a:t>
            </a:r>
            <a:endParaRPr lang="en-US" altLang="zh-CN" dirty="0"/>
          </a:p>
          <a:p>
            <a:r>
              <a:rPr lang="zh-CN" altLang="en-US" dirty="0"/>
              <a:t>将定义的</a:t>
            </a:r>
            <a:r>
              <a:rPr lang="en-US" altLang="zh-CN" dirty="0"/>
              <a:t>processor</a:t>
            </a:r>
            <a:r>
              <a:rPr lang="zh-CN" altLang="en-US" dirty="0"/>
              <a:t>分开 </a:t>
            </a:r>
            <a:r>
              <a:rPr lang="en-US" altLang="zh-CN" dirty="0"/>
              <a:t>--- </a:t>
            </a:r>
            <a:r>
              <a:rPr lang="zh-CN" altLang="en-US" dirty="0"/>
              <a:t>在这个过程里包括了实现了</a:t>
            </a:r>
            <a:r>
              <a:rPr lang="en-US" altLang="zh-CN" dirty="0" err="1"/>
              <a:t>PriorityOrdered</a:t>
            </a:r>
            <a:r>
              <a:rPr lang="zh-CN" altLang="en-US" dirty="0"/>
              <a:t>接口的</a:t>
            </a:r>
            <a:r>
              <a:rPr lang="en-US" altLang="zh-CN" dirty="0"/>
              <a:t>processor</a:t>
            </a:r>
            <a:r>
              <a:rPr lang="zh-CN" altLang="en-US" dirty="0"/>
              <a:t>的创建</a:t>
            </a:r>
            <a:r>
              <a:rPr lang="en-US" altLang="zh-CN" dirty="0"/>
              <a:t>+</a:t>
            </a:r>
            <a:r>
              <a:rPr lang="zh-CN" altLang="en-US" dirty="0"/>
              <a:t>初始化和一些</a:t>
            </a:r>
            <a:r>
              <a:rPr lang="en-US" altLang="zh-CN" dirty="0" err="1"/>
              <a:t>internalPostProcessors</a:t>
            </a:r>
            <a:r>
              <a:rPr lang="zh-CN" altLang="en-US" dirty="0"/>
              <a:t>类的创建逻辑这里不细讲了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(3) </a:t>
            </a:r>
            <a:r>
              <a:rPr lang="zh-CN" altLang="en-US" dirty="0"/>
              <a:t>将实现了</a:t>
            </a:r>
            <a:r>
              <a:rPr lang="en-US" altLang="zh-CN" dirty="0" err="1"/>
              <a:t>PriorityOrdered</a:t>
            </a:r>
            <a:r>
              <a:rPr lang="zh-CN" altLang="en-US" dirty="0"/>
              <a:t>接口的</a:t>
            </a:r>
            <a:r>
              <a:rPr lang="en-US" altLang="zh-CN" dirty="0"/>
              <a:t>processor</a:t>
            </a:r>
            <a:r>
              <a:rPr lang="zh-CN" altLang="en-US" dirty="0"/>
              <a:t>注入到</a:t>
            </a:r>
            <a:r>
              <a:rPr lang="en-US" altLang="zh-CN" dirty="0"/>
              <a:t>IOC</a:t>
            </a:r>
            <a:r>
              <a:rPr lang="zh-CN" altLang="en-US" dirty="0"/>
              <a:t>容器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(4)</a:t>
            </a:r>
            <a:r>
              <a:rPr lang="zh-CN" altLang="en-US" dirty="0"/>
              <a:t>创建</a:t>
            </a:r>
            <a:r>
              <a:rPr lang="en-US" altLang="zh-CN" dirty="0"/>
              <a:t>+</a:t>
            </a:r>
            <a:r>
              <a:rPr lang="zh-CN" altLang="en-US" dirty="0"/>
              <a:t>初始化实现了</a:t>
            </a:r>
            <a:r>
              <a:rPr lang="en-US" altLang="zh-CN" dirty="0"/>
              <a:t>Ordered</a:t>
            </a:r>
            <a:r>
              <a:rPr lang="zh-CN" altLang="en-US" dirty="0"/>
              <a:t>接口的</a:t>
            </a:r>
            <a:r>
              <a:rPr lang="en-US" altLang="zh-CN" dirty="0"/>
              <a:t>processor</a:t>
            </a:r>
            <a:r>
              <a:rPr lang="zh-CN" altLang="en-US" dirty="0"/>
              <a:t>并将其注入到</a:t>
            </a:r>
            <a:r>
              <a:rPr lang="en-US" altLang="zh-CN" dirty="0"/>
              <a:t>IOC</a:t>
            </a:r>
            <a:r>
              <a:rPr lang="zh-CN" altLang="en-US" dirty="0"/>
              <a:t>容器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(5)</a:t>
            </a:r>
            <a:r>
              <a:rPr lang="zh-CN" altLang="en-US" dirty="0"/>
              <a:t>创建</a:t>
            </a:r>
            <a:r>
              <a:rPr lang="en-US" altLang="zh-CN" dirty="0"/>
              <a:t>+</a:t>
            </a:r>
            <a:r>
              <a:rPr lang="zh-CN" altLang="en-US" dirty="0"/>
              <a:t>初始化普通的</a:t>
            </a:r>
            <a:r>
              <a:rPr lang="en-US" altLang="zh-CN" dirty="0"/>
              <a:t>processor</a:t>
            </a:r>
            <a:r>
              <a:rPr lang="zh-CN" altLang="en-US" dirty="0"/>
              <a:t>并将其注入到</a:t>
            </a:r>
            <a:r>
              <a:rPr lang="en-US" altLang="zh-CN" dirty="0"/>
              <a:t>IOC</a:t>
            </a:r>
            <a:r>
              <a:rPr lang="zh-CN" altLang="en-US" dirty="0"/>
              <a:t>容器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(6) Finally, re-register all internal </a:t>
            </a:r>
            <a:r>
              <a:rPr lang="en-US" altLang="zh-CN" dirty="0" err="1"/>
              <a:t>BeanPostProcessors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(7) // Re-register post-processor for detecting inner beans as </a:t>
            </a:r>
            <a:r>
              <a:rPr lang="en-US" altLang="zh-CN" dirty="0" err="1"/>
              <a:t>ApplicationListeners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// moving it to the end of the processor chain (for picking up proxies </a:t>
            </a:r>
            <a:r>
              <a:rPr lang="en-US" altLang="zh-CN" dirty="0" err="1"/>
              <a:t>etc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13" idx="1"/>
          </p:cNvCxnSpPr>
          <p:nvPr/>
        </p:nvCxnSpPr>
        <p:spPr>
          <a:xfrm flipV="1">
            <a:off x="8197327" y="1660305"/>
            <a:ext cx="1473811" cy="174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671138" y="1050745"/>
            <a:ext cx="2441986" cy="1219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 err="1"/>
              <a:t>getBean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cxnSp>
        <p:nvCxnSpPr>
          <p:cNvPr id="17" name="直接箭头连接符 16"/>
          <p:cNvCxnSpPr>
            <a:stCxn id="13" idx="2"/>
            <a:endCxn id="18" idx="0"/>
          </p:cNvCxnSpPr>
          <p:nvPr/>
        </p:nvCxnSpPr>
        <p:spPr>
          <a:xfrm>
            <a:off x="10892131" y="2269864"/>
            <a:ext cx="0" cy="63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71138" y="2907275"/>
            <a:ext cx="2441986" cy="1077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 err="1"/>
              <a:t>doGetBean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28" name="矩形 27"/>
          <p:cNvSpPr/>
          <p:nvPr/>
        </p:nvSpPr>
        <p:spPr>
          <a:xfrm>
            <a:off x="9671138" y="4677867"/>
            <a:ext cx="2441986" cy="1077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dirty="0"/>
              <a:t>之前介绍的单实例</a:t>
            </a:r>
            <a:r>
              <a:rPr lang="en-US" altLang="zh-CN" dirty="0"/>
              <a:t>bean</a:t>
            </a:r>
            <a:r>
              <a:rPr lang="zh-CN" altLang="en-US" dirty="0"/>
              <a:t>的创建流程</a:t>
            </a:r>
          </a:p>
        </p:txBody>
      </p:sp>
      <p:cxnSp>
        <p:nvCxnSpPr>
          <p:cNvPr id="31" name="直接箭头连接符 30"/>
          <p:cNvCxnSpPr>
            <a:stCxn id="18" idx="2"/>
            <a:endCxn id="28" idx="0"/>
          </p:cNvCxnSpPr>
          <p:nvPr/>
        </p:nvCxnSpPr>
        <p:spPr>
          <a:xfrm>
            <a:off x="10892131" y="3984749"/>
            <a:ext cx="0" cy="69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197327" y="2085819"/>
            <a:ext cx="1645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Bean</a:t>
            </a:r>
            <a:r>
              <a:rPr lang="zh-CN" altLang="en-US" b="1" dirty="0">
                <a:solidFill>
                  <a:srgbClr val="FF0000"/>
                </a:solidFill>
              </a:rPr>
              <a:t>的创建实际上都是在调用</a:t>
            </a:r>
            <a:r>
              <a:rPr lang="en-US" altLang="zh-CN" b="1" dirty="0" err="1">
                <a:solidFill>
                  <a:srgbClr val="FF0000"/>
                </a:solidFill>
              </a:rPr>
              <a:t>BeanFactory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</a:rPr>
              <a:t>getBean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b="1" dirty="0">
                <a:solidFill>
                  <a:srgbClr val="FF0000"/>
                </a:solidFill>
              </a:rPr>
              <a:t>方法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3388" y="857108"/>
            <a:ext cx="9448799" cy="3553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执行实现了</a:t>
            </a:r>
            <a:r>
              <a:rPr lang="en-US" altLang="zh-CN" b="1" dirty="0" err="1">
                <a:solidFill>
                  <a:srgbClr val="00B050"/>
                </a:solidFill>
              </a:rPr>
              <a:t>BeanNameAware</a:t>
            </a:r>
            <a:r>
              <a:rPr lang="zh-CN" altLang="en-US" b="1" dirty="0">
                <a:solidFill>
                  <a:srgbClr val="00B050"/>
                </a:solidFill>
              </a:rPr>
              <a:t>、</a:t>
            </a:r>
            <a:r>
              <a:rPr lang="en-US" altLang="zh-CN" b="1" dirty="0" err="1">
                <a:solidFill>
                  <a:srgbClr val="00B050"/>
                </a:solidFill>
              </a:rPr>
              <a:t>BeanClassLoaderAware</a:t>
            </a:r>
            <a:r>
              <a:rPr lang="zh-CN" altLang="en-US" b="1" dirty="0">
                <a:solidFill>
                  <a:srgbClr val="00B050"/>
                </a:solidFill>
              </a:rPr>
              <a:t>和</a:t>
            </a:r>
            <a:r>
              <a:rPr lang="en-US" altLang="zh-CN" b="1" dirty="0" err="1">
                <a:solidFill>
                  <a:srgbClr val="00B050"/>
                </a:solidFill>
              </a:rPr>
              <a:t>BeanFactoryAware</a:t>
            </a:r>
            <a:r>
              <a:rPr lang="zh-CN" altLang="en-US" b="1" dirty="0">
                <a:solidFill>
                  <a:srgbClr val="00B050"/>
                </a:solidFill>
              </a:rPr>
              <a:t>接口对应的方法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invokeAwareMethods</a:t>
            </a:r>
            <a:r>
              <a:rPr lang="en-US" altLang="zh-CN" dirty="0"/>
              <a:t>(</a:t>
            </a:r>
            <a:r>
              <a:rPr lang="en-US" altLang="zh-CN" dirty="0" err="1"/>
              <a:t>beanName</a:t>
            </a:r>
            <a:r>
              <a:rPr lang="en-US" altLang="zh-CN" dirty="0"/>
              <a:t>, bean);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前置处理器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wrappedBean</a:t>
            </a:r>
            <a:r>
              <a:rPr lang="en-US" altLang="zh-CN" dirty="0"/>
              <a:t> = </a:t>
            </a:r>
            <a:r>
              <a:rPr lang="en-US" altLang="zh-CN" dirty="0" err="1"/>
              <a:t>applyBeanPostProcessorsBeforeInitialization</a:t>
            </a:r>
            <a:r>
              <a:rPr lang="en-US" altLang="zh-CN" dirty="0"/>
              <a:t>(</a:t>
            </a:r>
            <a:r>
              <a:rPr lang="en-US" altLang="zh-CN" dirty="0" err="1"/>
              <a:t>wrappedBean</a:t>
            </a:r>
            <a:r>
              <a:rPr lang="en-US" altLang="zh-CN" dirty="0"/>
              <a:t>, </a:t>
            </a:r>
            <a:r>
              <a:rPr lang="en-US" altLang="zh-CN" dirty="0" err="1"/>
              <a:t>beanName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B050"/>
                </a:solidFill>
              </a:rPr>
              <a:t>//bean</a:t>
            </a:r>
            <a:r>
              <a:rPr lang="zh-CN" altLang="en-US" b="1" dirty="0">
                <a:solidFill>
                  <a:srgbClr val="00B050"/>
                </a:solidFill>
              </a:rPr>
              <a:t>的初识化</a:t>
            </a:r>
            <a:r>
              <a:rPr lang="en-US" altLang="zh-CN" b="1" dirty="0">
                <a:solidFill>
                  <a:srgbClr val="00B050"/>
                </a:solidFill>
              </a:rPr>
              <a:t>-&gt;</a:t>
            </a:r>
            <a:r>
              <a:rPr lang="zh-CN" altLang="en-US" b="1" dirty="0">
                <a:solidFill>
                  <a:srgbClr val="00B050"/>
                </a:solidFill>
              </a:rPr>
              <a:t>执行</a:t>
            </a:r>
            <a:r>
              <a:rPr lang="en-US" altLang="zh-CN" b="1" dirty="0" err="1">
                <a:solidFill>
                  <a:srgbClr val="00B050"/>
                </a:solidFill>
              </a:rPr>
              <a:t>InitializingBean</a:t>
            </a:r>
            <a:r>
              <a:rPr lang="zh-CN" altLang="en-US" b="1" dirty="0">
                <a:solidFill>
                  <a:srgbClr val="00B050"/>
                </a:solidFill>
              </a:rPr>
              <a:t>、</a:t>
            </a:r>
            <a:r>
              <a:rPr lang="en-US" altLang="zh-CN" b="1" dirty="0" err="1">
                <a:solidFill>
                  <a:srgbClr val="00B050"/>
                </a:solidFill>
              </a:rPr>
              <a:t>initMethod</a:t>
            </a:r>
            <a:r>
              <a:rPr lang="zh-CN" altLang="en-US" b="1" dirty="0">
                <a:solidFill>
                  <a:srgbClr val="00B050"/>
                </a:solidFill>
              </a:rPr>
              <a:t>或</a:t>
            </a:r>
            <a:r>
              <a:rPr lang="en-US" altLang="zh-CN" b="1" dirty="0">
                <a:solidFill>
                  <a:srgbClr val="00B050"/>
                </a:solidFill>
              </a:rPr>
              <a:t>@</a:t>
            </a:r>
            <a:r>
              <a:rPr lang="en-US" altLang="zh-CN" b="1" dirty="0" err="1">
                <a:solidFill>
                  <a:srgbClr val="00B050"/>
                </a:solidFill>
              </a:rPr>
              <a:t>PostConstruct</a:t>
            </a:r>
            <a:r>
              <a:rPr lang="zh-CN" altLang="en-US" b="1" dirty="0">
                <a:solidFill>
                  <a:srgbClr val="00B050"/>
                </a:solidFill>
              </a:rPr>
              <a:t>对应的方法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invokeInitMethods</a:t>
            </a:r>
            <a:r>
              <a:rPr lang="en-US" altLang="zh-CN" dirty="0"/>
              <a:t>(</a:t>
            </a:r>
            <a:r>
              <a:rPr lang="en-US" altLang="zh-CN" dirty="0" err="1"/>
              <a:t>beanName</a:t>
            </a:r>
            <a:r>
              <a:rPr lang="en-US" altLang="zh-CN" dirty="0"/>
              <a:t>, </a:t>
            </a:r>
            <a:r>
              <a:rPr lang="en-US" altLang="zh-CN" dirty="0" err="1"/>
              <a:t>wrappedBean</a:t>
            </a:r>
            <a:r>
              <a:rPr lang="en-US" altLang="zh-CN" dirty="0"/>
              <a:t>, </a:t>
            </a:r>
            <a:r>
              <a:rPr lang="en-US" altLang="zh-CN" dirty="0" err="1"/>
              <a:t>mbd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后置处理器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wrappedBean</a:t>
            </a:r>
            <a:r>
              <a:rPr lang="en-US" altLang="zh-CN" dirty="0"/>
              <a:t> = </a:t>
            </a:r>
            <a:r>
              <a:rPr lang="en-US" altLang="zh-CN" dirty="0" err="1"/>
              <a:t>applyBeanPostProcessorsAfterInitialization</a:t>
            </a:r>
            <a:r>
              <a:rPr lang="en-US" altLang="zh-CN" dirty="0"/>
              <a:t>(</a:t>
            </a:r>
            <a:r>
              <a:rPr lang="en-US" altLang="zh-CN" dirty="0" err="1"/>
              <a:t>wrappedBean</a:t>
            </a:r>
            <a:r>
              <a:rPr lang="en-US" altLang="zh-CN" dirty="0"/>
              <a:t>, </a:t>
            </a:r>
            <a:r>
              <a:rPr lang="en-US" altLang="zh-CN" dirty="0" err="1"/>
              <a:t>beanName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                                                     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3388" y="487776"/>
            <a:ext cx="659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initializeBean</a:t>
            </a:r>
            <a:r>
              <a:rPr lang="zh-CN" altLang="en-US" dirty="0"/>
              <a:t>方法</a:t>
            </a:r>
            <a:r>
              <a:rPr lang="en-US" altLang="zh-CN" dirty="0"/>
              <a:t>(</a:t>
            </a:r>
            <a:r>
              <a:rPr lang="zh-CN" altLang="en-US" dirty="0"/>
              <a:t>所在类：</a:t>
            </a:r>
            <a:r>
              <a:rPr lang="en-US" altLang="zh-CN" b="1" dirty="0" err="1">
                <a:solidFill>
                  <a:srgbClr val="FF0000"/>
                </a:solidFill>
              </a:rPr>
              <a:t>AbstractAutowireCapableBeanFactory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79114" y="4595301"/>
            <a:ext cx="302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普通业务</a:t>
            </a:r>
            <a:r>
              <a:rPr lang="en-US" altLang="zh-CN" dirty="0"/>
              <a:t>bean</a:t>
            </a:r>
            <a:r>
              <a:rPr lang="zh-CN" altLang="en-US" dirty="0"/>
              <a:t>的初始化方法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3388" y="1265899"/>
            <a:ext cx="5758927" cy="745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wrapIfNecessary</a:t>
            </a:r>
            <a:r>
              <a:rPr lang="en-US" altLang="zh-CN" dirty="0"/>
              <a:t>()</a:t>
            </a:r>
            <a:r>
              <a:rPr lang="zh-CN" altLang="en-US" dirty="0"/>
              <a:t>方法对当前对象进行增强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78898" y="857108"/>
            <a:ext cx="592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Spring-</a:t>
            </a:r>
            <a:r>
              <a:rPr lang="en-US" altLang="zh-CN" dirty="0" err="1"/>
              <a:t>aop</a:t>
            </a:r>
            <a:r>
              <a:rPr lang="zh-CN" altLang="en-US" dirty="0"/>
              <a:t>后置处理器的</a:t>
            </a:r>
            <a:r>
              <a:rPr lang="en-US" altLang="zh-CN" dirty="0" err="1"/>
              <a:t>postProcessAfterInitialization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031385" y="2074370"/>
            <a:ext cx="3390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所在类</a:t>
            </a:r>
            <a:r>
              <a:rPr lang="en-US" altLang="zh-CN" b="1" dirty="0" err="1">
                <a:solidFill>
                  <a:srgbClr val="FF0000"/>
                </a:solidFill>
              </a:rPr>
              <a:t>AbstractAutoProxyCreator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3386" y="3149276"/>
            <a:ext cx="5758927" cy="2442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CN" dirty="0"/>
          </a:p>
        </p:txBody>
      </p: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 flipH="1">
            <a:off x="3542850" y="2011680"/>
            <a:ext cx="2" cy="113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63386" y="2695640"/>
            <a:ext cx="2341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wrapIfNecessary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19" name="矩形 18"/>
          <p:cNvSpPr/>
          <p:nvPr/>
        </p:nvSpPr>
        <p:spPr>
          <a:xfrm>
            <a:off x="916544" y="3396576"/>
            <a:ext cx="5031486" cy="877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获取当前</a:t>
            </a:r>
            <a:r>
              <a:rPr lang="en-US" altLang="zh-CN" b="1" dirty="0">
                <a:solidFill>
                  <a:srgbClr val="00B050"/>
                </a:solidFill>
              </a:rPr>
              <a:t>bean</a:t>
            </a:r>
            <a:r>
              <a:rPr lang="zh-CN" altLang="en-US" b="1" dirty="0">
                <a:solidFill>
                  <a:srgbClr val="00B050"/>
                </a:solidFill>
              </a:rPr>
              <a:t>对应的通知</a:t>
            </a:r>
          </a:p>
          <a:p>
            <a:r>
              <a:rPr lang="en-US" altLang="zh-CN" dirty="0" err="1"/>
              <a:t>getAdvicesAndAdvisorsForBean</a:t>
            </a:r>
            <a:r>
              <a:rPr lang="en-US" altLang="zh-CN" dirty="0"/>
              <a:t>()</a:t>
            </a:r>
          </a:p>
        </p:txBody>
      </p:sp>
      <p:sp>
        <p:nvSpPr>
          <p:cNvPr id="21" name="矩形 20"/>
          <p:cNvSpPr/>
          <p:nvPr/>
        </p:nvSpPr>
        <p:spPr>
          <a:xfrm>
            <a:off x="916544" y="4460276"/>
            <a:ext cx="5031496" cy="9512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拿着获取到的通知和当前</a:t>
            </a:r>
            <a:r>
              <a:rPr lang="en-US" altLang="zh-CN" b="1" dirty="0">
                <a:solidFill>
                  <a:srgbClr val="00B050"/>
                </a:solidFill>
              </a:rPr>
              <a:t>bean</a:t>
            </a:r>
            <a:r>
              <a:rPr lang="zh-CN" altLang="en-US" b="1" dirty="0">
                <a:solidFill>
                  <a:srgbClr val="00B050"/>
                </a:solidFill>
              </a:rPr>
              <a:t>对调用动态代理</a:t>
            </a:r>
          </a:p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对当前</a:t>
            </a:r>
            <a:r>
              <a:rPr lang="en-US" altLang="zh-CN" b="1" dirty="0">
                <a:solidFill>
                  <a:srgbClr val="00B050"/>
                </a:solidFill>
              </a:rPr>
              <a:t>bean</a:t>
            </a:r>
            <a:r>
              <a:rPr lang="zh-CN" altLang="en-US" b="1" dirty="0">
                <a:solidFill>
                  <a:srgbClr val="00B050"/>
                </a:solidFill>
              </a:rPr>
              <a:t>进行增强</a:t>
            </a:r>
          </a:p>
          <a:p>
            <a:r>
              <a:rPr lang="en-US" altLang="zh-CN" dirty="0" err="1"/>
              <a:t>createProxy</a:t>
            </a:r>
            <a:r>
              <a:rPr lang="en-US" altLang="zh-CN" dirty="0"/>
              <a:t>()</a:t>
            </a:r>
          </a:p>
        </p:txBody>
      </p:sp>
      <p:sp>
        <p:nvSpPr>
          <p:cNvPr id="26" name="矩形 25"/>
          <p:cNvSpPr/>
          <p:nvPr/>
        </p:nvSpPr>
        <p:spPr>
          <a:xfrm>
            <a:off x="3306382" y="5783838"/>
            <a:ext cx="3390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所在类</a:t>
            </a:r>
            <a:r>
              <a:rPr lang="en-US" altLang="zh-CN" b="1" dirty="0" err="1">
                <a:solidFill>
                  <a:srgbClr val="FF0000"/>
                </a:solidFill>
              </a:rPr>
              <a:t>AbstractAutoProxyCreator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93685" y="626784"/>
            <a:ext cx="4559549" cy="1298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/>
              <a:t>(1)</a:t>
            </a:r>
            <a:r>
              <a:rPr lang="zh-CN" altLang="en-US" dirty="0"/>
              <a:t>拿到有</a:t>
            </a:r>
            <a:r>
              <a:rPr lang="en-US" altLang="zh-CN" dirty="0"/>
              <a:t>Aspect</a:t>
            </a:r>
            <a:r>
              <a:rPr lang="zh-CN" altLang="en-US" dirty="0"/>
              <a:t>注解的类，对其进行解析并获得所有的通知方法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找到所有适用于本对象的通知方法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对各个通知方法进行排序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7218381" y="157861"/>
            <a:ext cx="2614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findEligibleAdvisors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29" name="矩形 28"/>
          <p:cNvSpPr/>
          <p:nvPr/>
        </p:nvSpPr>
        <p:spPr>
          <a:xfrm>
            <a:off x="7995931" y="2056525"/>
            <a:ext cx="411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所在类</a:t>
            </a:r>
            <a:r>
              <a:rPr lang="en-US" altLang="zh-CN" b="1" dirty="0" err="1">
                <a:solidFill>
                  <a:srgbClr val="FF0000"/>
                </a:solidFill>
              </a:rPr>
              <a:t>AbstractAdvisorAutoProxyCreator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1" name="连接符: 肘形 30"/>
          <p:cNvCxnSpPr>
            <a:stCxn id="19" idx="3"/>
            <a:endCxn id="27" idx="1"/>
          </p:cNvCxnSpPr>
          <p:nvPr/>
        </p:nvCxnSpPr>
        <p:spPr>
          <a:xfrm flipV="1">
            <a:off x="5948030" y="1276202"/>
            <a:ext cx="1345655" cy="2559058"/>
          </a:xfrm>
          <a:prstGeom prst="bentConnector3">
            <a:avLst>
              <a:gd name="adj1" fmla="val 46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356783" y="3044896"/>
            <a:ext cx="4559549" cy="1097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/>
              <a:t>(1)</a:t>
            </a:r>
            <a:r>
              <a:rPr lang="zh-CN" altLang="en-US" dirty="0"/>
              <a:t>创建代理工场</a:t>
            </a:r>
            <a:r>
              <a:rPr lang="en-US" altLang="zh-CN" dirty="0" err="1"/>
              <a:t>ProxyFactory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进行一些其他的预处理工作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调用真正对当前对象进行代理增强的方法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203778" y="2575037"/>
            <a:ext cx="2268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createAopProxy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36" name="矩形 35"/>
          <p:cNvSpPr/>
          <p:nvPr/>
        </p:nvSpPr>
        <p:spPr>
          <a:xfrm>
            <a:off x="8525405" y="4186022"/>
            <a:ext cx="3390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所在类</a:t>
            </a:r>
            <a:r>
              <a:rPr lang="en-US" altLang="zh-CN" b="1" dirty="0" err="1">
                <a:solidFill>
                  <a:srgbClr val="FF0000"/>
                </a:solidFill>
              </a:rPr>
              <a:t>AbstractAutoProxyCreator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56475" y="5087620"/>
            <a:ext cx="4559300" cy="504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dirty="0"/>
              <a:t>利用</a:t>
            </a:r>
            <a:r>
              <a:rPr lang="en-US" altLang="zh-CN" dirty="0"/>
              <a:t>CGLIB</a:t>
            </a:r>
            <a:r>
              <a:rPr lang="zh-CN" altLang="en-US" dirty="0"/>
              <a:t>进行代理增强</a:t>
            </a:r>
          </a:p>
        </p:txBody>
      </p:sp>
      <p:cxnSp>
        <p:nvCxnSpPr>
          <p:cNvPr id="39" name="连接符: 肘形 38"/>
          <p:cNvCxnSpPr>
            <a:stCxn id="21" idx="3"/>
            <a:endCxn id="33" idx="1"/>
          </p:cNvCxnSpPr>
          <p:nvPr/>
        </p:nvCxnSpPr>
        <p:spPr>
          <a:xfrm flipV="1">
            <a:off x="5948040" y="3593787"/>
            <a:ext cx="1408743" cy="1342121"/>
          </a:xfrm>
          <a:prstGeom prst="bentConnector3">
            <a:avLst>
              <a:gd name="adj1" fmla="val 66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003226" y="4685680"/>
            <a:ext cx="2268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createAopProxy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48" name="矩形 47"/>
          <p:cNvSpPr/>
          <p:nvPr/>
        </p:nvSpPr>
        <p:spPr>
          <a:xfrm>
            <a:off x="8705564" y="5783280"/>
            <a:ext cx="3210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所在类</a:t>
            </a:r>
            <a:r>
              <a:rPr lang="en-US" altLang="zh-CN" b="1" dirty="0" err="1">
                <a:solidFill>
                  <a:srgbClr val="FF0000"/>
                </a:solidFill>
              </a:rPr>
              <a:t>DefaultAopProxyFactory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0" name="直接箭头连接符 49"/>
          <p:cNvCxnSpPr>
            <a:stCxn id="33" idx="2"/>
            <a:endCxn id="37" idx="0"/>
          </p:cNvCxnSpPr>
          <p:nvPr/>
        </p:nvCxnSpPr>
        <p:spPr>
          <a:xfrm>
            <a:off x="9635923" y="4142677"/>
            <a:ext cx="0" cy="944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2840" y="1759585"/>
            <a:ext cx="10436860" cy="410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将当前目标对象创建</a:t>
            </a:r>
            <a:r>
              <a:rPr lang="en-US" altLang="zh-CN" b="1" dirty="0">
                <a:solidFill>
                  <a:srgbClr val="00B050"/>
                </a:solidFill>
              </a:rPr>
              <a:t>+</a:t>
            </a:r>
            <a:r>
              <a:rPr lang="zh-CN" altLang="en-US" b="1" dirty="0">
                <a:solidFill>
                  <a:srgbClr val="00B050"/>
                </a:solidFill>
              </a:rPr>
              <a:t>初始化时织入的通知转换为方法拦截器</a:t>
            </a:r>
            <a:r>
              <a:rPr lang="en-US" altLang="zh-CN" b="1" dirty="0">
                <a:solidFill>
                  <a:srgbClr val="00B050"/>
                </a:solidFill>
              </a:rPr>
              <a:t>(MethodInterceptor)</a:t>
            </a:r>
            <a:r>
              <a:rPr lang="zh-CN" altLang="en-US" b="1" dirty="0">
                <a:solidFill>
                  <a:srgbClr val="00B050"/>
                </a:solidFill>
              </a:rPr>
              <a:t>链 </a:t>
            </a:r>
          </a:p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 注意</a:t>
            </a:r>
            <a:r>
              <a:rPr lang="en-US" altLang="zh-CN" b="1" dirty="0">
                <a:solidFill>
                  <a:srgbClr val="00B050"/>
                </a:solidFill>
              </a:rPr>
              <a:t>:</a:t>
            </a:r>
            <a:r>
              <a:rPr lang="zh-CN" altLang="en-US" b="1" dirty="0">
                <a:solidFill>
                  <a:srgbClr val="00B050"/>
                </a:solidFill>
              </a:rPr>
              <a:t>转换后的拦截链的顺序与织入的通知的顺序一致</a:t>
            </a:r>
          </a:p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(</a:t>
            </a:r>
            <a:r>
              <a:rPr lang="zh-CN" altLang="en-US" b="1" dirty="0">
                <a:solidFill>
                  <a:srgbClr val="00B050"/>
                </a:solidFill>
              </a:rPr>
              <a:t>不做过多介绍</a:t>
            </a:r>
            <a:r>
              <a:rPr lang="en-US" altLang="zh-CN" b="1" dirty="0">
                <a:solidFill>
                  <a:srgbClr val="00B050"/>
                </a:solidFill>
              </a:rPr>
              <a:t>,</a:t>
            </a:r>
            <a:r>
              <a:rPr lang="zh-CN" altLang="en-US" b="1" dirty="0">
                <a:solidFill>
                  <a:srgbClr val="00B050"/>
                </a:solidFill>
              </a:rPr>
              <a:t>只简单看一下转换后的拦截链 </a:t>
            </a:r>
            <a:r>
              <a:rPr lang="en-US" altLang="zh-CN" b="1" dirty="0">
                <a:solidFill>
                  <a:srgbClr val="00B050"/>
                </a:solidFill>
              </a:rPr>
              <a:t>--- </a:t>
            </a:r>
            <a:r>
              <a:rPr lang="zh-CN" altLang="en-US" b="1" dirty="0">
                <a:solidFill>
                  <a:srgbClr val="00B050"/>
                </a:solidFill>
              </a:rPr>
              <a:t>具体源码有兴趣的可以自己跟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/>
              <a:t>List&lt;Object&gt; chain = this.advised.getInterceptorsAndDynamicInterceptionAdvice(method, targetClass);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拿着获取到的拦截链</a:t>
            </a:r>
            <a:r>
              <a:rPr lang="en-US" altLang="zh-CN" b="1" dirty="0">
                <a:solidFill>
                  <a:srgbClr val="00B050"/>
                </a:solidFill>
              </a:rPr>
              <a:t>,</a:t>
            </a:r>
            <a:r>
              <a:rPr lang="zh-CN" altLang="en-US" b="1" dirty="0">
                <a:solidFill>
                  <a:srgbClr val="00B050"/>
                </a:solidFill>
              </a:rPr>
              <a:t>链式调用各个通知方法</a:t>
            </a:r>
            <a:r>
              <a:rPr lang="en-US" altLang="zh-CN" b="1" dirty="0">
                <a:solidFill>
                  <a:srgbClr val="00B050"/>
                </a:solidFill>
              </a:rPr>
              <a:t>(</a:t>
            </a:r>
            <a:r>
              <a:rPr lang="zh-CN" altLang="en-US" b="1" dirty="0">
                <a:solidFill>
                  <a:srgbClr val="00B050"/>
                </a:solidFill>
              </a:rPr>
              <a:t>会相对细致的进行分析</a:t>
            </a:r>
            <a:r>
              <a:rPr lang="en-US" altLang="zh-CN" b="1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CN" dirty="0"/>
              <a:t>retVal = new CglibMethodInvocation(proxy, target, method, args, targetClass, chain, methodProxy).proceed();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返回值类型相关处理 </a:t>
            </a:r>
            <a:r>
              <a:rPr lang="en-US" altLang="zh-CN" b="1" dirty="0">
                <a:solidFill>
                  <a:srgbClr val="00B050"/>
                </a:solidFill>
              </a:rPr>
              <a:t>--- </a:t>
            </a:r>
            <a:r>
              <a:rPr lang="zh-CN" altLang="en-US" b="1" dirty="0">
                <a:solidFill>
                  <a:srgbClr val="00B050"/>
                </a:solidFill>
              </a:rPr>
              <a:t>一般情况下啥也不做</a:t>
            </a:r>
            <a:r>
              <a:rPr lang="en-US" altLang="zh-CN" b="1" dirty="0">
                <a:solidFill>
                  <a:srgbClr val="00B050"/>
                </a:solidFill>
              </a:rPr>
              <a:t>(</a:t>
            </a:r>
            <a:r>
              <a:rPr lang="zh-CN" altLang="en-US" b="1" dirty="0">
                <a:solidFill>
                  <a:srgbClr val="00B050"/>
                </a:solidFill>
              </a:rPr>
              <a:t>不做过多讲解</a:t>
            </a:r>
            <a:r>
              <a:rPr lang="en-US" altLang="zh-CN" b="1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CN"/>
              <a:t>retVal = processReturnType(proxy, target, method, retVal);</a:t>
            </a: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将返回值返回给调用者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/>
              <a:t>return retVal;</a:t>
            </a:r>
            <a:r>
              <a:rPr lang="zh-CN" altLang="en-US" dirty="0"/>
              <a:t>                                                     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2840" y="1292860"/>
            <a:ext cx="6319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intercept方法核心源码  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所在类</a:t>
            </a:r>
            <a:r>
              <a:rPr lang="en-US" altLang="zh-CN" b="1">
                <a:solidFill>
                  <a:srgbClr val="FF0000"/>
                </a:solidFill>
              </a:rPr>
              <a:t>:DynamicAdvisedInterceptor)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772041" y="281832"/>
            <a:ext cx="4527611" cy="47601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100" dirty="0"/>
              <a:t>@Override</a:t>
            </a:r>
          </a:p>
          <a:p>
            <a:r>
              <a:rPr lang="en-US" altLang="zh-CN" sz="1100" dirty="0"/>
              <a:t>@Nullable</a:t>
            </a:r>
          </a:p>
          <a:p>
            <a:r>
              <a:rPr lang="en-US" altLang="zh-CN" sz="1100" dirty="0"/>
              <a:t>public Object proceed() throws Throwable {</a:t>
            </a:r>
          </a:p>
          <a:p>
            <a:r>
              <a:rPr lang="en-US" altLang="zh-CN" sz="1100" dirty="0">
                <a:solidFill>
                  <a:srgbClr val="00B050"/>
                </a:solidFill>
              </a:rPr>
              <a:t>//</a:t>
            </a:r>
            <a:r>
              <a:rPr lang="en-US" altLang="zh-CN" sz="1100" b="1" dirty="0">
                <a:solidFill>
                  <a:srgbClr val="00B050"/>
                </a:solidFill>
              </a:rPr>
              <a:t> </a:t>
            </a:r>
            <a:r>
              <a:rPr lang="en-US" altLang="zh-CN" sz="1100" b="1" dirty="0" err="1">
                <a:solidFill>
                  <a:srgbClr val="00B050"/>
                </a:solidFill>
              </a:rPr>
              <a:t>this.currentInterceptorIndex</a:t>
            </a:r>
            <a:r>
              <a:rPr lang="zh-CN" altLang="en-US" sz="1100" b="1" dirty="0">
                <a:solidFill>
                  <a:srgbClr val="00B050"/>
                </a:solidFill>
              </a:rPr>
              <a:t>的初始值为</a:t>
            </a:r>
            <a:r>
              <a:rPr lang="en-US" altLang="zh-CN" sz="1100" b="1" dirty="0">
                <a:solidFill>
                  <a:srgbClr val="00B050"/>
                </a:solidFill>
              </a:rPr>
              <a:t>-1</a:t>
            </a:r>
          </a:p>
          <a:p>
            <a:r>
              <a:rPr lang="en-US" altLang="zh-CN" sz="1100" b="1" dirty="0">
                <a:solidFill>
                  <a:srgbClr val="00B050"/>
                </a:solidFill>
              </a:rPr>
              <a:t>//</a:t>
            </a:r>
            <a:r>
              <a:rPr lang="zh-CN" altLang="en-US" sz="1100" b="1" dirty="0">
                <a:solidFill>
                  <a:srgbClr val="00B050"/>
                </a:solidFill>
              </a:rPr>
              <a:t>当下面的判断条件成立时才会真正调用到目标方法</a:t>
            </a:r>
            <a:endParaRPr lang="en-US" altLang="zh-CN" sz="1100" dirty="0">
              <a:solidFill>
                <a:srgbClr val="00B050"/>
              </a:solidFill>
            </a:endParaRPr>
          </a:p>
          <a:p>
            <a:r>
              <a:rPr lang="en-US" altLang="zh-CN" sz="900" dirty="0"/>
              <a:t> if (</a:t>
            </a:r>
            <a:r>
              <a:rPr lang="en-US" altLang="zh-CN" sz="900" b="1" dirty="0" err="1">
                <a:solidFill>
                  <a:srgbClr val="FF0000"/>
                </a:solidFill>
              </a:rPr>
              <a:t>this.currentInterceptorIndex</a:t>
            </a:r>
            <a:r>
              <a:rPr lang="en-US" altLang="zh-CN" sz="900" b="1" dirty="0">
                <a:solidFill>
                  <a:srgbClr val="FF0000"/>
                </a:solidFill>
              </a:rPr>
              <a:t> == </a:t>
            </a:r>
            <a:r>
              <a:rPr lang="en-US" altLang="zh-CN" sz="900" b="1" dirty="0" err="1">
                <a:solidFill>
                  <a:srgbClr val="FF0000"/>
                </a:solidFill>
              </a:rPr>
              <a:t>this.interceptorsAndDynamicMethodMatchers.size</a:t>
            </a:r>
            <a:r>
              <a:rPr lang="en-US" altLang="zh-CN" sz="900" b="1" dirty="0">
                <a:solidFill>
                  <a:srgbClr val="FF0000"/>
                </a:solidFill>
              </a:rPr>
              <a:t>() - 1</a:t>
            </a:r>
            <a:r>
              <a:rPr lang="en-US" altLang="zh-CN" sz="900" dirty="0"/>
              <a:t>) {</a:t>
            </a:r>
          </a:p>
          <a:p>
            <a:r>
              <a:rPr lang="en-US" altLang="zh-CN" sz="1100" dirty="0"/>
              <a:t>        return </a:t>
            </a:r>
            <a:r>
              <a:rPr lang="en-US" altLang="zh-CN" sz="1100" dirty="0" err="1"/>
              <a:t>invokeJoinpoint</a:t>
            </a:r>
            <a:r>
              <a:rPr lang="en-US" altLang="zh-CN" sz="1100" dirty="0"/>
              <a:t>(); //</a:t>
            </a:r>
            <a:r>
              <a:rPr lang="zh-CN" altLang="en-US" sz="1100" dirty="0"/>
              <a:t>真正调用目标方法    </a:t>
            </a:r>
            <a:endParaRPr lang="en-US" altLang="zh-CN" sz="1100" dirty="0"/>
          </a:p>
          <a:p>
            <a:r>
              <a:rPr lang="en-US" altLang="zh-CN" sz="1100" dirty="0"/>
              <a:t>}</a:t>
            </a:r>
          </a:p>
          <a:p>
            <a:endParaRPr lang="en-US" altLang="zh-CN" sz="1100" dirty="0"/>
          </a:p>
          <a:p>
            <a:r>
              <a:rPr lang="en-US" altLang="zh-CN" sz="1100" b="1" dirty="0">
                <a:solidFill>
                  <a:srgbClr val="00B050"/>
                </a:solidFill>
              </a:rPr>
              <a:t>//</a:t>
            </a:r>
            <a:r>
              <a:rPr lang="zh-CN" altLang="en-US" sz="1100" b="1" dirty="0">
                <a:solidFill>
                  <a:srgbClr val="00B050"/>
                </a:solidFill>
              </a:rPr>
              <a:t>从方法拦接器链中拿出第</a:t>
            </a:r>
            <a:r>
              <a:rPr lang="en-US" altLang="zh-CN" sz="1100" b="1" dirty="0">
                <a:solidFill>
                  <a:srgbClr val="00B050"/>
                </a:solidFill>
              </a:rPr>
              <a:t>++</a:t>
            </a:r>
            <a:r>
              <a:rPr lang="en-US" altLang="zh-CN" sz="1100" b="1" dirty="0" err="1">
                <a:solidFill>
                  <a:srgbClr val="00B050"/>
                </a:solidFill>
              </a:rPr>
              <a:t>this.currentInterceptorIndex</a:t>
            </a:r>
            <a:r>
              <a:rPr lang="zh-CN" altLang="en-US" sz="1100" b="1" dirty="0">
                <a:solidFill>
                  <a:srgbClr val="00B050"/>
                </a:solidFill>
              </a:rPr>
              <a:t>个拦截器</a:t>
            </a:r>
            <a:endParaRPr lang="en-US" altLang="zh-CN" sz="1100" b="1" dirty="0">
              <a:solidFill>
                <a:srgbClr val="00B050"/>
              </a:solidFill>
            </a:endParaRPr>
          </a:p>
          <a:p>
            <a:r>
              <a:rPr lang="en-US" altLang="zh-CN" sz="950" b="1" dirty="0"/>
              <a:t>Object </a:t>
            </a:r>
            <a:r>
              <a:rPr lang="en-US" altLang="zh-CN" sz="950" b="1" dirty="0" err="1"/>
              <a:t>interceptorOrInterceptionAdvice</a:t>
            </a:r>
            <a:r>
              <a:rPr lang="en-US" altLang="zh-CN" sz="950" b="1" dirty="0"/>
              <a:t> =</a:t>
            </a:r>
            <a:r>
              <a:rPr lang="en-US" altLang="zh-CN" sz="950" b="1" dirty="0" err="1"/>
              <a:t>this.interceptorsAndDynamicMethodMatchers.get</a:t>
            </a:r>
            <a:r>
              <a:rPr lang="en-US" altLang="zh-CN" sz="950" b="1" dirty="0"/>
              <a:t>(++</a:t>
            </a:r>
            <a:r>
              <a:rPr lang="en-US" altLang="zh-CN" sz="950" b="1" dirty="0" err="1"/>
              <a:t>this.currentInterceptorIndex</a:t>
            </a:r>
            <a:r>
              <a:rPr lang="en-US" altLang="zh-CN" sz="950" b="1" dirty="0"/>
              <a:t>);</a:t>
            </a:r>
          </a:p>
          <a:p>
            <a:r>
              <a:rPr lang="en-US" altLang="zh-CN" sz="1100" dirty="0"/>
              <a:t>    </a:t>
            </a:r>
          </a:p>
          <a:p>
            <a:endParaRPr lang="en-US" altLang="zh-CN" sz="1100" dirty="0"/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省略</a:t>
            </a:r>
            <a:r>
              <a:rPr lang="en-US" altLang="zh-CN" sz="1100" dirty="0"/>
              <a:t>n</a:t>
            </a:r>
            <a:r>
              <a:rPr lang="zh-CN" altLang="en-US" sz="1100" dirty="0"/>
              <a:t>行代码。。。。</a:t>
            </a:r>
          </a:p>
          <a:p>
            <a:r>
              <a:rPr lang="zh-CN" altLang="en-US" sz="1100" dirty="0"/>
              <a:t>    </a:t>
            </a:r>
            <a:endParaRPr lang="en-US" altLang="zh-CN" sz="1100" dirty="0"/>
          </a:p>
          <a:p>
            <a:r>
              <a:rPr lang="en-US" altLang="zh-CN" sz="1100" dirty="0">
                <a:solidFill>
                  <a:srgbClr val="00B050"/>
                </a:solidFill>
              </a:rPr>
              <a:t>//</a:t>
            </a:r>
            <a:r>
              <a:rPr lang="zh-CN" altLang="en-US" sz="1100" dirty="0">
                <a:solidFill>
                  <a:srgbClr val="00B050"/>
                </a:solidFill>
              </a:rPr>
              <a:t>调用第</a:t>
            </a:r>
            <a:r>
              <a:rPr lang="en-US" altLang="zh-CN" sz="1100" b="1" dirty="0">
                <a:solidFill>
                  <a:srgbClr val="00B050"/>
                </a:solidFill>
              </a:rPr>
              <a:t>++</a:t>
            </a:r>
            <a:r>
              <a:rPr lang="en-US" altLang="zh-CN" sz="1100" b="1" dirty="0" err="1">
                <a:solidFill>
                  <a:srgbClr val="00B050"/>
                </a:solidFill>
              </a:rPr>
              <a:t>this.currentInterceptorIndex</a:t>
            </a:r>
            <a:r>
              <a:rPr lang="zh-CN" altLang="en-US" sz="1100" b="1" dirty="0">
                <a:solidFill>
                  <a:srgbClr val="00B050"/>
                </a:solidFill>
              </a:rPr>
              <a:t>个拦截器方法</a:t>
            </a:r>
            <a:endParaRPr lang="en-US" altLang="zh-CN" sz="1100" b="1" dirty="0">
              <a:solidFill>
                <a:srgbClr val="00B050"/>
              </a:solidFill>
            </a:endParaRPr>
          </a:p>
          <a:p>
            <a:r>
              <a:rPr lang="en-US" altLang="zh-CN" sz="1100" b="1" dirty="0">
                <a:solidFill>
                  <a:srgbClr val="00B050"/>
                </a:solidFill>
              </a:rPr>
              <a:t>//</a:t>
            </a:r>
            <a:r>
              <a:rPr lang="zh-CN" altLang="en-US" sz="1100" b="1" dirty="0">
                <a:solidFill>
                  <a:srgbClr val="00B050"/>
                </a:solidFill>
              </a:rPr>
              <a:t>最先会被调用的是</a:t>
            </a:r>
            <a:r>
              <a:rPr lang="en-US" altLang="zh-CN" sz="1100" b="1" dirty="0" err="1">
                <a:solidFill>
                  <a:srgbClr val="7030A0"/>
                </a:solidFill>
              </a:rPr>
              <a:t>ExposeInvocationInterceptor</a:t>
            </a:r>
            <a:r>
              <a:rPr lang="zh-CN" altLang="en-US" sz="1100" b="1" dirty="0">
                <a:solidFill>
                  <a:srgbClr val="00B050"/>
                </a:solidFill>
              </a:rPr>
              <a:t>中的</a:t>
            </a:r>
            <a:r>
              <a:rPr lang="en-US" altLang="zh-CN" sz="1100" b="1" dirty="0">
                <a:solidFill>
                  <a:srgbClr val="00B050"/>
                </a:solidFill>
              </a:rPr>
              <a:t>invoke </a:t>
            </a:r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第</a:t>
            </a:r>
            <a:r>
              <a:rPr lang="en-US" altLang="zh-CN" sz="1100" dirty="0"/>
              <a:t>2</a:t>
            </a:r>
            <a:r>
              <a:rPr lang="zh-CN" altLang="en-US" sz="1100" dirty="0"/>
              <a:t>次会被调用的是</a:t>
            </a:r>
            <a:r>
              <a:rPr lang="en-US" altLang="zh-CN" sz="1100" b="1" dirty="0" err="1">
                <a:solidFill>
                  <a:schemeClr val="accent2"/>
                </a:solidFill>
              </a:rPr>
              <a:t>AspectJAfterThrowingAdvice</a:t>
            </a:r>
            <a:r>
              <a:rPr lang="zh-CN" altLang="en-US" sz="1100" dirty="0">
                <a:solidFill>
                  <a:schemeClr val="tx1"/>
                </a:solidFill>
              </a:rPr>
              <a:t>中的</a:t>
            </a:r>
            <a:r>
              <a:rPr lang="en-US" altLang="zh-CN" sz="1100" dirty="0">
                <a:solidFill>
                  <a:schemeClr val="tx1"/>
                </a:solidFill>
              </a:rPr>
              <a:t>invoke </a:t>
            </a:r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第</a:t>
            </a:r>
            <a:r>
              <a:rPr lang="en-US" altLang="zh-CN" sz="1100" dirty="0"/>
              <a:t>3</a:t>
            </a:r>
            <a:r>
              <a:rPr lang="zh-CN" altLang="en-US" sz="1100" dirty="0"/>
              <a:t>次会被调用的是</a:t>
            </a:r>
            <a:r>
              <a:rPr lang="en-US" altLang="zh-CN" sz="1100" b="1" dirty="0" err="1">
                <a:solidFill>
                  <a:schemeClr val="accent2"/>
                </a:solidFill>
              </a:rPr>
              <a:t>AfterReturningAdviceInterceptor</a:t>
            </a:r>
            <a:r>
              <a:rPr lang="zh-CN" altLang="en-US" sz="1100" dirty="0">
                <a:solidFill>
                  <a:schemeClr val="tx1"/>
                </a:solidFill>
              </a:rPr>
              <a:t>中的</a:t>
            </a:r>
            <a:r>
              <a:rPr lang="en-US" altLang="zh-CN" sz="1100" dirty="0">
                <a:solidFill>
                  <a:schemeClr val="tx1"/>
                </a:solidFill>
              </a:rPr>
              <a:t>invoke </a:t>
            </a:r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第</a:t>
            </a:r>
            <a:r>
              <a:rPr lang="en-US" altLang="zh-CN" sz="1100" dirty="0"/>
              <a:t>4</a:t>
            </a:r>
            <a:r>
              <a:rPr lang="zh-CN" altLang="en-US" sz="1100" dirty="0"/>
              <a:t>次会被调用的是</a:t>
            </a:r>
            <a:r>
              <a:rPr lang="en-US" altLang="zh-CN" sz="1100" b="1" dirty="0" err="1">
                <a:solidFill>
                  <a:schemeClr val="accent2"/>
                </a:solidFill>
              </a:rPr>
              <a:t>AspectJAfterAdvice</a:t>
            </a:r>
            <a:r>
              <a:rPr lang="zh-CN" altLang="en-US" sz="1100" dirty="0">
                <a:solidFill>
                  <a:schemeClr val="tx1"/>
                </a:solidFill>
              </a:rPr>
              <a:t>中的</a:t>
            </a:r>
            <a:r>
              <a:rPr lang="en-US" altLang="zh-CN" sz="1100" dirty="0">
                <a:solidFill>
                  <a:schemeClr val="tx1"/>
                </a:solidFill>
              </a:rPr>
              <a:t>invoke </a:t>
            </a:r>
          </a:p>
          <a:p>
            <a:r>
              <a:rPr lang="en-US" altLang="zh-CN" sz="1100" dirty="0"/>
              <a:t>//</a:t>
            </a:r>
            <a:r>
              <a:rPr lang="zh-CN" altLang="en-US" sz="1100" dirty="0"/>
              <a:t>第</a:t>
            </a:r>
            <a:r>
              <a:rPr lang="en-US" altLang="zh-CN" sz="1100" dirty="0"/>
              <a:t>5</a:t>
            </a:r>
            <a:r>
              <a:rPr lang="zh-CN" altLang="en-US" sz="1100" dirty="0"/>
              <a:t>次会被调用的是</a:t>
            </a:r>
            <a:r>
              <a:rPr lang="en-US" altLang="zh-CN" sz="1100" b="1" dirty="0" err="1">
                <a:solidFill>
                  <a:schemeClr val="accent2"/>
                </a:solidFill>
              </a:rPr>
              <a:t>AspectJAroundAdvice</a:t>
            </a:r>
            <a:r>
              <a:rPr lang="zh-CN" altLang="en-US" sz="1100" dirty="0">
                <a:solidFill>
                  <a:schemeClr val="tx1"/>
                </a:solidFill>
              </a:rPr>
              <a:t>中的</a:t>
            </a:r>
            <a:r>
              <a:rPr lang="en-US" altLang="zh-CN" sz="1100" dirty="0">
                <a:solidFill>
                  <a:schemeClr val="tx1"/>
                </a:solidFill>
              </a:rPr>
              <a:t>invoke  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//</a:t>
            </a:r>
            <a:r>
              <a:rPr lang="zh-CN" altLang="en-US" sz="1100" dirty="0">
                <a:solidFill>
                  <a:schemeClr val="tx1"/>
                </a:solidFill>
              </a:rPr>
              <a:t>第</a:t>
            </a:r>
            <a:r>
              <a:rPr lang="en-US" altLang="zh-CN" sz="1100" dirty="0">
                <a:solidFill>
                  <a:schemeClr val="tx1"/>
                </a:solidFill>
              </a:rPr>
              <a:t>6</a:t>
            </a:r>
            <a:r>
              <a:rPr lang="zh-CN" altLang="en-US" sz="1100" dirty="0">
                <a:solidFill>
                  <a:schemeClr val="tx1"/>
                </a:solidFill>
              </a:rPr>
              <a:t>次会被调用的是</a:t>
            </a:r>
            <a:r>
              <a:rPr lang="en-US" altLang="zh-CN" sz="1100" b="1" dirty="0" err="1">
                <a:solidFill>
                  <a:schemeClr val="accent2"/>
                </a:solidFill>
              </a:rPr>
              <a:t>MethodBeforeAdviceInterceptor</a:t>
            </a:r>
            <a:r>
              <a:rPr lang="zh-CN" altLang="en-US" sz="1100" dirty="0">
                <a:solidFill>
                  <a:schemeClr val="tx1"/>
                </a:solidFill>
              </a:rPr>
              <a:t>中的</a:t>
            </a:r>
            <a:r>
              <a:rPr lang="en-US" altLang="zh-CN" sz="1100" dirty="0">
                <a:solidFill>
                  <a:schemeClr val="tx1"/>
                </a:solidFill>
              </a:rPr>
              <a:t>invoke </a:t>
            </a:r>
          </a:p>
          <a:p>
            <a:r>
              <a:rPr lang="en-US" altLang="zh-CN" sz="1100" b="1" i="1" dirty="0">
                <a:solidFill>
                  <a:srgbClr val="FF33CC"/>
                </a:solidFill>
              </a:rPr>
              <a:t>//</a:t>
            </a:r>
            <a:r>
              <a:rPr lang="zh-CN" altLang="en-US" sz="1100" b="1" i="1" dirty="0">
                <a:solidFill>
                  <a:srgbClr val="FF33CC"/>
                </a:solidFill>
              </a:rPr>
              <a:t>注意：这里会被调用</a:t>
            </a:r>
            <a:r>
              <a:rPr lang="en-US" altLang="zh-CN" sz="1100" b="1" i="1" dirty="0">
                <a:solidFill>
                  <a:srgbClr val="FF33CC"/>
                </a:solidFill>
              </a:rPr>
              <a:t>6</a:t>
            </a:r>
            <a:r>
              <a:rPr lang="zh-CN" altLang="en-US" sz="1100" b="1" i="1" dirty="0">
                <a:solidFill>
                  <a:srgbClr val="FF33CC"/>
                </a:solidFill>
              </a:rPr>
              <a:t>次，第一次</a:t>
            </a:r>
            <a:r>
              <a:rPr lang="en-US" altLang="zh-CN" sz="1100" b="1" i="1" dirty="0" err="1">
                <a:solidFill>
                  <a:srgbClr val="FF33CC"/>
                </a:solidFill>
              </a:rPr>
              <a:t>this.currentInterceptorIndex</a:t>
            </a:r>
            <a:r>
              <a:rPr lang="en-US" altLang="zh-CN" sz="1100" b="1" i="1" dirty="0">
                <a:solidFill>
                  <a:srgbClr val="FF33CC"/>
                </a:solidFill>
              </a:rPr>
              <a:t> = 0</a:t>
            </a:r>
          </a:p>
          <a:p>
            <a:r>
              <a:rPr lang="en-US" altLang="zh-CN" sz="1100" b="1" dirty="0">
                <a:solidFill>
                  <a:srgbClr val="FF33CC"/>
                </a:solidFill>
              </a:rPr>
              <a:t>//</a:t>
            </a:r>
            <a:r>
              <a:rPr lang="zh-CN" altLang="en-US" sz="1100" b="1" dirty="0">
                <a:solidFill>
                  <a:srgbClr val="FF33CC"/>
                </a:solidFill>
              </a:rPr>
              <a:t>第</a:t>
            </a:r>
            <a:r>
              <a:rPr lang="en-US" altLang="zh-CN" sz="1100" b="1" dirty="0">
                <a:solidFill>
                  <a:srgbClr val="FF33CC"/>
                </a:solidFill>
              </a:rPr>
              <a:t>6</a:t>
            </a:r>
            <a:r>
              <a:rPr lang="zh-CN" altLang="en-US" sz="1100" b="1" dirty="0">
                <a:solidFill>
                  <a:srgbClr val="FF33CC"/>
                </a:solidFill>
              </a:rPr>
              <a:t>次</a:t>
            </a:r>
            <a:r>
              <a:rPr lang="en-US" altLang="zh-CN" sz="1100" b="1" i="1" dirty="0" err="1">
                <a:solidFill>
                  <a:srgbClr val="FF33CC"/>
                </a:solidFill>
              </a:rPr>
              <a:t>this.currentInterceptorIndex</a:t>
            </a:r>
            <a:r>
              <a:rPr lang="en-US" altLang="zh-CN" sz="1100" b="1" i="1" dirty="0">
                <a:solidFill>
                  <a:srgbClr val="FF33CC"/>
                </a:solidFill>
              </a:rPr>
              <a:t> = 5</a:t>
            </a:r>
            <a:endParaRPr lang="en-US" altLang="zh-CN" sz="1100" b="1" dirty="0">
              <a:solidFill>
                <a:srgbClr val="FF33CC"/>
              </a:solidFill>
            </a:endParaRPr>
          </a:p>
          <a:p>
            <a:r>
              <a:rPr lang="en-US" altLang="zh-CN" sz="1100" dirty="0"/>
              <a:t>return ((</a:t>
            </a:r>
            <a:r>
              <a:rPr lang="en-US" altLang="zh-CN" sz="1100" dirty="0" err="1"/>
              <a:t>MethodInterceptor</a:t>
            </a:r>
            <a:r>
              <a:rPr lang="en-US" altLang="zh-CN" sz="1100" dirty="0"/>
              <a:t>)</a:t>
            </a:r>
            <a:r>
              <a:rPr lang="en-US" altLang="zh-CN" sz="1100" dirty="0" err="1"/>
              <a:t>interceptorOrInterceptionAdvice</a:t>
            </a:r>
            <a:r>
              <a:rPr lang="en-US" altLang="zh-CN" sz="1100" dirty="0"/>
              <a:t>).invoke(this);    </a:t>
            </a:r>
          </a:p>
          <a:p>
            <a:r>
              <a:rPr lang="en-US" altLang="zh-CN" sz="1100" dirty="0"/>
              <a:t>}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3846830"/>
            <a:ext cx="3484942" cy="11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000" dirty="0"/>
              <a:t>@Override</a:t>
            </a:r>
          </a:p>
          <a:p>
            <a:r>
              <a:rPr lang="en-US" altLang="zh-CN" sz="1000" dirty="0"/>
              <a:t>public Object invoke(MethodInvocation mi) throws Throwable {</a:t>
            </a:r>
          </a:p>
          <a:p>
            <a:r>
              <a:rPr lang="en-US" altLang="zh-CN" sz="1000" dirty="0"/>
              <a:t>    Object retVal = mi.proceed(); </a:t>
            </a:r>
            <a:r>
              <a:rPr lang="en-US" altLang="zh-CN" sz="1000" b="1" dirty="0">
                <a:solidFill>
                  <a:srgbClr val="00B0F0"/>
                </a:solidFill>
              </a:rPr>
              <a:t>//</a:t>
            </a:r>
            <a:r>
              <a:rPr lang="zh-CN" altLang="en-US" sz="1000" b="1" dirty="0">
                <a:solidFill>
                  <a:srgbClr val="00B0F0"/>
                </a:solidFill>
              </a:rPr>
              <a:t>会直接调用</a:t>
            </a:r>
            <a:r>
              <a:rPr lang="en-US" altLang="zh-CN" sz="1000" b="1" dirty="0">
                <a:solidFill>
                  <a:srgbClr val="00B0F0"/>
                </a:solidFill>
              </a:rPr>
              <a:t>proceed()</a:t>
            </a:r>
            <a:endParaRPr lang="en-US" altLang="zh-CN" sz="1000" dirty="0"/>
          </a:p>
          <a:p>
            <a:r>
              <a:rPr lang="en-US" altLang="zh-CN" sz="1000" dirty="0"/>
              <a:t>    this.advice.afterReturning</a:t>
            </a:r>
            <a:r>
              <a:rPr lang="zh-CN" altLang="en-US" sz="1000" dirty="0"/>
              <a:t>。。。</a:t>
            </a:r>
            <a:r>
              <a:rPr lang="en-US" altLang="zh-CN" sz="1000" dirty="0"/>
              <a:t>//</a:t>
            </a:r>
            <a:r>
              <a:rPr lang="zh-CN" altLang="en-US" sz="1000" dirty="0"/>
              <a:t>调用</a:t>
            </a:r>
            <a:r>
              <a:rPr lang="zh-CN" altLang="en-US" sz="1000" b="1" dirty="0">
                <a:solidFill>
                  <a:srgbClr val="FF0000"/>
                </a:solidFill>
              </a:rPr>
              <a:t>返回通知</a:t>
            </a:r>
            <a:r>
              <a:rPr lang="zh-CN" altLang="en-US" sz="1000" dirty="0"/>
              <a:t>方法</a:t>
            </a:r>
            <a:endParaRPr lang="en-US" altLang="zh-CN" sz="1000" dirty="0"/>
          </a:p>
          <a:p>
            <a:r>
              <a:rPr lang="en-US" altLang="zh-CN" sz="1000" dirty="0"/>
              <a:t>    return retVal; //</a:t>
            </a:r>
            <a:r>
              <a:rPr lang="zh-CN" altLang="en-US" sz="1000" dirty="0"/>
              <a:t>将获取的结果返回</a:t>
            </a:r>
            <a:endParaRPr lang="en-US" altLang="zh-CN" sz="1000" dirty="0"/>
          </a:p>
          <a:p>
            <a:r>
              <a:rPr lang="en-US" altLang="zh-CN" sz="1000" dirty="0"/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3764133" y="5318125"/>
            <a:ext cx="4527610" cy="1490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000" dirty="0"/>
              <a:t>@Override</a:t>
            </a:r>
          </a:p>
          <a:p>
            <a:r>
              <a:rPr lang="zh-CN" altLang="en-US" sz="1000" dirty="0"/>
              <a:t>public Object invoke(MethodInvocation mi) throws Throwable {</a:t>
            </a:r>
          </a:p>
          <a:p>
            <a:r>
              <a:rPr lang="zh-CN" altLang="en-US" sz="1000" dirty="0"/>
              <a:t>    try {</a:t>
            </a:r>
          </a:p>
          <a:p>
            <a:r>
              <a:rPr lang="zh-CN" altLang="en-US" sz="1000" dirty="0"/>
              <a:t>        return mi.proceed(); </a:t>
            </a:r>
            <a:r>
              <a:rPr lang="en-US" altLang="zh-CN" sz="1000" b="1" dirty="0">
                <a:solidFill>
                  <a:srgbClr val="00B0F0"/>
                </a:solidFill>
              </a:rPr>
              <a:t>//</a:t>
            </a:r>
            <a:r>
              <a:rPr lang="zh-CN" altLang="en-US" sz="1000" b="1" dirty="0">
                <a:solidFill>
                  <a:srgbClr val="00B0F0"/>
                </a:solidFill>
              </a:rPr>
              <a:t>会直接调用</a:t>
            </a:r>
            <a:r>
              <a:rPr lang="en-US" altLang="zh-CN" sz="1000" b="1" dirty="0">
                <a:solidFill>
                  <a:srgbClr val="00B0F0"/>
                </a:solidFill>
              </a:rPr>
              <a:t>proceed()</a:t>
            </a:r>
            <a:endParaRPr lang="zh-CN" altLang="en-US" sz="1000" dirty="0"/>
          </a:p>
          <a:p>
            <a:r>
              <a:rPr lang="zh-CN" altLang="en-US" sz="1000" dirty="0"/>
              <a:t>    }</a:t>
            </a:r>
          </a:p>
          <a:p>
            <a:r>
              <a:rPr lang="zh-CN" altLang="en-US" sz="1000" dirty="0"/>
              <a:t>    finally {</a:t>
            </a:r>
            <a:r>
              <a:rPr lang="en-US" altLang="zh-CN" sz="1000" dirty="0"/>
              <a:t>//</a:t>
            </a:r>
            <a:r>
              <a:rPr lang="zh-CN" altLang="en-US" sz="1000" dirty="0"/>
              <a:t>无论后面失败与否都要调用</a:t>
            </a:r>
            <a:r>
              <a:rPr lang="zh-CN" altLang="en-US" sz="1000" b="1" dirty="0">
                <a:solidFill>
                  <a:srgbClr val="FF0000"/>
                </a:solidFill>
              </a:rPr>
              <a:t>后置通知</a:t>
            </a:r>
            <a:r>
              <a:rPr lang="zh-CN" altLang="en-US" sz="1000" dirty="0">
                <a:solidFill>
                  <a:schemeClr val="tx1"/>
                </a:solidFill>
              </a:rPr>
              <a:t>方法</a:t>
            </a:r>
          </a:p>
          <a:p>
            <a:r>
              <a:rPr lang="zh-CN" altLang="en-US" sz="1000" dirty="0"/>
              <a:t>        invokeAdviceMethod(getJoinPointMatch(), null, null);</a:t>
            </a:r>
          </a:p>
          <a:p>
            <a:r>
              <a:rPr lang="zh-CN" altLang="en-US" sz="1000" dirty="0"/>
              <a:t>    }</a:t>
            </a:r>
          </a:p>
          <a:p>
            <a:r>
              <a:rPr lang="zh-CN" altLang="en-US" sz="1000" dirty="0"/>
              <a:t>}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460504"/>
            <a:ext cx="3484942" cy="11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000" dirty="0"/>
              <a:t>@Override</a:t>
            </a:r>
          </a:p>
          <a:p>
            <a:r>
              <a:rPr lang="en-US" altLang="zh-CN" sz="1000" dirty="0"/>
              <a:t>public Object invoke(</a:t>
            </a:r>
            <a:r>
              <a:rPr lang="en-US" altLang="zh-CN" sz="1000" dirty="0" err="1"/>
              <a:t>MethodInvocation</a:t>
            </a:r>
            <a:r>
              <a:rPr lang="en-US" altLang="zh-CN" sz="1000" dirty="0"/>
              <a:t> mi) throws Throwable {</a:t>
            </a:r>
          </a:p>
          <a:p>
            <a:pPr algn="l"/>
            <a:r>
              <a:rPr lang="en-US" altLang="zh-CN" sz="1000" dirty="0"/>
              <a:t>try   {return </a:t>
            </a:r>
            <a:r>
              <a:rPr lang="en-US" altLang="zh-CN" sz="1000" dirty="0" err="1"/>
              <a:t>mi.proceed</a:t>
            </a:r>
            <a:r>
              <a:rPr lang="en-US" altLang="zh-CN" sz="1000" dirty="0"/>
              <a:t>(); } </a:t>
            </a:r>
            <a:r>
              <a:rPr lang="en-US" altLang="zh-CN" sz="1000" b="1" dirty="0">
                <a:solidFill>
                  <a:srgbClr val="00B0F0"/>
                </a:solidFill>
              </a:rPr>
              <a:t>//</a:t>
            </a:r>
            <a:r>
              <a:rPr lang="zh-CN" altLang="en-US" sz="1000" b="1" dirty="0">
                <a:solidFill>
                  <a:srgbClr val="00B0F0"/>
                </a:solidFill>
              </a:rPr>
              <a:t>会直接调用</a:t>
            </a:r>
            <a:r>
              <a:rPr lang="en-US" altLang="zh-CN" sz="1000" b="1" dirty="0">
                <a:solidFill>
                  <a:srgbClr val="00B0F0"/>
                </a:solidFill>
              </a:rPr>
              <a:t>proceed()</a:t>
            </a:r>
          </a:p>
          <a:p>
            <a:pPr algn="l"/>
            <a:r>
              <a:rPr lang="en-US" altLang="zh-CN" sz="1000" dirty="0"/>
              <a:t>finally {</a:t>
            </a:r>
          </a:p>
          <a:p>
            <a:pPr algn="l"/>
            <a:r>
              <a:rPr lang="en-US" altLang="zh-CN" sz="1000" dirty="0"/>
              <a:t>  </a:t>
            </a:r>
            <a:r>
              <a:rPr lang="en-US" altLang="zh-CN" sz="1000" dirty="0" err="1"/>
              <a:t>invocation.set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oldInvocation</a:t>
            </a:r>
            <a:r>
              <a:rPr lang="en-US" altLang="zh-CN" sz="1000" dirty="0"/>
              <a:t>);</a:t>
            </a:r>
          </a:p>
          <a:p>
            <a:pPr algn="l"/>
            <a:r>
              <a:rPr lang="en-US" altLang="zh-CN" sz="1000" dirty="0"/>
              <a:t>    }</a:t>
            </a:r>
          </a:p>
          <a:p>
            <a:pPr algn="l"/>
            <a:r>
              <a:rPr lang="en-US" altLang="zh-CN" sz="1000" dirty="0"/>
              <a:t>}</a:t>
            </a:r>
          </a:p>
        </p:txBody>
      </p:sp>
      <p:sp>
        <p:nvSpPr>
          <p:cNvPr id="21" name="矩形 20"/>
          <p:cNvSpPr/>
          <p:nvPr/>
        </p:nvSpPr>
        <p:spPr>
          <a:xfrm>
            <a:off x="2448" y="2153667"/>
            <a:ext cx="3484942" cy="11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000" dirty="0"/>
              <a:t>try {</a:t>
            </a:r>
          </a:p>
          <a:p>
            <a:r>
              <a:rPr lang="en-US" altLang="zh-CN" sz="1000" dirty="0"/>
              <a:t>        return </a:t>
            </a:r>
            <a:r>
              <a:rPr lang="en-US" altLang="zh-CN" sz="1000" dirty="0" err="1"/>
              <a:t>mi.proceed</a:t>
            </a:r>
            <a:r>
              <a:rPr lang="en-US" altLang="zh-CN" sz="1000" dirty="0"/>
              <a:t>(); </a:t>
            </a:r>
            <a:r>
              <a:rPr lang="en-US" altLang="zh-CN" sz="1000" b="1" dirty="0">
                <a:solidFill>
                  <a:srgbClr val="00B0F0"/>
                </a:solidFill>
              </a:rPr>
              <a:t>//</a:t>
            </a:r>
            <a:r>
              <a:rPr lang="zh-CN" altLang="en-US" sz="1000" b="1" dirty="0">
                <a:solidFill>
                  <a:srgbClr val="00B0F0"/>
                </a:solidFill>
              </a:rPr>
              <a:t>会直接调用</a:t>
            </a:r>
            <a:r>
              <a:rPr lang="en-US" altLang="zh-CN" sz="1000" b="1" dirty="0">
                <a:solidFill>
                  <a:srgbClr val="00B0F0"/>
                </a:solidFill>
              </a:rPr>
              <a:t>proceed()</a:t>
            </a:r>
          </a:p>
          <a:p>
            <a:r>
              <a:rPr lang="en-US" altLang="zh-CN" sz="1000" dirty="0"/>
              <a:t>    }</a:t>
            </a:r>
          </a:p>
          <a:p>
            <a:r>
              <a:rPr lang="en-US" altLang="zh-CN" sz="1000" dirty="0"/>
              <a:t>    catch (Throwable ex) {</a:t>
            </a:r>
          </a:p>
          <a:p>
            <a:r>
              <a:rPr lang="en-US" altLang="zh-CN" sz="1000" dirty="0"/>
              <a:t>     invokeAdviceMethod</a:t>
            </a:r>
            <a:r>
              <a:rPr lang="zh-CN" altLang="en-US" sz="1000" dirty="0"/>
              <a:t>。。。</a:t>
            </a:r>
            <a:r>
              <a:rPr lang="en-US" altLang="zh-CN" sz="1000" dirty="0"/>
              <a:t>//</a:t>
            </a:r>
            <a:r>
              <a:rPr lang="zh-CN" altLang="en-US" sz="1000" dirty="0"/>
              <a:t>调用</a:t>
            </a:r>
            <a:r>
              <a:rPr lang="zh-CN" altLang="en-US" sz="1000" b="1" dirty="0">
                <a:solidFill>
                  <a:srgbClr val="FF0000"/>
                </a:solidFill>
              </a:rPr>
              <a:t>异常通知</a:t>
            </a:r>
            <a:r>
              <a:rPr lang="zh-CN" altLang="en-US" sz="1000" dirty="0"/>
              <a:t>方法</a:t>
            </a:r>
            <a:endParaRPr lang="en-US" altLang="zh-CN" sz="1000" dirty="0"/>
          </a:p>
          <a:p>
            <a:r>
              <a:rPr lang="en-US" altLang="zh-CN" sz="1000" dirty="0"/>
              <a:t>     throw ex ; //</a:t>
            </a:r>
            <a:r>
              <a:rPr lang="zh-CN" altLang="en-US" sz="1000" dirty="0"/>
              <a:t>把异常抛出去</a:t>
            </a:r>
            <a:endParaRPr lang="en-US" altLang="zh-CN" sz="1000" dirty="0"/>
          </a:p>
          <a:p>
            <a:r>
              <a:rPr lang="en-US" altLang="zh-CN" sz="1000" dirty="0"/>
              <a:t>    }</a:t>
            </a:r>
          </a:p>
        </p:txBody>
      </p:sp>
      <p:sp>
        <p:nvSpPr>
          <p:cNvPr id="26" name="矩形 25"/>
          <p:cNvSpPr/>
          <p:nvPr/>
        </p:nvSpPr>
        <p:spPr>
          <a:xfrm>
            <a:off x="8556000" y="2022771"/>
            <a:ext cx="3636000" cy="1449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000" dirty="0"/>
              <a:t>@Around("</a:t>
            </a:r>
            <a:r>
              <a:rPr lang="en-US" altLang="zh-CN" sz="1000" dirty="0" err="1"/>
              <a:t>pointCut</a:t>
            </a:r>
            <a:r>
              <a:rPr lang="en-US" altLang="zh-CN" sz="1000" dirty="0"/>
              <a:t>()") //</a:t>
            </a:r>
            <a:r>
              <a:rPr lang="zh-CN" altLang="en-US" sz="1000" dirty="0"/>
              <a:t>环绕通知 </a:t>
            </a:r>
            <a:r>
              <a:rPr lang="en-US" altLang="zh-CN" sz="1000" dirty="0"/>
              <a:t>--- </a:t>
            </a:r>
            <a:r>
              <a:rPr lang="zh-CN" altLang="en-US" sz="1000" dirty="0"/>
              <a:t>工作中我习惯用这个</a:t>
            </a:r>
            <a:r>
              <a:rPr lang="en-US" altLang="zh-CN" sz="1000" dirty="0"/>
              <a:t>public Object Around(</a:t>
            </a:r>
            <a:r>
              <a:rPr lang="en-US" altLang="zh-CN" sz="1000" dirty="0" err="1"/>
              <a:t>ProceedingJoinPoint</a:t>
            </a:r>
            <a:r>
              <a:rPr lang="en-US" altLang="zh-CN" sz="1000" dirty="0"/>
              <a:t> </a:t>
            </a:r>
            <a:r>
              <a:rPr lang="en-US" altLang="zh-CN" sz="1000" dirty="0" err="1"/>
              <a:t>proceedingJoinPoint</a:t>
            </a:r>
            <a:r>
              <a:rPr lang="en-US" altLang="zh-CN" sz="1000" dirty="0"/>
              <a:t>) throws Throwable {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System.out.println</a:t>
            </a:r>
            <a:r>
              <a:rPr lang="en-US" altLang="zh-CN" sz="1000" dirty="0"/>
              <a:t>(“@</a:t>
            </a:r>
            <a:r>
              <a:rPr lang="en-US" altLang="zh-CN" sz="1000" dirty="0" err="1"/>
              <a:t>Arount</a:t>
            </a:r>
            <a:r>
              <a:rPr lang="en-US" altLang="zh-CN" sz="1000" dirty="0"/>
              <a:t>:</a:t>
            </a:r>
            <a:r>
              <a:rPr lang="zh-CN" altLang="en-US" sz="1000" dirty="0"/>
              <a:t>执行目标方法之前</a:t>
            </a:r>
            <a:r>
              <a:rPr lang="en-US" altLang="zh-CN" sz="1000" dirty="0"/>
              <a:t>…”);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b="1" i="1" dirty="0">
                <a:solidFill>
                  <a:srgbClr val="00B0F0"/>
                </a:solidFill>
              </a:rPr>
              <a:t>//</a:t>
            </a:r>
            <a:r>
              <a:rPr lang="zh-CN" altLang="en-US" sz="1000" b="1" i="1" dirty="0">
                <a:solidFill>
                  <a:srgbClr val="00B0F0"/>
                </a:solidFill>
              </a:rPr>
              <a:t>会调用到</a:t>
            </a:r>
            <a:r>
              <a:rPr lang="en-US" altLang="zh-CN" sz="1000" b="1" i="1" dirty="0">
                <a:solidFill>
                  <a:srgbClr val="00B0F0"/>
                </a:solidFill>
              </a:rPr>
              <a:t>proceed()</a:t>
            </a:r>
            <a:r>
              <a:rPr lang="zh-CN" altLang="en-US" sz="1000" b="1" i="1" dirty="0">
                <a:solidFill>
                  <a:srgbClr val="00B0F0"/>
                </a:solidFill>
              </a:rPr>
              <a:t>方法</a:t>
            </a:r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Object obj = </a:t>
            </a:r>
            <a:r>
              <a:rPr lang="en-US" altLang="zh-CN" sz="1000" dirty="0" err="1"/>
              <a:t>proceedingJoinPoint.proceed</a:t>
            </a:r>
            <a:r>
              <a:rPr lang="en-US" altLang="zh-CN" sz="1000" dirty="0"/>
              <a:t>();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System.out.println</a:t>
            </a:r>
            <a:r>
              <a:rPr lang="en-US" altLang="zh-CN" sz="1000" dirty="0"/>
              <a:t>("@</a:t>
            </a:r>
            <a:r>
              <a:rPr lang="en-US" altLang="zh-CN" sz="1000" dirty="0" err="1"/>
              <a:t>Arount</a:t>
            </a:r>
            <a:r>
              <a:rPr lang="en-US" altLang="zh-CN" sz="1000" dirty="0"/>
              <a:t>:</a:t>
            </a:r>
            <a:r>
              <a:rPr lang="zh-CN" altLang="en-US" sz="1000" dirty="0"/>
              <a:t>执行目标方法之后</a:t>
            </a:r>
            <a:r>
              <a:rPr lang="en-US" altLang="zh-CN" sz="1000" dirty="0"/>
              <a:t>...");</a:t>
            </a:r>
          </a:p>
          <a:p>
            <a:r>
              <a:rPr lang="en-US" altLang="zh-CN" sz="1000" dirty="0"/>
              <a:t>        return obj;</a:t>
            </a:r>
          </a:p>
          <a:p>
            <a:r>
              <a:rPr lang="en-US" altLang="zh-CN" sz="1000" dirty="0"/>
              <a:t>    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58E2F2-BBD0-4E28-A1D5-3646B53E443E}"/>
              </a:ext>
            </a:extLst>
          </p:cNvPr>
          <p:cNvSpPr/>
          <p:nvPr/>
        </p:nvSpPr>
        <p:spPr>
          <a:xfrm>
            <a:off x="8556000" y="3846830"/>
            <a:ext cx="3636000" cy="11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000" dirty="0"/>
              <a:t>@Override</a:t>
            </a:r>
          </a:p>
          <a:p>
            <a:r>
              <a:rPr lang="en-US" altLang="zh-CN" sz="1000" dirty="0"/>
              <a:t>public Object invoke(</a:t>
            </a:r>
            <a:r>
              <a:rPr lang="en-US" altLang="zh-CN" sz="1000" dirty="0" err="1"/>
              <a:t>MethodInvocation</a:t>
            </a:r>
            <a:r>
              <a:rPr lang="en-US" altLang="zh-CN" sz="1000" dirty="0"/>
              <a:t> mi) throws Throwable {</a:t>
            </a:r>
          </a:p>
          <a:p>
            <a:r>
              <a:rPr lang="en-US" altLang="zh-CN" sz="1000" dirty="0"/>
              <a:t>    //</a:t>
            </a:r>
            <a:r>
              <a:rPr lang="zh-CN" altLang="en-US" sz="1000" dirty="0"/>
              <a:t>省略</a:t>
            </a:r>
            <a:r>
              <a:rPr lang="en-US" altLang="zh-CN" sz="1000" dirty="0"/>
              <a:t>n</a:t>
            </a:r>
            <a:r>
              <a:rPr lang="zh-CN" altLang="en-US" sz="1000" dirty="0"/>
              <a:t>行</a:t>
            </a:r>
            <a:endParaRPr lang="en-US" altLang="zh-CN" sz="1000" dirty="0"/>
          </a:p>
          <a:p>
            <a:r>
              <a:rPr lang="en-US" altLang="zh-CN" sz="1000" dirty="0"/>
              <a:t>    </a:t>
            </a:r>
          </a:p>
          <a:p>
            <a:r>
              <a:rPr lang="en-US" altLang="zh-CN" sz="1000" dirty="0"/>
              <a:t>   //</a:t>
            </a:r>
            <a:r>
              <a:rPr lang="zh-CN" altLang="en-US" sz="1000" dirty="0"/>
              <a:t>调用</a:t>
            </a:r>
            <a:r>
              <a:rPr lang="zh-CN" altLang="en-US" sz="1000" b="1" dirty="0">
                <a:solidFill>
                  <a:srgbClr val="FF0000"/>
                </a:solidFill>
              </a:rPr>
              <a:t>环绕通知</a:t>
            </a:r>
            <a:r>
              <a:rPr lang="zh-CN" altLang="en-US" sz="1000" dirty="0"/>
              <a:t>方法</a:t>
            </a:r>
            <a:endParaRPr lang="en-US" altLang="zh-CN" sz="1000" dirty="0"/>
          </a:p>
          <a:p>
            <a:r>
              <a:rPr lang="en-US" altLang="zh-CN" sz="1000" dirty="0"/>
              <a:t>return </a:t>
            </a:r>
            <a:r>
              <a:rPr lang="en-US" altLang="zh-CN" sz="1000" dirty="0" err="1"/>
              <a:t>invokeAdviceMethod</a:t>
            </a:r>
            <a:r>
              <a:rPr lang="en-US" altLang="zh-CN" sz="1000" dirty="0"/>
              <a:t>(</a:t>
            </a:r>
            <a:r>
              <a:rPr lang="en-US" altLang="zh-CN" sz="1000" dirty="0" err="1"/>
              <a:t>pjp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jpm</a:t>
            </a:r>
            <a:r>
              <a:rPr lang="en-US" altLang="zh-CN" sz="1000" dirty="0"/>
              <a:t>, null, null);</a:t>
            </a:r>
          </a:p>
          <a:p>
            <a:r>
              <a:rPr lang="en-US" altLang="zh-CN" sz="1000" dirty="0"/>
              <a:t>}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AE6949-E0F1-4E51-B4F9-2778982128AF}"/>
              </a:ext>
            </a:extLst>
          </p:cNvPr>
          <p:cNvSpPr/>
          <p:nvPr/>
        </p:nvSpPr>
        <p:spPr>
          <a:xfrm>
            <a:off x="8556000" y="505460"/>
            <a:ext cx="3636000" cy="11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000" dirty="0"/>
              <a:t>@Override</a:t>
            </a:r>
          </a:p>
          <a:p>
            <a:r>
              <a:rPr lang="en-US" altLang="zh-CN" sz="1000" dirty="0"/>
              <a:t>public Object invoke(</a:t>
            </a:r>
            <a:r>
              <a:rPr lang="en-US" altLang="zh-CN" sz="1000" dirty="0" err="1"/>
              <a:t>MethodInvocation</a:t>
            </a:r>
            <a:r>
              <a:rPr lang="en-US" altLang="zh-CN" sz="1000" dirty="0"/>
              <a:t> mi) throws Throwable {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</a:t>
            </a:r>
            <a:r>
              <a:rPr lang="en-US" altLang="zh-CN" sz="1000" dirty="0" err="1"/>
              <a:t>this.advice.before</a:t>
            </a:r>
            <a:r>
              <a:rPr lang="en-US" altLang="zh-CN" sz="1000" dirty="0"/>
              <a:t> </a:t>
            </a:r>
            <a:r>
              <a:rPr lang="zh-CN" altLang="en-US" sz="1000" dirty="0"/>
              <a:t>。。。</a:t>
            </a:r>
            <a:r>
              <a:rPr lang="en-US" altLang="zh-CN" sz="1000" dirty="0"/>
              <a:t>//</a:t>
            </a:r>
            <a:r>
              <a:rPr lang="zh-CN" altLang="en-US" sz="1000" dirty="0"/>
              <a:t>会先调用</a:t>
            </a:r>
            <a:r>
              <a:rPr lang="zh-CN" altLang="en-US" sz="1000" b="1" dirty="0">
                <a:solidFill>
                  <a:srgbClr val="FF0000"/>
                </a:solidFill>
              </a:rPr>
              <a:t>前置通知</a:t>
            </a:r>
            <a:r>
              <a:rPr lang="zh-CN" altLang="en-US" sz="1000" dirty="0"/>
              <a:t>方法</a:t>
            </a:r>
            <a:endParaRPr lang="en-US" altLang="zh-CN" sz="1000" dirty="0"/>
          </a:p>
          <a:p>
            <a:r>
              <a:rPr lang="en-US" altLang="zh-CN" sz="1000" b="1" dirty="0">
                <a:solidFill>
                  <a:srgbClr val="7030A0"/>
                </a:solidFill>
              </a:rPr>
              <a:t>    //</a:t>
            </a:r>
            <a:r>
              <a:rPr lang="zh-CN" altLang="en-US" sz="1000" b="1" dirty="0">
                <a:solidFill>
                  <a:srgbClr val="7030A0"/>
                </a:solidFill>
              </a:rPr>
              <a:t>然后调用</a:t>
            </a:r>
            <a:r>
              <a:rPr lang="en-US" altLang="zh-CN" sz="1000" b="1" i="1" dirty="0">
                <a:solidFill>
                  <a:srgbClr val="7030A0"/>
                </a:solidFill>
              </a:rPr>
              <a:t>proceed()</a:t>
            </a:r>
            <a:r>
              <a:rPr lang="zh-CN" altLang="en-US" sz="1000" b="1" i="1" dirty="0">
                <a:solidFill>
                  <a:srgbClr val="7030A0"/>
                </a:solidFill>
              </a:rPr>
              <a:t>方法</a:t>
            </a:r>
            <a:endParaRPr lang="en-US" altLang="zh-CN" sz="1000" b="1" dirty="0">
              <a:solidFill>
                <a:srgbClr val="7030A0"/>
              </a:solidFill>
            </a:endParaRPr>
          </a:p>
          <a:p>
            <a:r>
              <a:rPr lang="en-US" altLang="zh-CN" sz="1000" dirty="0"/>
              <a:t>    return </a:t>
            </a:r>
            <a:r>
              <a:rPr lang="en-US" altLang="zh-CN" sz="1000" dirty="0" err="1"/>
              <a:t>mi.proceed</a:t>
            </a:r>
            <a:r>
              <a:rPr lang="en-US" altLang="zh-CN" sz="1000" dirty="0"/>
              <a:t>();	</a:t>
            </a:r>
          </a:p>
          <a:p>
            <a:r>
              <a:rPr lang="en-US" altLang="zh-CN" sz="1000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DDC26B-8C10-4879-A5CD-E516B461C911}"/>
              </a:ext>
            </a:extLst>
          </p:cNvPr>
          <p:cNvSpPr/>
          <p:nvPr/>
        </p:nvSpPr>
        <p:spPr>
          <a:xfrm>
            <a:off x="0" y="152727"/>
            <a:ext cx="3403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solidFill>
                  <a:srgbClr val="7030A0"/>
                </a:solidFill>
              </a:rPr>
              <a:t>ExposeInvocationInterceptor</a:t>
            </a:r>
            <a:r>
              <a:rPr lang="zh-CN" altLang="en-US" sz="1400" b="1" dirty="0">
                <a:solidFill>
                  <a:srgbClr val="7030A0"/>
                </a:solidFill>
              </a:rPr>
              <a:t>（默认有的）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AA6CC0-3A1B-4BBF-8897-93E74BF8C62D}"/>
              </a:ext>
            </a:extLst>
          </p:cNvPr>
          <p:cNvSpPr txBox="1"/>
          <p:nvPr/>
        </p:nvSpPr>
        <p:spPr>
          <a:xfrm>
            <a:off x="0" y="1845890"/>
            <a:ext cx="236571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en-US" altLang="zh-CN" dirty="0" err="1">
                <a:solidFill>
                  <a:schemeClr val="accent2"/>
                </a:solidFill>
              </a:rPr>
              <a:t>AspectJAfterThrowingAdvice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350DEF-3BAF-4DBC-9789-6C1100047C32}"/>
              </a:ext>
            </a:extLst>
          </p:cNvPr>
          <p:cNvSpPr/>
          <p:nvPr/>
        </p:nvSpPr>
        <p:spPr>
          <a:xfrm>
            <a:off x="0" y="3499972"/>
            <a:ext cx="26720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solidFill>
                  <a:schemeClr val="accent2"/>
                </a:solidFill>
              </a:rPr>
              <a:t>AfterReturningAdviceInterceptor</a:t>
            </a:r>
            <a:r>
              <a:rPr lang="en-US" altLang="zh-CN" sz="1400" b="1" dirty="0">
                <a:solidFill>
                  <a:schemeClr val="accent2"/>
                </a:solidFill>
              </a:rPr>
              <a:t> 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AA0AAE-F343-43A8-8B07-C26388056A13}"/>
              </a:ext>
            </a:extLst>
          </p:cNvPr>
          <p:cNvSpPr/>
          <p:nvPr/>
        </p:nvSpPr>
        <p:spPr>
          <a:xfrm>
            <a:off x="2012594" y="6501328"/>
            <a:ext cx="1664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solidFill>
                  <a:schemeClr val="accent2"/>
                </a:solidFill>
              </a:rPr>
              <a:t>AspectJAfterAdvice</a:t>
            </a:r>
            <a:r>
              <a:rPr lang="en-US" altLang="zh-CN" sz="1400" b="1" dirty="0"/>
              <a:t> </a:t>
            </a:r>
            <a:endParaRPr lang="zh-CN" altLang="en-US" sz="1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7A036C-1874-4344-AF32-C3D4A246FD95}"/>
              </a:ext>
            </a:extLst>
          </p:cNvPr>
          <p:cNvSpPr/>
          <p:nvPr/>
        </p:nvSpPr>
        <p:spPr>
          <a:xfrm>
            <a:off x="8533175" y="3539053"/>
            <a:ext cx="1840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solidFill>
                  <a:schemeClr val="accent2"/>
                </a:solidFill>
              </a:rPr>
              <a:t>AspectJAroundAdvice</a:t>
            </a:r>
            <a:r>
              <a:rPr lang="en-US" altLang="zh-CN" sz="1400" b="1" dirty="0"/>
              <a:t> </a:t>
            </a:r>
            <a:endParaRPr lang="zh-CN" altLang="en-US" sz="1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B65CC6-8C80-42FA-BBCB-DB2B24582FC3}"/>
              </a:ext>
            </a:extLst>
          </p:cNvPr>
          <p:cNvSpPr/>
          <p:nvPr/>
        </p:nvSpPr>
        <p:spPr>
          <a:xfrm>
            <a:off x="8533175" y="1728309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我自己写的环绕通知方法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2AE1889-0D57-4485-8C9C-5C750401825A}"/>
              </a:ext>
            </a:extLst>
          </p:cNvPr>
          <p:cNvSpPr/>
          <p:nvPr/>
        </p:nvSpPr>
        <p:spPr>
          <a:xfrm>
            <a:off x="8503032" y="152727"/>
            <a:ext cx="2661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solidFill>
                  <a:schemeClr val="accent2"/>
                </a:solidFill>
              </a:rPr>
              <a:t>MethodBeforeAdviceInterceptor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F5867A9-9CF3-47FA-A62C-73160F0E8734}"/>
              </a:ext>
            </a:extLst>
          </p:cNvPr>
          <p:cNvCxnSpPr>
            <a:cxnSpLocks/>
          </p:cNvCxnSpPr>
          <p:nvPr/>
        </p:nvCxnSpPr>
        <p:spPr>
          <a:xfrm>
            <a:off x="4375723" y="0"/>
            <a:ext cx="0" cy="28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7D08E8F-E960-4379-BD96-568F2348CC68}"/>
              </a:ext>
            </a:extLst>
          </p:cNvPr>
          <p:cNvSpPr txBox="1"/>
          <p:nvPr/>
        </p:nvSpPr>
        <p:spPr>
          <a:xfrm>
            <a:off x="4418878" y="-177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(0)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9E201F2-BF97-43C1-B900-DDDFB5D93F15}"/>
              </a:ext>
            </a:extLst>
          </p:cNvPr>
          <p:cNvCxnSpPr/>
          <p:nvPr/>
        </p:nvCxnSpPr>
        <p:spPr>
          <a:xfrm>
            <a:off x="2920753" y="914400"/>
            <a:ext cx="932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DA8C903-2E3C-4462-8000-CB5109750EF9}"/>
              </a:ext>
            </a:extLst>
          </p:cNvPr>
          <p:cNvSpPr txBox="1"/>
          <p:nvPr/>
        </p:nvSpPr>
        <p:spPr>
          <a:xfrm>
            <a:off x="3369211" y="5261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7B4131A-C9A2-43B9-AFD0-B65018D8D29A}"/>
              </a:ext>
            </a:extLst>
          </p:cNvPr>
          <p:cNvSpPr txBox="1"/>
          <p:nvPr/>
        </p:nvSpPr>
        <p:spPr>
          <a:xfrm>
            <a:off x="7492790" y="3059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870BA8-90B9-4C94-A473-9794CC295058}"/>
              </a:ext>
            </a:extLst>
          </p:cNvPr>
          <p:cNvSpPr txBox="1"/>
          <p:nvPr/>
        </p:nvSpPr>
        <p:spPr>
          <a:xfrm>
            <a:off x="7695264" y="33295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514384E-B7E7-48DD-B23B-313A3338F557}"/>
              </a:ext>
            </a:extLst>
          </p:cNvPr>
          <p:cNvCxnSpPr>
            <a:cxnSpLocks/>
          </p:cNvCxnSpPr>
          <p:nvPr/>
        </p:nvCxnSpPr>
        <p:spPr>
          <a:xfrm>
            <a:off x="2987471" y="4252404"/>
            <a:ext cx="776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4E8B3C4-4858-43FA-9DF8-A791E6DABA89}"/>
              </a:ext>
            </a:extLst>
          </p:cNvPr>
          <p:cNvSpPr txBox="1"/>
          <p:nvPr/>
        </p:nvSpPr>
        <p:spPr>
          <a:xfrm>
            <a:off x="3344208" y="2082334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E68B8F3-71C4-4A34-A2B6-0FF5DD09F2E9}"/>
              </a:ext>
            </a:extLst>
          </p:cNvPr>
          <p:cNvSpPr txBox="1"/>
          <p:nvPr/>
        </p:nvSpPr>
        <p:spPr>
          <a:xfrm>
            <a:off x="7812026" y="36095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(5)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E7E6C70-D9EE-4604-B2A1-126053207F9D}"/>
              </a:ext>
            </a:extLst>
          </p:cNvPr>
          <p:cNvCxnSpPr>
            <a:cxnSpLocks/>
          </p:cNvCxnSpPr>
          <p:nvPr/>
        </p:nvCxnSpPr>
        <p:spPr>
          <a:xfrm>
            <a:off x="3037913" y="2540493"/>
            <a:ext cx="776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CE7926A-B3C9-46B6-8E2D-758826F932ED}"/>
              </a:ext>
            </a:extLst>
          </p:cNvPr>
          <p:cNvSpPr txBox="1"/>
          <p:nvPr/>
        </p:nvSpPr>
        <p:spPr>
          <a:xfrm>
            <a:off x="3368162" y="38830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(6)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34D5448-D540-4F33-B613-3278D17A8B6A}"/>
              </a:ext>
            </a:extLst>
          </p:cNvPr>
          <p:cNvSpPr txBox="1"/>
          <p:nvPr/>
        </p:nvSpPr>
        <p:spPr>
          <a:xfrm>
            <a:off x="6929902" y="362308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8106382-C8D9-47BC-8187-4AC6D7119096}"/>
              </a:ext>
            </a:extLst>
          </p:cNvPr>
          <p:cNvSpPr txBox="1"/>
          <p:nvPr/>
        </p:nvSpPr>
        <p:spPr>
          <a:xfrm>
            <a:off x="7213241" y="3818896"/>
            <a:ext cx="65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(9)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3ED3825-6DF6-4B03-9142-4F78AF4E9703}"/>
              </a:ext>
            </a:extLst>
          </p:cNvPr>
          <p:cNvCxnSpPr/>
          <p:nvPr/>
        </p:nvCxnSpPr>
        <p:spPr>
          <a:xfrm flipV="1">
            <a:off x="5521911" y="5034830"/>
            <a:ext cx="0" cy="78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CE362B2-1CF4-47ED-BF3C-443D4CF8535C}"/>
              </a:ext>
            </a:extLst>
          </p:cNvPr>
          <p:cNvSpPr txBox="1"/>
          <p:nvPr/>
        </p:nvSpPr>
        <p:spPr>
          <a:xfrm>
            <a:off x="5564793" y="50121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(8)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0DF1BBB-C4FF-48F4-BB9A-C958402C2C70}"/>
              </a:ext>
            </a:extLst>
          </p:cNvPr>
          <p:cNvCxnSpPr>
            <a:cxnSpLocks/>
          </p:cNvCxnSpPr>
          <p:nvPr/>
        </p:nvCxnSpPr>
        <p:spPr>
          <a:xfrm flipV="1">
            <a:off x="10928412" y="3472562"/>
            <a:ext cx="0" cy="4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4075F52D-8454-45A7-9E9C-960AF2E93A8E}"/>
              </a:ext>
            </a:extLst>
          </p:cNvPr>
          <p:cNvSpPr txBox="1"/>
          <p:nvPr/>
        </p:nvSpPr>
        <p:spPr>
          <a:xfrm>
            <a:off x="11232309" y="350827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(10)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B4594A2-EB4D-4378-8DA3-552D794D940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8299652" y="2661909"/>
            <a:ext cx="560263" cy="8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7804D7E-16C1-4FAC-A15C-F3E406079DD9}"/>
              </a:ext>
            </a:extLst>
          </p:cNvPr>
          <p:cNvSpPr txBox="1"/>
          <p:nvPr/>
        </p:nvSpPr>
        <p:spPr>
          <a:xfrm>
            <a:off x="8125159" y="217509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(11)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786A6F3-8D49-4688-AFD7-2CAA04FFF47E}"/>
              </a:ext>
            </a:extLst>
          </p:cNvPr>
          <p:cNvSpPr txBox="1"/>
          <p:nvPr/>
        </p:nvSpPr>
        <p:spPr>
          <a:xfrm>
            <a:off x="7636754" y="400932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(12)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0C36A19-8ED5-4066-B3AC-97476842CB0D}"/>
              </a:ext>
            </a:extLst>
          </p:cNvPr>
          <p:cNvCxnSpPr>
            <a:cxnSpLocks/>
          </p:cNvCxnSpPr>
          <p:nvPr/>
        </p:nvCxnSpPr>
        <p:spPr>
          <a:xfrm flipH="1" flipV="1">
            <a:off x="6196614" y="678739"/>
            <a:ext cx="2569949" cy="68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50543A4-B137-4CC4-9C73-E5308BFF48D2}"/>
              </a:ext>
            </a:extLst>
          </p:cNvPr>
          <p:cNvSpPr txBox="1"/>
          <p:nvPr/>
        </p:nvSpPr>
        <p:spPr>
          <a:xfrm>
            <a:off x="5668168" y="72376"/>
            <a:ext cx="2991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33CC"/>
                </a:solidFill>
              </a:rPr>
              <a:t>此时</a:t>
            </a:r>
            <a:r>
              <a:rPr lang="en-US" altLang="zh-CN" sz="1200" b="1" dirty="0">
                <a:solidFill>
                  <a:srgbClr val="FF33CC"/>
                </a:solidFill>
              </a:rPr>
              <a:t>if</a:t>
            </a:r>
            <a:r>
              <a:rPr lang="zh-CN" altLang="en-US" sz="1200" b="1" dirty="0">
                <a:solidFill>
                  <a:srgbClr val="FF33CC"/>
                </a:solidFill>
              </a:rPr>
              <a:t>条件判断成立，会调取到真正的目标方法，取到返回值，接着会一步步返回    </a:t>
            </a:r>
            <a:endParaRPr lang="en-US" altLang="zh-CN" sz="1200" b="1" dirty="0">
              <a:solidFill>
                <a:srgbClr val="FF33CC"/>
              </a:solidFill>
            </a:endParaRPr>
          </a:p>
          <a:p>
            <a:r>
              <a:rPr lang="en-US" altLang="zh-CN" sz="1200" b="1" dirty="0">
                <a:solidFill>
                  <a:srgbClr val="FF33CC"/>
                </a:solidFill>
              </a:rPr>
              <a:t>                              </a:t>
            </a:r>
            <a:r>
              <a:rPr lang="zh-CN" altLang="en-US" sz="1200" b="1" dirty="0">
                <a:solidFill>
                  <a:srgbClr val="FF33CC"/>
                </a:solidFill>
              </a:rPr>
              <a:t>各个通知拦截器调取相应   </a:t>
            </a:r>
            <a:endParaRPr lang="en-US" altLang="zh-CN" sz="1200" b="1" dirty="0">
              <a:solidFill>
                <a:srgbClr val="FF33CC"/>
              </a:solidFill>
            </a:endParaRPr>
          </a:p>
          <a:p>
            <a:r>
              <a:rPr lang="en-US" altLang="zh-CN" sz="1200" b="1" dirty="0">
                <a:solidFill>
                  <a:srgbClr val="FF33CC"/>
                </a:solidFill>
              </a:rPr>
              <a:t>                          </a:t>
            </a:r>
            <a:r>
              <a:rPr lang="zh-CN" altLang="en-US" sz="1200" b="1" dirty="0">
                <a:solidFill>
                  <a:srgbClr val="FF33CC"/>
                </a:solidFill>
              </a:rPr>
              <a:t>的通知方法，并最终从（</a:t>
            </a:r>
            <a:r>
              <a:rPr lang="en-US" altLang="zh-CN" sz="1200" b="1" dirty="0">
                <a:solidFill>
                  <a:srgbClr val="FF33CC"/>
                </a:solidFill>
              </a:rPr>
              <a:t>0</a:t>
            </a:r>
            <a:r>
              <a:rPr lang="zh-CN" altLang="en-US" sz="1200" b="1" dirty="0">
                <a:solidFill>
                  <a:srgbClr val="FF33CC"/>
                </a:solidFill>
              </a:rPr>
              <a:t>）                         </a:t>
            </a:r>
            <a:endParaRPr lang="en-US" altLang="zh-CN" sz="1200" b="1" dirty="0">
              <a:solidFill>
                <a:srgbClr val="FF33CC"/>
              </a:solidFill>
            </a:endParaRPr>
          </a:p>
          <a:p>
            <a:r>
              <a:rPr lang="en-US" altLang="zh-CN" sz="1200" b="1" dirty="0">
                <a:solidFill>
                  <a:srgbClr val="FF33CC"/>
                </a:solidFill>
              </a:rPr>
              <a:t>                                                                      </a:t>
            </a:r>
            <a:r>
              <a:rPr lang="zh-CN" altLang="en-US" sz="1200" b="1" dirty="0">
                <a:solidFill>
                  <a:srgbClr val="FF33CC"/>
                </a:solidFill>
              </a:rPr>
              <a:t>返回</a:t>
            </a:r>
            <a:endParaRPr lang="en-US" altLang="zh-CN" sz="1200" b="1" dirty="0">
              <a:solidFill>
                <a:srgbClr val="FF33CC"/>
              </a:solidFill>
            </a:endParaRPr>
          </a:p>
          <a:p>
            <a:r>
              <a:rPr lang="en-US" altLang="zh-CN" sz="1200" b="1" dirty="0">
                <a:solidFill>
                  <a:srgbClr val="FF33CC"/>
                </a:solidFill>
              </a:rPr>
              <a:t> </a:t>
            </a:r>
            <a:endParaRPr lang="en-US" altLang="zh-CN" sz="1200" b="1" dirty="0">
              <a:solidFill>
                <a:srgbClr val="7030A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F57E197-19E3-48E8-8496-73BEF062C3AA}"/>
              </a:ext>
            </a:extLst>
          </p:cNvPr>
          <p:cNvSpPr txBox="1"/>
          <p:nvPr/>
        </p:nvSpPr>
        <p:spPr>
          <a:xfrm>
            <a:off x="7213241" y="838580"/>
            <a:ext cx="10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(13)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1281</Words>
  <Application>Microsoft Office PowerPoint</Application>
  <PresentationFormat>宽屏</PresentationFormat>
  <Paragraphs>178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sunchuan-ds(孙川.供应链平台系统.履约优化中心JAVA开发工程师)</dc:creator>
  <cp:lastModifiedBy>chuan sun</cp:lastModifiedBy>
  <cp:revision>52</cp:revision>
  <dcterms:created xsi:type="dcterms:W3CDTF">2019-11-21T02:33:00Z</dcterms:created>
  <dcterms:modified xsi:type="dcterms:W3CDTF">2019-12-11T15:27:58Z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