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an sun" initials="cs" lastIdx="2" clrIdx="0">
    <p:extLst>
      <p:ext uri="{19B8F6BF-5375-455C-9EA6-DF929625EA0E}">
        <p15:presenceInfo xmlns:p15="http://schemas.microsoft.com/office/powerpoint/2012/main" userId="fb19eb1c24651d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2F8C5-6110-4832-8345-11A27B10C92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9B69-AF0A-45D5-B71C-45D427141A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526A83-4CC1-4BC4-A433-8E9E075D44AC}"/>
              </a:ext>
            </a:extLst>
          </p:cNvPr>
          <p:cNvSpPr/>
          <p:nvPr/>
        </p:nvSpPr>
        <p:spPr>
          <a:xfrm>
            <a:off x="71718" y="1050746"/>
            <a:ext cx="8125609" cy="47045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(1)</a:t>
            </a:r>
            <a:r>
              <a:rPr lang="zh-CN" altLang="en-US" dirty="0"/>
              <a:t>从</a:t>
            </a:r>
            <a:r>
              <a:rPr lang="en-US" altLang="zh-CN" dirty="0" err="1"/>
              <a:t>BeanFactory</a:t>
            </a:r>
            <a:r>
              <a:rPr lang="zh-CN" altLang="en-US" dirty="0"/>
              <a:t>中取出所有已经注册（或者说定义可能更好）的</a:t>
            </a:r>
            <a:r>
              <a:rPr lang="en-US" altLang="zh-CN" dirty="0"/>
              <a:t>bean</a:t>
            </a:r>
            <a:r>
              <a:rPr lang="zh-CN" altLang="en-US" dirty="0"/>
              <a:t>的名字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根据实现的接口</a:t>
            </a:r>
            <a:r>
              <a:rPr lang="en-US" altLang="zh-CN" dirty="0"/>
              <a:t>(</a:t>
            </a:r>
            <a:r>
              <a:rPr lang="en-US" altLang="zh-CN" dirty="0" err="1"/>
              <a:t>PriorityOrdered</a:t>
            </a:r>
            <a:r>
              <a:rPr lang="zh-CN" altLang="en-US" dirty="0"/>
              <a:t>接口、</a:t>
            </a:r>
            <a:r>
              <a:rPr lang="en-US" altLang="zh-CN" dirty="0"/>
              <a:t>Ordered</a:t>
            </a:r>
            <a:r>
              <a:rPr lang="zh-CN" altLang="en-US" dirty="0"/>
              <a:t>接口、没实现前面两个接口）</a:t>
            </a:r>
            <a:endParaRPr lang="en-US" altLang="zh-CN" dirty="0"/>
          </a:p>
          <a:p>
            <a:r>
              <a:rPr lang="zh-CN" altLang="en-US" dirty="0"/>
              <a:t>将定义的</a:t>
            </a:r>
            <a:r>
              <a:rPr lang="en-US" altLang="zh-CN" dirty="0"/>
              <a:t>processor</a:t>
            </a:r>
            <a:r>
              <a:rPr lang="zh-CN" altLang="en-US" dirty="0"/>
              <a:t>分开 </a:t>
            </a:r>
            <a:r>
              <a:rPr lang="en-US" altLang="zh-CN" dirty="0"/>
              <a:t>--- </a:t>
            </a:r>
            <a:r>
              <a:rPr lang="zh-CN" altLang="en-US" dirty="0"/>
              <a:t>在这个过程里包括了实现了</a:t>
            </a:r>
            <a:r>
              <a:rPr lang="en-US" altLang="zh-CN" dirty="0" err="1"/>
              <a:t>PriorityOrdered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的创建</a:t>
            </a:r>
            <a:r>
              <a:rPr lang="en-US" altLang="zh-CN" dirty="0"/>
              <a:t>+</a:t>
            </a:r>
            <a:r>
              <a:rPr lang="zh-CN" altLang="en-US" dirty="0"/>
              <a:t>初始化和一些</a:t>
            </a:r>
            <a:r>
              <a:rPr lang="en-US" altLang="zh-CN" dirty="0" err="1"/>
              <a:t>internalPostProcessors</a:t>
            </a:r>
            <a:r>
              <a:rPr lang="zh-CN" altLang="en-US" dirty="0"/>
              <a:t>类的创建逻辑这里不细讲了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将实现了</a:t>
            </a:r>
            <a:r>
              <a:rPr lang="en-US" altLang="zh-CN" dirty="0" err="1"/>
              <a:t>PriorityOrdered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(4)</a:t>
            </a:r>
            <a:r>
              <a:rPr lang="zh-CN" altLang="en-US" dirty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初始化实现了</a:t>
            </a:r>
            <a:r>
              <a:rPr lang="en-US" altLang="zh-CN" dirty="0"/>
              <a:t>Ordered</a:t>
            </a:r>
            <a:r>
              <a:rPr lang="zh-CN" altLang="en-US" dirty="0"/>
              <a:t>接口的</a:t>
            </a:r>
            <a:r>
              <a:rPr lang="en-US" altLang="zh-CN" dirty="0"/>
              <a:t>processor</a:t>
            </a:r>
            <a:r>
              <a:rPr lang="zh-CN" altLang="en-US" dirty="0"/>
              <a:t>并将其注入到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(5)</a:t>
            </a:r>
            <a:r>
              <a:rPr lang="zh-CN" altLang="en-US" dirty="0"/>
              <a:t>创建</a:t>
            </a:r>
            <a:r>
              <a:rPr lang="en-US" altLang="zh-CN" dirty="0"/>
              <a:t>+</a:t>
            </a:r>
            <a:r>
              <a:rPr lang="zh-CN" altLang="en-US" dirty="0"/>
              <a:t>初始化普通的</a:t>
            </a:r>
            <a:r>
              <a:rPr lang="en-US" altLang="zh-CN" dirty="0"/>
              <a:t>processor</a:t>
            </a:r>
            <a:r>
              <a:rPr lang="zh-CN" altLang="en-US" dirty="0"/>
              <a:t>并将其注入到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(6) Finally, re-register all internal </a:t>
            </a:r>
            <a:r>
              <a:rPr lang="en-US" altLang="zh-CN" dirty="0" err="1"/>
              <a:t>BeanPostProcessors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(7) // Re-register post-processor for detecting inner beans as </a:t>
            </a:r>
            <a:r>
              <a:rPr lang="en-US" altLang="zh-CN" dirty="0" err="1"/>
              <a:t>ApplicationListeners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// moving it to the end of the processor chain (for picking up proxies </a:t>
            </a:r>
            <a:r>
              <a:rPr lang="en-US" altLang="zh-CN" dirty="0" err="1"/>
              <a:t>etc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A7CA3E-2524-40E7-8B64-1F1CC7E9EC0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8197327" y="1660305"/>
            <a:ext cx="1473811" cy="174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B5AA7DB-C1DF-4899-B6AB-6F84B7750EB9}"/>
              </a:ext>
            </a:extLst>
          </p:cNvPr>
          <p:cNvSpPr/>
          <p:nvPr/>
        </p:nvSpPr>
        <p:spPr>
          <a:xfrm>
            <a:off x="9671138" y="1050745"/>
            <a:ext cx="2441986" cy="1219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err="1"/>
              <a:t>getBean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3F5068-D050-4299-8B79-ADCFC34180E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10892131" y="2269864"/>
            <a:ext cx="0" cy="63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BC59BB9-74B9-4FE5-830B-ED909365E2FB}"/>
              </a:ext>
            </a:extLst>
          </p:cNvPr>
          <p:cNvSpPr/>
          <p:nvPr/>
        </p:nvSpPr>
        <p:spPr>
          <a:xfrm>
            <a:off x="9671138" y="2907275"/>
            <a:ext cx="2441986" cy="1077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 err="1"/>
              <a:t>doGetBean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4234F9-019E-4FAD-9D04-5C40145842C5}"/>
              </a:ext>
            </a:extLst>
          </p:cNvPr>
          <p:cNvSpPr/>
          <p:nvPr/>
        </p:nvSpPr>
        <p:spPr>
          <a:xfrm>
            <a:off x="9671138" y="4677867"/>
            <a:ext cx="2441986" cy="1077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/>
              <a:t>之前介绍的单实例</a:t>
            </a:r>
            <a:r>
              <a:rPr lang="en-US" altLang="zh-CN" dirty="0"/>
              <a:t>bean</a:t>
            </a:r>
            <a:r>
              <a:rPr lang="zh-CN" altLang="en-US" dirty="0"/>
              <a:t>的创建流程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5BD9B1C-DEB8-477D-802C-54CC927E7A84}"/>
              </a:ext>
            </a:extLst>
          </p:cNvPr>
          <p:cNvCxnSpPr>
            <a:stCxn id="18" idx="2"/>
            <a:endCxn id="28" idx="0"/>
          </p:cNvCxnSpPr>
          <p:nvPr/>
        </p:nvCxnSpPr>
        <p:spPr>
          <a:xfrm>
            <a:off x="10892131" y="3984749"/>
            <a:ext cx="0" cy="69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1722645-8430-446B-AFF6-BC8BBACC8B4A}"/>
              </a:ext>
            </a:extLst>
          </p:cNvPr>
          <p:cNvSpPr txBox="1"/>
          <p:nvPr/>
        </p:nvSpPr>
        <p:spPr>
          <a:xfrm>
            <a:off x="8197327" y="2085819"/>
            <a:ext cx="164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Bean</a:t>
            </a:r>
            <a:r>
              <a:rPr lang="zh-CN" altLang="en-US" b="1" dirty="0">
                <a:solidFill>
                  <a:srgbClr val="FF0000"/>
                </a:solidFill>
              </a:rPr>
              <a:t>的创建实际上都是在调用</a:t>
            </a:r>
            <a:r>
              <a:rPr lang="en-US" altLang="zh-CN" b="1" dirty="0" err="1">
                <a:solidFill>
                  <a:srgbClr val="FF0000"/>
                </a:solidFill>
              </a:rPr>
              <a:t>BeanFactory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getBean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4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526A83-4CC1-4BC4-A433-8E9E075D44AC}"/>
              </a:ext>
            </a:extLst>
          </p:cNvPr>
          <p:cNvSpPr/>
          <p:nvPr/>
        </p:nvSpPr>
        <p:spPr>
          <a:xfrm>
            <a:off x="663388" y="857108"/>
            <a:ext cx="9448799" cy="35535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执行实现了</a:t>
            </a:r>
            <a:r>
              <a:rPr lang="en-US" altLang="zh-CN" b="1" dirty="0" err="1">
                <a:solidFill>
                  <a:srgbClr val="00B050"/>
                </a:solidFill>
              </a:rPr>
              <a:t>BeanNameAware</a:t>
            </a:r>
            <a:r>
              <a:rPr lang="zh-CN" altLang="en-US" b="1" dirty="0">
                <a:solidFill>
                  <a:srgbClr val="00B050"/>
                </a:solidFill>
              </a:rPr>
              <a:t>、</a:t>
            </a:r>
            <a:r>
              <a:rPr lang="en-US" altLang="zh-CN" b="1" dirty="0" err="1">
                <a:solidFill>
                  <a:srgbClr val="00B050"/>
                </a:solidFill>
              </a:rPr>
              <a:t>BeanClassLoaderAware</a:t>
            </a:r>
            <a:r>
              <a:rPr lang="zh-CN" altLang="en-US" b="1" dirty="0">
                <a:solidFill>
                  <a:srgbClr val="00B050"/>
                </a:solidFill>
              </a:rPr>
              <a:t>和</a:t>
            </a:r>
            <a:r>
              <a:rPr lang="en-US" altLang="zh-CN" b="1" dirty="0" err="1">
                <a:solidFill>
                  <a:srgbClr val="00B050"/>
                </a:solidFill>
              </a:rPr>
              <a:t>BeanFactoryAware</a:t>
            </a:r>
            <a:r>
              <a:rPr lang="zh-CN" altLang="en-US" b="1" dirty="0">
                <a:solidFill>
                  <a:srgbClr val="00B050"/>
                </a:solidFill>
              </a:rPr>
              <a:t>接口对应的方法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invokeAwareMethods</a:t>
            </a:r>
            <a:r>
              <a:rPr lang="en-US" altLang="zh-CN" dirty="0"/>
              <a:t>(</a:t>
            </a:r>
            <a:r>
              <a:rPr lang="en-US" altLang="zh-CN" dirty="0" err="1"/>
              <a:t>beanName</a:t>
            </a:r>
            <a:r>
              <a:rPr lang="en-US" altLang="zh-CN" dirty="0"/>
              <a:t>, bean);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前置处理器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wrappedBean</a:t>
            </a:r>
            <a:r>
              <a:rPr lang="en-US" altLang="zh-CN" dirty="0"/>
              <a:t> = </a:t>
            </a:r>
            <a:r>
              <a:rPr lang="en-US" altLang="zh-CN" dirty="0" err="1"/>
              <a:t>applyBeanPostProcessorsBeforeInitialization</a:t>
            </a:r>
            <a:r>
              <a:rPr lang="en-US" altLang="zh-CN" dirty="0"/>
              <a:t>(</a:t>
            </a:r>
            <a:r>
              <a:rPr lang="en-US" altLang="zh-CN" dirty="0" err="1"/>
              <a:t>wrappedBean</a:t>
            </a:r>
            <a:r>
              <a:rPr lang="en-US" altLang="zh-CN" dirty="0"/>
              <a:t>, </a:t>
            </a:r>
            <a:r>
              <a:rPr lang="en-US" altLang="zh-CN" dirty="0" err="1"/>
              <a:t>beanName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//bean</a:t>
            </a:r>
            <a:r>
              <a:rPr lang="zh-CN" altLang="en-US" b="1" dirty="0">
                <a:solidFill>
                  <a:srgbClr val="00B050"/>
                </a:solidFill>
              </a:rPr>
              <a:t>的初识化</a:t>
            </a:r>
            <a:r>
              <a:rPr lang="en-US" altLang="zh-CN" b="1" dirty="0">
                <a:solidFill>
                  <a:srgbClr val="00B050"/>
                </a:solidFill>
              </a:rPr>
              <a:t>-&gt;</a:t>
            </a:r>
            <a:r>
              <a:rPr lang="zh-CN" altLang="en-US" b="1" dirty="0">
                <a:solidFill>
                  <a:srgbClr val="00B050"/>
                </a:solidFill>
              </a:rPr>
              <a:t>执行</a:t>
            </a:r>
            <a:r>
              <a:rPr lang="en-US" altLang="zh-CN" b="1" dirty="0" err="1">
                <a:solidFill>
                  <a:srgbClr val="00B050"/>
                </a:solidFill>
              </a:rPr>
              <a:t>InitializingBean</a:t>
            </a:r>
            <a:r>
              <a:rPr lang="zh-CN" altLang="en-US" b="1" dirty="0">
                <a:solidFill>
                  <a:srgbClr val="00B050"/>
                </a:solidFill>
              </a:rPr>
              <a:t>、</a:t>
            </a:r>
            <a:r>
              <a:rPr lang="en-US" altLang="zh-CN" b="1" dirty="0" err="1">
                <a:solidFill>
                  <a:srgbClr val="00B050"/>
                </a:solidFill>
              </a:rPr>
              <a:t>initMethod</a:t>
            </a:r>
            <a:r>
              <a:rPr lang="zh-CN" altLang="en-US" b="1" dirty="0">
                <a:solidFill>
                  <a:srgbClr val="00B050"/>
                </a:solidFill>
              </a:rPr>
              <a:t>或</a:t>
            </a:r>
            <a:r>
              <a:rPr lang="en-US" altLang="zh-CN" b="1" dirty="0">
                <a:solidFill>
                  <a:srgbClr val="00B050"/>
                </a:solidFill>
              </a:rPr>
              <a:t>@</a:t>
            </a:r>
            <a:r>
              <a:rPr lang="en-US" altLang="zh-CN" b="1" dirty="0" err="1">
                <a:solidFill>
                  <a:srgbClr val="00B050"/>
                </a:solidFill>
              </a:rPr>
              <a:t>PostConstruct</a:t>
            </a:r>
            <a:r>
              <a:rPr lang="zh-CN" altLang="en-US" b="1" dirty="0">
                <a:solidFill>
                  <a:srgbClr val="00B050"/>
                </a:solidFill>
              </a:rPr>
              <a:t>对应的方法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invokeInitMethods</a:t>
            </a:r>
            <a:r>
              <a:rPr lang="en-US" altLang="zh-CN" dirty="0"/>
              <a:t>(</a:t>
            </a:r>
            <a:r>
              <a:rPr lang="en-US" altLang="zh-CN" dirty="0" err="1"/>
              <a:t>beanName</a:t>
            </a:r>
            <a:r>
              <a:rPr lang="en-US" altLang="zh-CN" dirty="0"/>
              <a:t>, </a:t>
            </a:r>
            <a:r>
              <a:rPr lang="en-US" altLang="zh-CN" dirty="0" err="1"/>
              <a:t>wrappedBean</a:t>
            </a:r>
            <a:r>
              <a:rPr lang="en-US" altLang="zh-CN" dirty="0"/>
              <a:t>, </a:t>
            </a:r>
            <a:r>
              <a:rPr lang="en-US" altLang="zh-CN" dirty="0" err="1"/>
              <a:t>mbd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后置处理器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wrappedBean</a:t>
            </a:r>
            <a:r>
              <a:rPr lang="en-US" altLang="zh-CN" dirty="0"/>
              <a:t> = </a:t>
            </a:r>
            <a:r>
              <a:rPr lang="en-US" altLang="zh-CN" dirty="0" err="1"/>
              <a:t>applyBeanPostProcessorsAfterInitialization</a:t>
            </a:r>
            <a:r>
              <a:rPr lang="en-US" altLang="zh-CN" dirty="0"/>
              <a:t>(</a:t>
            </a:r>
            <a:r>
              <a:rPr lang="en-US" altLang="zh-CN" dirty="0" err="1"/>
              <a:t>wrappedBean</a:t>
            </a:r>
            <a:r>
              <a:rPr lang="en-US" altLang="zh-CN" dirty="0"/>
              <a:t>, </a:t>
            </a:r>
            <a:r>
              <a:rPr lang="en-US" altLang="zh-CN" dirty="0" err="1"/>
              <a:t>beanName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                                                   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21E383-6FC9-4542-819A-032FCB4113C8}"/>
              </a:ext>
            </a:extLst>
          </p:cNvPr>
          <p:cNvSpPr txBox="1"/>
          <p:nvPr/>
        </p:nvSpPr>
        <p:spPr>
          <a:xfrm>
            <a:off x="663388" y="487776"/>
            <a:ext cx="659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initializeBean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所在类：</a:t>
            </a:r>
            <a:r>
              <a:rPr lang="en-US" altLang="zh-CN" b="1" dirty="0" err="1">
                <a:solidFill>
                  <a:srgbClr val="FF0000"/>
                </a:solidFill>
              </a:rPr>
              <a:t>AbstractAutowireCapableBeanFactory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2F917F-29C8-47E0-97CA-F915AEE4F735}"/>
              </a:ext>
            </a:extLst>
          </p:cNvPr>
          <p:cNvSpPr txBox="1"/>
          <p:nvPr/>
        </p:nvSpPr>
        <p:spPr>
          <a:xfrm>
            <a:off x="3679114" y="4595301"/>
            <a:ext cx="302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普通业务</a:t>
            </a:r>
            <a:r>
              <a:rPr lang="en-US" altLang="zh-CN" dirty="0"/>
              <a:t>bean</a:t>
            </a:r>
            <a:r>
              <a:rPr lang="zh-CN" altLang="en-US" dirty="0"/>
              <a:t>的初始化方法</a:t>
            </a:r>
          </a:p>
        </p:txBody>
      </p:sp>
    </p:spTree>
    <p:extLst>
      <p:ext uri="{BB962C8B-B14F-4D97-AF65-F5344CB8AC3E}">
        <p14:creationId xmlns:p14="http://schemas.microsoft.com/office/powerpoint/2010/main" val="6157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A8D80B-E906-4608-8E04-64EF6FB87FE5}"/>
              </a:ext>
            </a:extLst>
          </p:cNvPr>
          <p:cNvSpPr/>
          <p:nvPr/>
        </p:nvSpPr>
        <p:spPr>
          <a:xfrm>
            <a:off x="663388" y="1265899"/>
            <a:ext cx="5758927" cy="745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wrapIfNecessary</a:t>
            </a:r>
            <a:r>
              <a:rPr lang="en-US" altLang="zh-CN" dirty="0"/>
              <a:t>()</a:t>
            </a:r>
            <a:r>
              <a:rPr lang="zh-CN" altLang="en-US" dirty="0"/>
              <a:t>方法对当前对象进行增强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9CE084-6001-476E-887B-F51A71654890}"/>
              </a:ext>
            </a:extLst>
          </p:cNvPr>
          <p:cNvSpPr txBox="1"/>
          <p:nvPr/>
        </p:nvSpPr>
        <p:spPr>
          <a:xfrm>
            <a:off x="578898" y="857108"/>
            <a:ext cx="592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Spring-</a:t>
            </a:r>
            <a:r>
              <a:rPr lang="en-US" altLang="zh-CN" dirty="0" err="1"/>
              <a:t>aop</a:t>
            </a:r>
            <a:r>
              <a:rPr lang="zh-CN" altLang="en-US" dirty="0"/>
              <a:t>后置处理器的</a:t>
            </a:r>
            <a:r>
              <a:rPr lang="en-US" altLang="zh-CN" dirty="0" err="1"/>
              <a:t>postProcessAfterInitialization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9E4378-3B93-4FEF-AD31-2B1CDD075911}"/>
              </a:ext>
            </a:extLst>
          </p:cNvPr>
          <p:cNvSpPr/>
          <p:nvPr/>
        </p:nvSpPr>
        <p:spPr>
          <a:xfrm>
            <a:off x="3031385" y="2074370"/>
            <a:ext cx="33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AbstractAutoProxyCreator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A3A868-5669-4C77-B86B-2350E8135A29}"/>
              </a:ext>
            </a:extLst>
          </p:cNvPr>
          <p:cNvSpPr/>
          <p:nvPr/>
        </p:nvSpPr>
        <p:spPr>
          <a:xfrm>
            <a:off x="663386" y="3149276"/>
            <a:ext cx="5758927" cy="2442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6CD4B8-926E-43CE-B9B5-44E69E4085D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542850" y="2011680"/>
            <a:ext cx="2" cy="113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66E4585-8593-451D-8559-426E45F91C67}"/>
              </a:ext>
            </a:extLst>
          </p:cNvPr>
          <p:cNvSpPr/>
          <p:nvPr/>
        </p:nvSpPr>
        <p:spPr>
          <a:xfrm>
            <a:off x="663386" y="2695640"/>
            <a:ext cx="2341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wrapIfNecessary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996112-D0F9-4A2B-A05E-58FDFCD71633}"/>
              </a:ext>
            </a:extLst>
          </p:cNvPr>
          <p:cNvSpPr/>
          <p:nvPr/>
        </p:nvSpPr>
        <p:spPr>
          <a:xfrm>
            <a:off x="916544" y="3396576"/>
            <a:ext cx="5031486" cy="877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获取当前</a:t>
            </a:r>
            <a:r>
              <a:rPr lang="en-US" altLang="zh-CN" b="1" dirty="0">
                <a:solidFill>
                  <a:srgbClr val="00B050"/>
                </a:solidFill>
              </a:rPr>
              <a:t>bean</a:t>
            </a:r>
            <a:r>
              <a:rPr lang="zh-CN" altLang="en-US" b="1" dirty="0">
                <a:solidFill>
                  <a:srgbClr val="00B050"/>
                </a:solidFill>
              </a:rPr>
              <a:t>对应的通知</a:t>
            </a:r>
          </a:p>
          <a:p>
            <a:r>
              <a:rPr lang="en-US" altLang="zh-CN" dirty="0" err="1"/>
              <a:t>getAdvicesAndAdvisorsForBean</a:t>
            </a:r>
            <a:r>
              <a:rPr lang="en-US" altLang="zh-CN" dirty="0"/>
              <a:t>()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44554F-1107-4919-90AA-220791FCEA43}"/>
              </a:ext>
            </a:extLst>
          </p:cNvPr>
          <p:cNvSpPr/>
          <p:nvPr/>
        </p:nvSpPr>
        <p:spPr>
          <a:xfrm>
            <a:off x="916544" y="4460276"/>
            <a:ext cx="5031496" cy="951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拿着获取到的通知和当前</a:t>
            </a:r>
            <a:r>
              <a:rPr lang="en-US" altLang="zh-CN" b="1" dirty="0">
                <a:solidFill>
                  <a:srgbClr val="00B050"/>
                </a:solidFill>
              </a:rPr>
              <a:t>bean</a:t>
            </a:r>
            <a:r>
              <a:rPr lang="zh-CN" altLang="en-US" b="1" dirty="0">
                <a:solidFill>
                  <a:srgbClr val="00B050"/>
                </a:solidFill>
              </a:rPr>
              <a:t>对调用动态代理</a:t>
            </a:r>
          </a:p>
          <a:p>
            <a:r>
              <a:rPr lang="en-US" altLang="zh-CN" b="1" dirty="0">
                <a:solidFill>
                  <a:srgbClr val="00B050"/>
                </a:solidFill>
              </a:rPr>
              <a:t>//</a:t>
            </a:r>
            <a:r>
              <a:rPr lang="zh-CN" altLang="en-US" b="1" dirty="0">
                <a:solidFill>
                  <a:srgbClr val="00B050"/>
                </a:solidFill>
              </a:rPr>
              <a:t>对当前</a:t>
            </a:r>
            <a:r>
              <a:rPr lang="en-US" altLang="zh-CN" b="1" dirty="0">
                <a:solidFill>
                  <a:srgbClr val="00B050"/>
                </a:solidFill>
              </a:rPr>
              <a:t>bean</a:t>
            </a:r>
            <a:r>
              <a:rPr lang="zh-CN" altLang="en-US" b="1" dirty="0">
                <a:solidFill>
                  <a:srgbClr val="00B050"/>
                </a:solidFill>
              </a:rPr>
              <a:t>进行增强</a:t>
            </a:r>
          </a:p>
          <a:p>
            <a:r>
              <a:rPr lang="en-US" altLang="zh-CN" dirty="0" err="1"/>
              <a:t>createProxy</a:t>
            </a:r>
            <a:r>
              <a:rPr lang="en-US" altLang="zh-CN" dirty="0"/>
              <a:t>()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9BC524-7B26-4F5C-82DA-C95844C4795C}"/>
              </a:ext>
            </a:extLst>
          </p:cNvPr>
          <p:cNvSpPr/>
          <p:nvPr/>
        </p:nvSpPr>
        <p:spPr>
          <a:xfrm>
            <a:off x="3306382" y="5783838"/>
            <a:ext cx="33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AbstractAutoProxyCreator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9F33FD-8DD7-47B9-A291-3F6D741EF84E}"/>
              </a:ext>
            </a:extLst>
          </p:cNvPr>
          <p:cNvSpPr/>
          <p:nvPr/>
        </p:nvSpPr>
        <p:spPr>
          <a:xfrm>
            <a:off x="7293685" y="626784"/>
            <a:ext cx="4559549" cy="12988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(1)</a:t>
            </a:r>
            <a:r>
              <a:rPr lang="zh-CN" altLang="en-US" dirty="0"/>
              <a:t>拿到有</a:t>
            </a:r>
            <a:r>
              <a:rPr lang="en-US" altLang="zh-CN" dirty="0"/>
              <a:t>Aspect</a:t>
            </a:r>
            <a:r>
              <a:rPr lang="zh-CN" altLang="en-US" dirty="0"/>
              <a:t>注解的类，对其进行解析并获得所有的通知方法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找到所有适用于本对象的通知方法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对各个通知方法进行排序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524F8D-01BA-4526-8CE2-33C199DECDA6}"/>
              </a:ext>
            </a:extLst>
          </p:cNvPr>
          <p:cNvSpPr/>
          <p:nvPr/>
        </p:nvSpPr>
        <p:spPr>
          <a:xfrm>
            <a:off x="7218381" y="157861"/>
            <a:ext cx="261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findEligibleAdvisors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0C395A-DA1F-44F3-8222-90D9F64A4C19}"/>
              </a:ext>
            </a:extLst>
          </p:cNvPr>
          <p:cNvSpPr/>
          <p:nvPr/>
        </p:nvSpPr>
        <p:spPr>
          <a:xfrm>
            <a:off x="7995931" y="2056525"/>
            <a:ext cx="411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AbstractAdvisorAutoProxyCreator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ECC9752A-52B9-40F5-980D-FA612942A83A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5948030" y="1276202"/>
            <a:ext cx="1345655" cy="2559058"/>
          </a:xfrm>
          <a:prstGeom prst="bentConnector3">
            <a:avLst>
              <a:gd name="adj1" fmla="val 46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5828D48-AD46-4909-830B-F65DB991AEDA}"/>
              </a:ext>
            </a:extLst>
          </p:cNvPr>
          <p:cNvSpPr/>
          <p:nvPr/>
        </p:nvSpPr>
        <p:spPr>
          <a:xfrm>
            <a:off x="7356783" y="3044896"/>
            <a:ext cx="4559549" cy="1097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(1)</a:t>
            </a:r>
            <a:r>
              <a:rPr lang="zh-CN" altLang="en-US" dirty="0"/>
              <a:t>创建代理工场</a:t>
            </a:r>
            <a:r>
              <a:rPr lang="en-US" altLang="zh-CN" dirty="0" err="1"/>
              <a:t>ProxyFactory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进行一些其他的预处理工作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调用真正对当前对象进行代理增强的方法</a:t>
            </a:r>
            <a:endParaRPr lang="en-US" altLang="zh-CN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8A7C771-F615-4054-A0D5-B029205869EB}"/>
              </a:ext>
            </a:extLst>
          </p:cNvPr>
          <p:cNvSpPr/>
          <p:nvPr/>
        </p:nvSpPr>
        <p:spPr>
          <a:xfrm>
            <a:off x="7203778" y="2575037"/>
            <a:ext cx="226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createAopProxy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6A32C2-B2F2-450C-A538-2A411DDA04E3}"/>
              </a:ext>
            </a:extLst>
          </p:cNvPr>
          <p:cNvSpPr/>
          <p:nvPr/>
        </p:nvSpPr>
        <p:spPr>
          <a:xfrm>
            <a:off x="8525405" y="4186022"/>
            <a:ext cx="33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AbstractAutoProxyCreator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02972C-C99D-4F5C-B7E9-5CA3015BEEC3}"/>
              </a:ext>
            </a:extLst>
          </p:cNvPr>
          <p:cNvSpPr/>
          <p:nvPr/>
        </p:nvSpPr>
        <p:spPr>
          <a:xfrm>
            <a:off x="7356783" y="5087454"/>
            <a:ext cx="4559549" cy="1097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dirty="0"/>
              <a:t>(1)</a:t>
            </a:r>
            <a:r>
              <a:rPr lang="zh-CN" altLang="en-US" dirty="0"/>
              <a:t>创建代理工场</a:t>
            </a:r>
            <a:r>
              <a:rPr lang="en-US" altLang="zh-CN" dirty="0" err="1"/>
              <a:t>ProxyFactory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进行一些其他的预处理工作</a:t>
            </a:r>
            <a:endParaRPr lang="en-US" altLang="zh-CN" dirty="0"/>
          </a:p>
          <a:p>
            <a:r>
              <a:rPr lang="en-US" altLang="zh-CN" dirty="0"/>
              <a:t>(3)</a:t>
            </a:r>
            <a:r>
              <a:rPr lang="zh-CN" altLang="en-US" dirty="0"/>
              <a:t>调用真正对当前对象进行代理增强的方法</a:t>
            </a:r>
            <a:endParaRPr lang="en-US" altLang="zh-CN" dirty="0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ECE0F3D-C014-4E61-B965-DF1A3F1DDDAF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5948040" y="3593787"/>
            <a:ext cx="1408743" cy="1342121"/>
          </a:xfrm>
          <a:prstGeom prst="bentConnector3">
            <a:avLst>
              <a:gd name="adj1" fmla="val 66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63C74F0-C966-4C51-898D-4A9C1BED05FB}"/>
              </a:ext>
            </a:extLst>
          </p:cNvPr>
          <p:cNvSpPr/>
          <p:nvPr/>
        </p:nvSpPr>
        <p:spPr>
          <a:xfrm>
            <a:off x="7003226" y="4685680"/>
            <a:ext cx="2268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createAopProxy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8CF9A32-D027-46B6-B771-DE0DA1E96272}"/>
              </a:ext>
            </a:extLst>
          </p:cNvPr>
          <p:cNvSpPr/>
          <p:nvPr/>
        </p:nvSpPr>
        <p:spPr>
          <a:xfrm>
            <a:off x="8859234" y="6185235"/>
            <a:ext cx="321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所在类</a:t>
            </a:r>
            <a:r>
              <a:rPr lang="en-US" altLang="zh-CN" b="1" dirty="0" err="1">
                <a:solidFill>
                  <a:srgbClr val="FF0000"/>
                </a:solidFill>
              </a:rPr>
              <a:t>DefaultAopProxyFactory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A87DF38-7614-4DA5-9B1A-57679929BBF6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>
            <a:off x="9636558" y="4142677"/>
            <a:ext cx="0" cy="944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6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451</Words>
  <Application>Microsoft Office PowerPoint</Application>
  <PresentationFormat>宽屏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sunchuan-ds(孙川.供应链平台系统.履约优化中心JAVA开发工程师)</dc:creator>
  <cp:lastModifiedBy>chuan sun</cp:lastModifiedBy>
  <cp:revision>36</cp:revision>
  <dcterms:created xsi:type="dcterms:W3CDTF">2019-11-21T02:33:00Z</dcterms:created>
  <dcterms:modified xsi:type="dcterms:W3CDTF">2019-12-08T16:06:48Z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