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7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D687D-E8B4-4D2A-BAA4-09BAFEA5E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39DCEB-ABF5-44ED-91A3-222FE3DE4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A0AC4B-3C56-43CA-BA81-810AEA8B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A9FC-E6F2-4BD8-AB8E-BDE1B665510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2B0E09-B36D-4D85-A808-549531BA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C99A72-06D2-4AE0-B027-113D42EB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95E1-4CB7-4208-8056-8A8AD148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44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0BC6E-ABD4-4809-8E5E-3AF93A23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FA29E0-8E18-4452-B412-7DD6B22F5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58A727-08E7-488B-9590-C0A79384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A9FC-E6F2-4BD8-AB8E-BDE1B665510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386414-023B-4CA7-B145-00D12316B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DFEAB-E452-4877-B825-9FD6D720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95E1-4CB7-4208-8056-8A8AD148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80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B86CD1-A545-4888-B83C-6E95CBD44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FE8CDD-5C7F-49FC-A452-B3AF25743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D474D-F487-453A-AB93-453A2E12B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A9FC-E6F2-4BD8-AB8E-BDE1B665510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0E862-AA5A-416A-BDE8-CD381C7B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A9F8A-AAF4-4438-9F66-9F2F9B4E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95E1-4CB7-4208-8056-8A8AD148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95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62B17-C4BC-4F22-87CD-645C469D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EF0311-53A7-4269-B855-D116582AA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FD53B-7A5F-4861-AEF9-B8AEC6CB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A9FC-E6F2-4BD8-AB8E-BDE1B665510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36394E-7F1A-4AD9-BDA8-7E54D34C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8BF05-9BE3-421D-BC1B-5FAA9379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95E1-4CB7-4208-8056-8A8AD148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89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3B558-0B1C-4498-B83B-0D5B8970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C87BB4-7A8C-45AE-B6A8-E70641A79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63AB31-9329-4733-972C-3FF40991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A9FC-E6F2-4BD8-AB8E-BDE1B665510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1A06F9-F13D-4500-A3E9-4EBFB07A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FFD156-4E9E-4D26-B78D-A0C99EE4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95E1-4CB7-4208-8056-8A8AD148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93841-5E32-42E6-A2A2-4B4A0535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B32A5F-0C8D-41D1-B3BD-C34810F1A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2DDB63-40EF-45E6-9E3D-DD17AB1E4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CD64AE-D28D-434B-A658-F46B1243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A9FC-E6F2-4BD8-AB8E-BDE1B665510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B5416-421F-4BC2-950B-3DA58160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C016B1-9873-48B9-9418-F17D4AA7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95E1-4CB7-4208-8056-8A8AD148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63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FDD02-7B86-41D0-A1BA-9DB3386ED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926732-47CD-4A40-BA74-D93BFC499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91632E-DC99-4611-9445-484AE4549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8529FC-53DD-47F4-9CB4-873CB1487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759DC7-F2C8-42BA-91ED-8246B3ED9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118411-39F3-4C36-9628-D6989AE6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A9FC-E6F2-4BD8-AB8E-BDE1B665510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F27B40-3FEC-4DDF-9ABF-A995246A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2EAC6A-B3ED-46C3-BD8C-E11EA925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95E1-4CB7-4208-8056-8A8AD148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57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AE10A-763B-4E32-A030-94A7BC44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9EB259-9F2B-4B7A-BA08-ADFF5F25D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A9FC-E6F2-4BD8-AB8E-BDE1B665510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714EFF-17BB-4676-9CB3-B6287CAE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B2336F-F8E3-4BFA-9F4B-6FF145ED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95E1-4CB7-4208-8056-8A8AD148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29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0767C8-6EC8-4934-A8C0-C566C7D9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A9FC-E6F2-4BD8-AB8E-BDE1B665510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70C7FB-2434-4FD0-9A63-2CB0E150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38CA43-2940-4783-816E-64DE3356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95E1-4CB7-4208-8056-8A8AD148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9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F1046-206F-498E-A772-7CF24A21E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99165-47A2-40B2-8A94-EFD8DBC88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CEFD0F-947E-4A3A-9394-6C9BE50FC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1300E2-A9D2-450E-A345-DD7D3295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A9FC-E6F2-4BD8-AB8E-BDE1B665510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ACB16B-6047-4B51-8697-851D1600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DF0959-A20A-4E2C-9CA1-5B12A513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95E1-4CB7-4208-8056-8A8AD148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29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8023E-D6A2-4304-8B69-EF3E7809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7DB070-AAB1-47D9-85EA-B4D369037A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B01659-D10F-4B0A-8BDA-33684544A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8E131E-7422-4A34-9C52-E14063B4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A9FC-E6F2-4BD8-AB8E-BDE1B665510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09AF89-9F95-45EB-9F24-5916F56A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255746-A5BD-4B5D-BE2D-C414873C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95E1-4CB7-4208-8056-8A8AD148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30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9EF3D1-0960-4485-BE09-07E68FEF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3176C-04E7-4552-8DCB-B307649F9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A4B83-410C-4275-AEB4-2F33D17DF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5A9FC-E6F2-4BD8-AB8E-BDE1B665510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C02D2-320B-4316-9830-635756F0C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CC9A4-206A-41A7-B04D-D6A1F10C0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B95E1-4CB7-4208-8056-8A8AD148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3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C3A0A6-24CC-40D5-8650-ED6CD0A4FE72}"/>
              </a:ext>
            </a:extLst>
          </p:cNvPr>
          <p:cNvSpPr/>
          <p:nvPr/>
        </p:nvSpPr>
        <p:spPr>
          <a:xfrm>
            <a:off x="311971" y="3166716"/>
            <a:ext cx="5335792" cy="36109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·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9D04B0-04B3-4A37-B382-2267F1FCC4F4}"/>
              </a:ext>
            </a:extLst>
          </p:cNvPr>
          <p:cNvSpPr/>
          <p:nvPr/>
        </p:nvSpPr>
        <p:spPr>
          <a:xfrm>
            <a:off x="6683083" y="2500008"/>
            <a:ext cx="5335792" cy="42776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02654D-FC3C-4ECB-AB0A-173945F6A4D9}"/>
              </a:ext>
            </a:extLst>
          </p:cNvPr>
          <p:cNvSpPr/>
          <p:nvPr/>
        </p:nvSpPr>
        <p:spPr>
          <a:xfrm>
            <a:off x="311971" y="3442828"/>
            <a:ext cx="5335792" cy="7386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dirty="0">
                <a:solidFill>
                  <a:srgbClr val="00B050"/>
                </a:solidFill>
              </a:rPr>
              <a:t>//bean</a:t>
            </a:r>
            <a:r>
              <a:rPr lang="zh-CN" altLang="en-US" sz="1400" dirty="0">
                <a:solidFill>
                  <a:srgbClr val="00B050"/>
                </a:solidFill>
              </a:rPr>
              <a:t>的创建 </a:t>
            </a:r>
            <a:r>
              <a:rPr lang="en-US" altLang="zh-CN" sz="1400" dirty="0">
                <a:solidFill>
                  <a:srgbClr val="00B050"/>
                </a:solidFill>
              </a:rPr>
              <a:t>--- </a:t>
            </a:r>
            <a:r>
              <a:rPr lang="zh-CN" altLang="en-US" sz="1400" dirty="0">
                <a:solidFill>
                  <a:srgbClr val="00B050"/>
                </a:solidFill>
              </a:rPr>
              <a:t>执行构造方法</a:t>
            </a:r>
            <a:endParaRPr lang="en-US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>
                <a:solidFill>
                  <a:srgbClr val="00B050"/>
                </a:solidFill>
              </a:rPr>
              <a:t>//</a:t>
            </a:r>
            <a:r>
              <a:rPr lang="zh-CN" altLang="en-US" sz="1400" dirty="0">
                <a:solidFill>
                  <a:srgbClr val="00B050"/>
                </a:solidFill>
              </a:rPr>
              <a:t>即</a:t>
            </a:r>
            <a:r>
              <a:rPr lang="en-US" altLang="zh-CN" sz="1400" dirty="0">
                <a:solidFill>
                  <a:srgbClr val="00B050"/>
                </a:solidFill>
              </a:rPr>
              <a:t>new</a:t>
            </a:r>
            <a:r>
              <a:rPr lang="zh-CN" altLang="en-US" sz="1400" dirty="0">
                <a:solidFill>
                  <a:srgbClr val="00B050"/>
                </a:solidFill>
              </a:rPr>
              <a:t>当前对象</a:t>
            </a:r>
            <a:r>
              <a:rPr lang="en-US" altLang="zh-CN" sz="1400" dirty="0">
                <a:solidFill>
                  <a:srgbClr val="00B050"/>
                </a:solidFill>
              </a:rPr>
              <a:t>+</a:t>
            </a:r>
            <a:r>
              <a:rPr lang="zh-CN" altLang="en-US" sz="1400" dirty="0">
                <a:solidFill>
                  <a:srgbClr val="00B050"/>
                </a:solidFill>
              </a:rPr>
              <a:t>可能会设置一些属性</a:t>
            </a:r>
            <a:endParaRPr lang="en-US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 err="1"/>
              <a:t>createBeanInstance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beanName,mbd,args</a:t>
            </a:r>
            <a:r>
              <a:rPr lang="en-US" altLang="zh-CN" sz="1400" dirty="0"/>
              <a:t>);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F1E4CB-15C1-4E00-86B7-8C53EDB97EF7}"/>
              </a:ext>
            </a:extLst>
          </p:cNvPr>
          <p:cNvSpPr/>
          <p:nvPr/>
        </p:nvSpPr>
        <p:spPr>
          <a:xfrm>
            <a:off x="311971" y="4563864"/>
            <a:ext cx="5335792" cy="942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dirty="0">
                <a:solidFill>
                  <a:srgbClr val="00B050"/>
                </a:solidFill>
              </a:rPr>
              <a:t>//</a:t>
            </a:r>
            <a:r>
              <a:rPr lang="zh-CN" altLang="en-US" sz="1400" dirty="0">
                <a:solidFill>
                  <a:srgbClr val="00B050"/>
                </a:solidFill>
              </a:rPr>
              <a:t>处理</a:t>
            </a:r>
            <a:r>
              <a:rPr lang="en-US" altLang="zh-CN" sz="1400" dirty="0">
                <a:solidFill>
                  <a:srgbClr val="00B050"/>
                </a:solidFill>
              </a:rPr>
              <a:t>@</a:t>
            </a:r>
            <a:r>
              <a:rPr lang="en-US" altLang="zh-CN" sz="1400" dirty="0" err="1">
                <a:solidFill>
                  <a:srgbClr val="00B050"/>
                </a:solidFill>
              </a:rPr>
              <a:t>Autowired</a:t>
            </a:r>
            <a:r>
              <a:rPr lang="zh-CN" altLang="en-US" sz="1400" dirty="0">
                <a:solidFill>
                  <a:srgbClr val="00B050"/>
                </a:solidFill>
              </a:rPr>
              <a:t>、</a:t>
            </a:r>
            <a:r>
              <a:rPr lang="en-US" altLang="zh-CN" sz="1400" dirty="0">
                <a:solidFill>
                  <a:srgbClr val="00B050"/>
                </a:solidFill>
              </a:rPr>
              <a:t>@Value</a:t>
            </a:r>
            <a:r>
              <a:rPr lang="zh-CN" altLang="en-US" sz="1400" dirty="0">
                <a:solidFill>
                  <a:srgbClr val="00B050"/>
                </a:solidFill>
              </a:rPr>
              <a:t>相关的属性</a:t>
            </a:r>
            <a:endParaRPr lang="en-US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>
                <a:solidFill>
                  <a:srgbClr val="00B050"/>
                </a:solidFill>
              </a:rPr>
              <a:t>//</a:t>
            </a:r>
            <a:r>
              <a:rPr lang="en-US" altLang="zh-CN" sz="1400" dirty="0" err="1">
                <a:solidFill>
                  <a:srgbClr val="00B050"/>
                </a:solidFill>
              </a:rPr>
              <a:t>InstantiationAwareBeanPostProcessor</a:t>
            </a:r>
            <a:r>
              <a:rPr lang="en-US" altLang="zh-CN" sz="1400" dirty="0">
                <a:solidFill>
                  <a:srgbClr val="00B050"/>
                </a:solidFill>
              </a:rPr>
              <a:t> </a:t>
            </a:r>
            <a:r>
              <a:rPr lang="zh-CN" altLang="en-US" sz="1400" dirty="0">
                <a:solidFill>
                  <a:srgbClr val="00B050"/>
                </a:solidFill>
              </a:rPr>
              <a:t>后置处理器的</a:t>
            </a:r>
            <a:endParaRPr lang="en-US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>
                <a:solidFill>
                  <a:srgbClr val="00B050"/>
                </a:solidFill>
              </a:rPr>
              <a:t>//</a:t>
            </a:r>
            <a:r>
              <a:rPr lang="zh-CN" altLang="en-US" sz="1400" dirty="0">
                <a:solidFill>
                  <a:srgbClr val="00B050"/>
                </a:solidFill>
              </a:rPr>
              <a:t>作用时机也在该方法里</a:t>
            </a:r>
          </a:p>
          <a:p>
            <a:r>
              <a:rPr lang="en-US" altLang="zh-CN" sz="1400" dirty="0" err="1"/>
              <a:t>populateBean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beanName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mbd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instanceWrapper</a:t>
            </a:r>
            <a:r>
              <a:rPr lang="en-US" altLang="zh-CN" sz="1400" dirty="0"/>
              <a:t>);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0354F4-9B5F-41CB-880A-D32048D58879}"/>
              </a:ext>
            </a:extLst>
          </p:cNvPr>
          <p:cNvSpPr/>
          <p:nvPr/>
        </p:nvSpPr>
        <p:spPr>
          <a:xfrm>
            <a:off x="311971" y="5888848"/>
            <a:ext cx="5335792" cy="7386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dirty="0">
                <a:solidFill>
                  <a:srgbClr val="00B050"/>
                </a:solidFill>
              </a:rPr>
              <a:t>//bean</a:t>
            </a:r>
            <a:r>
              <a:rPr lang="zh-CN" altLang="en-US" sz="1400" dirty="0">
                <a:solidFill>
                  <a:srgbClr val="00B050"/>
                </a:solidFill>
              </a:rPr>
              <a:t>的创建 </a:t>
            </a:r>
            <a:r>
              <a:rPr lang="en-US" altLang="zh-CN" sz="1400" dirty="0">
                <a:solidFill>
                  <a:srgbClr val="00B050"/>
                </a:solidFill>
              </a:rPr>
              <a:t>--- </a:t>
            </a:r>
            <a:r>
              <a:rPr lang="zh-CN" altLang="en-US" sz="1400" dirty="0">
                <a:solidFill>
                  <a:srgbClr val="00B050"/>
                </a:solidFill>
              </a:rPr>
              <a:t>执行构造方法</a:t>
            </a:r>
            <a:endParaRPr lang="en-US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>
                <a:solidFill>
                  <a:srgbClr val="00B050"/>
                </a:solidFill>
              </a:rPr>
              <a:t>//</a:t>
            </a:r>
            <a:r>
              <a:rPr lang="zh-CN" altLang="en-US" sz="1400" dirty="0">
                <a:solidFill>
                  <a:srgbClr val="00B050"/>
                </a:solidFill>
              </a:rPr>
              <a:t>即</a:t>
            </a:r>
            <a:r>
              <a:rPr lang="en-US" altLang="zh-CN" sz="1400" dirty="0">
                <a:solidFill>
                  <a:srgbClr val="00B050"/>
                </a:solidFill>
              </a:rPr>
              <a:t>new</a:t>
            </a:r>
            <a:r>
              <a:rPr lang="zh-CN" altLang="en-US" sz="1400" dirty="0">
                <a:solidFill>
                  <a:srgbClr val="00B050"/>
                </a:solidFill>
              </a:rPr>
              <a:t>当前对象</a:t>
            </a:r>
            <a:r>
              <a:rPr lang="en-US" altLang="zh-CN" sz="1400" dirty="0">
                <a:solidFill>
                  <a:srgbClr val="00B050"/>
                </a:solidFill>
              </a:rPr>
              <a:t>+</a:t>
            </a:r>
            <a:r>
              <a:rPr lang="zh-CN" altLang="en-US" sz="1400" dirty="0">
                <a:solidFill>
                  <a:srgbClr val="00B050"/>
                </a:solidFill>
              </a:rPr>
              <a:t>可能会设置一些属性</a:t>
            </a:r>
            <a:endParaRPr lang="en-US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 err="1"/>
              <a:t>exposedObject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initializeBean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beanName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exposedObject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mbd</a:t>
            </a:r>
            <a:r>
              <a:rPr lang="en-US" altLang="zh-CN" sz="1400" dirty="0"/>
              <a:t>);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0EA52F4-9140-49FA-BBE2-60EA35EDCC46}"/>
              </a:ext>
            </a:extLst>
          </p:cNvPr>
          <p:cNvSpPr txBox="1"/>
          <p:nvPr/>
        </p:nvSpPr>
        <p:spPr>
          <a:xfrm>
            <a:off x="311970" y="2792181"/>
            <a:ext cx="5606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doCreateBean</a:t>
            </a:r>
            <a:r>
              <a:rPr lang="zh-CN" altLang="en-US" sz="1400" dirty="0"/>
              <a:t>方法</a:t>
            </a:r>
            <a:r>
              <a:rPr lang="zh-CN" altLang="en-US" sz="1400" b="1" dirty="0"/>
              <a:t>（</a:t>
            </a:r>
            <a:r>
              <a:rPr lang="zh-CN" altLang="en-US" sz="1400" b="1" dirty="0">
                <a:solidFill>
                  <a:srgbClr val="FF0000"/>
                </a:solidFill>
              </a:rPr>
              <a:t>所在类</a:t>
            </a:r>
            <a:r>
              <a:rPr lang="en-US" altLang="zh-CN" sz="1400" b="1" dirty="0" err="1">
                <a:solidFill>
                  <a:srgbClr val="FF0000"/>
                </a:solidFill>
              </a:rPr>
              <a:t>AbstractAutowireCapableBeanFactory</a:t>
            </a:r>
            <a:r>
              <a:rPr lang="zh-CN" altLang="en-US" sz="1400" b="1" dirty="0"/>
              <a:t>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93ABEB0-F246-4DBE-AE3F-06BD806C9989}"/>
              </a:ext>
            </a:extLst>
          </p:cNvPr>
          <p:cNvSpPr/>
          <p:nvPr/>
        </p:nvSpPr>
        <p:spPr>
          <a:xfrm>
            <a:off x="6683083" y="2811907"/>
            <a:ext cx="5335792" cy="10479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dirty="0">
                <a:solidFill>
                  <a:srgbClr val="00B050"/>
                </a:solidFill>
              </a:rPr>
              <a:t>//</a:t>
            </a:r>
            <a:r>
              <a:rPr lang="zh-CN" altLang="en-US" sz="1400" dirty="0">
                <a:solidFill>
                  <a:srgbClr val="00B050"/>
                </a:solidFill>
              </a:rPr>
              <a:t>前置处理器</a:t>
            </a:r>
            <a:endParaRPr lang="en-US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>
                <a:solidFill>
                  <a:srgbClr val="00B050"/>
                </a:solidFill>
              </a:rPr>
              <a:t>//</a:t>
            </a:r>
            <a:r>
              <a:rPr lang="zh-CN" altLang="en-US" sz="1400" dirty="0">
                <a:solidFill>
                  <a:srgbClr val="00B050"/>
                </a:solidFill>
              </a:rPr>
              <a:t>遍历所有的</a:t>
            </a:r>
            <a:r>
              <a:rPr lang="en-US" altLang="zh-CN" sz="1400" dirty="0" err="1">
                <a:solidFill>
                  <a:srgbClr val="00B050"/>
                </a:solidFill>
              </a:rPr>
              <a:t>BeanPostProcessor</a:t>
            </a:r>
            <a:endParaRPr lang="en-US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>
                <a:solidFill>
                  <a:srgbClr val="00B050"/>
                </a:solidFill>
              </a:rPr>
              <a:t>//</a:t>
            </a:r>
            <a:r>
              <a:rPr lang="zh-CN" altLang="en-US" sz="1400" dirty="0">
                <a:solidFill>
                  <a:srgbClr val="00B050"/>
                </a:solidFill>
              </a:rPr>
              <a:t>并调用每一个</a:t>
            </a:r>
            <a:r>
              <a:rPr lang="en-US" altLang="zh-CN" sz="1400" dirty="0">
                <a:solidFill>
                  <a:srgbClr val="00B050"/>
                </a:solidFill>
              </a:rPr>
              <a:t>processor</a:t>
            </a:r>
            <a:r>
              <a:rPr lang="zh-CN" altLang="en-US" sz="1400" dirty="0">
                <a:solidFill>
                  <a:srgbClr val="00B050"/>
                </a:solidFill>
              </a:rPr>
              <a:t>的</a:t>
            </a:r>
            <a:r>
              <a:rPr lang="en-US" altLang="zh-CN" sz="1400" dirty="0" err="1">
                <a:solidFill>
                  <a:srgbClr val="00B050"/>
                </a:solidFill>
              </a:rPr>
              <a:t>postProcessBeforeInitialization</a:t>
            </a:r>
            <a:r>
              <a:rPr lang="zh-CN" altLang="en-US" sz="1400" dirty="0">
                <a:solidFill>
                  <a:srgbClr val="00B050"/>
                </a:solidFill>
              </a:rPr>
              <a:t>方法</a:t>
            </a:r>
          </a:p>
          <a:p>
            <a:r>
              <a:rPr lang="en-US" altLang="zh-CN" sz="1400" dirty="0" err="1"/>
              <a:t>applyBeanPostProcessorsBeforeInitialization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B60DF3-61B2-4B13-BC43-B6E4684ED48B}"/>
              </a:ext>
            </a:extLst>
          </p:cNvPr>
          <p:cNvSpPr/>
          <p:nvPr/>
        </p:nvSpPr>
        <p:spPr>
          <a:xfrm>
            <a:off x="6683083" y="4180013"/>
            <a:ext cx="5335792" cy="10479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dirty="0">
                <a:solidFill>
                  <a:srgbClr val="00B050"/>
                </a:solidFill>
              </a:rPr>
              <a:t>//</a:t>
            </a:r>
            <a:r>
              <a:rPr lang="zh-CN" altLang="en-US" sz="1400" dirty="0">
                <a:solidFill>
                  <a:srgbClr val="00B050"/>
                </a:solidFill>
              </a:rPr>
              <a:t>调用初始化方法</a:t>
            </a:r>
            <a:endParaRPr lang="en-US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>
                <a:solidFill>
                  <a:srgbClr val="00B050"/>
                </a:solidFill>
              </a:rPr>
              <a:t>//</a:t>
            </a:r>
            <a:r>
              <a:rPr lang="zh-CN" altLang="en-US" sz="1400" dirty="0">
                <a:solidFill>
                  <a:srgbClr val="00B050"/>
                </a:solidFill>
              </a:rPr>
              <a:t>即执行</a:t>
            </a:r>
            <a:endParaRPr lang="en-US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>
                <a:solidFill>
                  <a:srgbClr val="00B050"/>
                </a:solidFill>
              </a:rPr>
              <a:t>//</a:t>
            </a:r>
            <a:r>
              <a:rPr lang="en-US" altLang="zh-CN" sz="1400" dirty="0" err="1">
                <a:solidFill>
                  <a:srgbClr val="00B050"/>
                </a:solidFill>
              </a:rPr>
              <a:t>InitializingBean</a:t>
            </a:r>
            <a:r>
              <a:rPr lang="zh-CN" altLang="en-US" sz="1400" dirty="0">
                <a:solidFill>
                  <a:srgbClr val="00B050"/>
                </a:solidFill>
              </a:rPr>
              <a:t>、</a:t>
            </a:r>
            <a:r>
              <a:rPr lang="en-US" altLang="zh-CN" sz="1400" dirty="0" err="1">
                <a:solidFill>
                  <a:srgbClr val="00B050"/>
                </a:solidFill>
              </a:rPr>
              <a:t>initMethod</a:t>
            </a:r>
            <a:r>
              <a:rPr lang="zh-CN" altLang="en-US" sz="1400" dirty="0">
                <a:solidFill>
                  <a:srgbClr val="00B050"/>
                </a:solidFill>
              </a:rPr>
              <a:t>和</a:t>
            </a:r>
            <a:r>
              <a:rPr lang="en-US" altLang="zh-CN" sz="1400" dirty="0">
                <a:solidFill>
                  <a:srgbClr val="00B050"/>
                </a:solidFill>
              </a:rPr>
              <a:t>@</a:t>
            </a:r>
            <a:r>
              <a:rPr lang="en-US" altLang="zh-CN" sz="1400" dirty="0" err="1">
                <a:solidFill>
                  <a:srgbClr val="00B050"/>
                </a:solidFill>
              </a:rPr>
              <a:t>PostConstruct</a:t>
            </a:r>
            <a:r>
              <a:rPr lang="zh-CN" altLang="en-US" sz="1400" dirty="0">
                <a:solidFill>
                  <a:srgbClr val="00B050"/>
                </a:solidFill>
              </a:rPr>
              <a:t>对应的方法</a:t>
            </a:r>
          </a:p>
          <a:p>
            <a:r>
              <a:rPr lang="en-US" altLang="zh-CN" sz="1400" dirty="0" err="1"/>
              <a:t>invokeInitMethods</a:t>
            </a:r>
            <a:endParaRPr lang="zh-CN" altLang="en-US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BCA492E-5A7E-47BB-8FD6-EE97EBFEF61B}"/>
              </a:ext>
            </a:extLst>
          </p:cNvPr>
          <p:cNvSpPr/>
          <p:nvPr/>
        </p:nvSpPr>
        <p:spPr>
          <a:xfrm>
            <a:off x="6683083" y="5548119"/>
            <a:ext cx="5335792" cy="10479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dirty="0">
                <a:solidFill>
                  <a:srgbClr val="00B050"/>
                </a:solidFill>
              </a:rPr>
              <a:t>//</a:t>
            </a:r>
            <a:r>
              <a:rPr lang="zh-CN" altLang="en-US" sz="1400" dirty="0">
                <a:solidFill>
                  <a:srgbClr val="00B050"/>
                </a:solidFill>
              </a:rPr>
              <a:t>后置处理器</a:t>
            </a:r>
            <a:endParaRPr lang="en-US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>
                <a:solidFill>
                  <a:srgbClr val="00B050"/>
                </a:solidFill>
              </a:rPr>
              <a:t>//</a:t>
            </a:r>
            <a:r>
              <a:rPr lang="zh-CN" altLang="en-US" sz="1400" dirty="0">
                <a:solidFill>
                  <a:srgbClr val="00B050"/>
                </a:solidFill>
              </a:rPr>
              <a:t>遍历所有的</a:t>
            </a:r>
            <a:r>
              <a:rPr lang="en-US" altLang="zh-CN" sz="1400" dirty="0" err="1">
                <a:solidFill>
                  <a:srgbClr val="00B050"/>
                </a:solidFill>
              </a:rPr>
              <a:t>BeanPostProcessor</a:t>
            </a:r>
            <a:endParaRPr lang="en-US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>
                <a:solidFill>
                  <a:srgbClr val="00B050"/>
                </a:solidFill>
              </a:rPr>
              <a:t>//</a:t>
            </a:r>
            <a:r>
              <a:rPr lang="zh-CN" altLang="en-US" sz="1400" dirty="0">
                <a:solidFill>
                  <a:srgbClr val="00B050"/>
                </a:solidFill>
              </a:rPr>
              <a:t>并调用每一个</a:t>
            </a:r>
            <a:r>
              <a:rPr lang="en-US" altLang="zh-CN" sz="1400" dirty="0">
                <a:solidFill>
                  <a:srgbClr val="00B050"/>
                </a:solidFill>
              </a:rPr>
              <a:t>processor</a:t>
            </a:r>
            <a:r>
              <a:rPr lang="zh-CN" altLang="en-US" sz="1400" dirty="0">
                <a:solidFill>
                  <a:srgbClr val="00B050"/>
                </a:solidFill>
              </a:rPr>
              <a:t>的</a:t>
            </a:r>
            <a:r>
              <a:rPr lang="en-US" altLang="zh-CN" sz="1400" dirty="0" err="1">
                <a:solidFill>
                  <a:srgbClr val="00B050"/>
                </a:solidFill>
              </a:rPr>
              <a:t>postProcessAfterInitialization</a:t>
            </a:r>
            <a:r>
              <a:rPr lang="zh-CN" altLang="en-US" sz="1400" dirty="0">
                <a:solidFill>
                  <a:srgbClr val="00B050"/>
                </a:solidFill>
              </a:rPr>
              <a:t>方法</a:t>
            </a:r>
            <a:endParaRPr lang="en-US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 err="1"/>
              <a:t>applyBeanPostProcessorsAfterInitialization</a:t>
            </a:r>
            <a:endParaRPr lang="zh-CN" altLang="en-US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2F0E59-ED0F-439C-B71E-536AC14EB3A6}"/>
              </a:ext>
            </a:extLst>
          </p:cNvPr>
          <p:cNvSpPr/>
          <p:nvPr/>
        </p:nvSpPr>
        <p:spPr>
          <a:xfrm>
            <a:off x="311971" y="471095"/>
            <a:ext cx="5335792" cy="19302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381346B-D9EE-4385-A7A2-C1B7C7CE18A9}"/>
              </a:ext>
            </a:extLst>
          </p:cNvPr>
          <p:cNvSpPr txBox="1"/>
          <p:nvPr/>
        </p:nvSpPr>
        <p:spPr>
          <a:xfrm>
            <a:off x="192506" y="54717"/>
            <a:ext cx="5371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en-US" altLang="zh-CN" dirty="0" err="1"/>
              <a:t>createBean</a:t>
            </a:r>
            <a:r>
              <a:rPr lang="zh-CN" altLang="en-US" dirty="0"/>
              <a:t>方法</a:t>
            </a:r>
            <a:r>
              <a:rPr lang="zh-CN" altLang="en-US" b="1" dirty="0">
                <a:solidFill>
                  <a:srgbClr val="FF0000"/>
                </a:solidFill>
              </a:rPr>
              <a:t>（所在类</a:t>
            </a:r>
            <a:r>
              <a:rPr lang="en-US" altLang="zh-CN" b="1" dirty="0" err="1">
                <a:solidFill>
                  <a:srgbClr val="FF0000"/>
                </a:solidFill>
              </a:rPr>
              <a:t>AbstractAutowireCapableBeanFactory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A6702BB-DC63-42D6-9A36-041782831E8B}"/>
              </a:ext>
            </a:extLst>
          </p:cNvPr>
          <p:cNvSpPr/>
          <p:nvPr/>
        </p:nvSpPr>
        <p:spPr>
          <a:xfrm>
            <a:off x="311970" y="600773"/>
            <a:ext cx="5335792" cy="9432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dirty="0">
                <a:solidFill>
                  <a:srgbClr val="00B050"/>
                </a:solidFill>
              </a:rPr>
              <a:t>//</a:t>
            </a:r>
            <a:r>
              <a:rPr lang="en-US" altLang="zh-CN" sz="1400" dirty="0" err="1">
                <a:solidFill>
                  <a:srgbClr val="00B050"/>
                </a:solidFill>
              </a:rPr>
              <a:t>InstantiationAwareBeanPostProcessor</a:t>
            </a:r>
            <a:r>
              <a:rPr lang="zh-CN" altLang="en-US" sz="1400" dirty="0">
                <a:solidFill>
                  <a:srgbClr val="00B050"/>
                </a:solidFill>
              </a:rPr>
              <a:t>前置处理方法作用时机</a:t>
            </a:r>
            <a:endParaRPr lang="en-US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>
                <a:solidFill>
                  <a:srgbClr val="00B050"/>
                </a:solidFill>
              </a:rPr>
              <a:t>//</a:t>
            </a:r>
            <a:r>
              <a:rPr lang="zh-CN" altLang="en-US" sz="1400" dirty="0">
                <a:solidFill>
                  <a:srgbClr val="00B050"/>
                </a:solidFill>
              </a:rPr>
              <a:t>其实也是遍历各个</a:t>
            </a:r>
            <a:r>
              <a:rPr lang="en-US" altLang="zh-CN" sz="1400" dirty="0" err="1">
                <a:solidFill>
                  <a:srgbClr val="00B050"/>
                </a:solidFill>
              </a:rPr>
              <a:t>BeanPostProcessor</a:t>
            </a:r>
            <a:r>
              <a:rPr lang="zh-CN" altLang="en-US" sz="1400" dirty="0">
                <a:solidFill>
                  <a:srgbClr val="00B050"/>
                </a:solidFill>
              </a:rPr>
              <a:t>，满足条件的</a:t>
            </a:r>
            <a:r>
              <a:rPr lang="en-US" altLang="zh-CN" sz="1400" dirty="0" err="1">
                <a:solidFill>
                  <a:srgbClr val="00B050"/>
                </a:solidFill>
              </a:rPr>
              <a:t>BeanPostProcessor</a:t>
            </a:r>
            <a:r>
              <a:rPr lang="zh-CN" altLang="en-US" sz="1400" dirty="0">
                <a:solidFill>
                  <a:srgbClr val="00B050"/>
                </a:solidFill>
              </a:rPr>
              <a:t>会调用前置处理方法</a:t>
            </a:r>
            <a:endParaRPr lang="en-US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Object bean = </a:t>
            </a:r>
            <a:r>
              <a:rPr lang="en-US" altLang="zh-CN" sz="1400" dirty="0" err="1"/>
              <a:t>resolveBeforeInstantiation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beanName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mbdToUse</a:t>
            </a:r>
            <a:r>
              <a:rPr lang="en-US" altLang="zh-CN" sz="1400" dirty="0"/>
              <a:t>);</a:t>
            </a:r>
            <a:endParaRPr lang="zh-CN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09D46EE-9815-4166-B861-438544AABA1A}"/>
              </a:ext>
            </a:extLst>
          </p:cNvPr>
          <p:cNvSpPr/>
          <p:nvPr/>
        </p:nvSpPr>
        <p:spPr>
          <a:xfrm>
            <a:off x="311970" y="1673683"/>
            <a:ext cx="5335792" cy="6243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dirty="0">
                <a:solidFill>
                  <a:srgbClr val="00B050"/>
                </a:solidFill>
              </a:rPr>
              <a:t>//</a:t>
            </a:r>
            <a:r>
              <a:rPr lang="zh-CN" altLang="en-US" sz="1400" dirty="0">
                <a:solidFill>
                  <a:srgbClr val="00B050"/>
                </a:solidFill>
              </a:rPr>
              <a:t>调用</a:t>
            </a:r>
            <a:r>
              <a:rPr lang="en-US" altLang="zh-CN" sz="1400" dirty="0" err="1">
                <a:solidFill>
                  <a:srgbClr val="00B050"/>
                </a:solidFill>
              </a:rPr>
              <a:t>doCreateBean</a:t>
            </a:r>
            <a:r>
              <a:rPr lang="zh-CN" altLang="en-US" sz="1400" dirty="0">
                <a:solidFill>
                  <a:srgbClr val="00B050"/>
                </a:solidFill>
              </a:rPr>
              <a:t>方法进行</a:t>
            </a:r>
            <a:r>
              <a:rPr lang="en-US" altLang="zh-CN" sz="1400" dirty="0">
                <a:solidFill>
                  <a:srgbClr val="00B050"/>
                </a:solidFill>
              </a:rPr>
              <a:t>bean</a:t>
            </a:r>
            <a:r>
              <a:rPr lang="zh-CN" altLang="en-US" sz="1400" dirty="0">
                <a:solidFill>
                  <a:srgbClr val="00B050"/>
                </a:solidFill>
              </a:rPr>
              <a:t>的创建</a:t>
            </a:r>
            <a:endParaRPr lang="en-US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Object </a:t>
            </a:r>
            <a:r>
              <a:rPr lang="en-US" altLang="zh-CN" sz="1400" dirty="0" err="1">
                <a:solidFill>
                  <a:schemeClr val="bg1"/>
                </a:solidFill>
              </a:rPr>
              <a:t>beanInstance</a:t>
            </a:r>
            <a:r>
              <a:rPr lang="en-US" altLang="zh-CN" sz="1400" dirty="0">
                <a:solidFill>
                  <a:schemeClr val="bg1"/>
                </a:solidFill>
              </a:rPr>
              <a:t> = </a:t>
            </a:r>
            <a:r>
              <a:rPr lang="en-US" altLang="zh-CN" sz="1400" dirty="0" err="1">
                <a:solidFill>
                  <a:schemeClr val="bg1"/>
                </a:solidFill>
              </a:rPr>
              <a:t>doCreateBean</a:t>
            </a:r>
            <a:r>
              <a:rPr lang="en-US" altLang="zh-CN" sz="1400" dirty="0">
                <a:solidFill>
                  <a:schemeClr val="bg1"/>
                </a:solidFill>
              </a:rPr>
              <a:t>(</a:t>
            </a:r>
            <a:r>
              <a:rPr lang="en-US" altLang="zh-CN" sz="1400" dirty="0" err="1">
                <a:solidFill>
                  <a:schemeClr val="bg1"/>
                </a:solidFill>
              </a:rPr>
              <a:t>beanName</a:t>
            </a:r>
            <a:r>
              <a:rPr lang="en-US" altLang="zh-CN" sz="1400" dirty="0">
                <a:solidFill>
                  <a:schemeClr val="bg1"/>
                </a:solidFill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</a:rPr>
              <a:t>mbdToUse</a:t>
            </a:r>
            <a:r>
              <a:rPr lang="en-US" altLang="zh-CN" sz="1400" dirty="0">
                <a:solidFill>
                  <a:schemeClr val="bg1"/>
                </a:solidFill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</a:rPr>
              <a:t>args</a:t>
            </a:r>
            <a:r>
              <a:rPr lang="en-US" altLang="zh-CN" sz="1400" dirty="0">
                <a:solidFill>
                  <a:schemeClr val="bg1"/>
                </a:solidFill>
              </a:rPr>
              <a:t>);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F1D4213-559B-4A93-9CE0-827F09AB2E10}"/>
              </a:ext>
            </a:extLst>
          </p:cNvPr>
          <p:cNvCxnSpPr>
            <a:cxnSpLocks/>
            <a:stCxn id="21" idx="2"/>
            <a:endCxn id="4" idx="0"/>
          </p:cNvCxnSpPr>
          <p:nvPr/>
        </p:nvCxnSpPr>
        <p:spPr>
          <a:xfrm>
            <a:off x="2979866" y="2298032"/>
            <a:ext cx="1" cy="868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云形 25">
            <a:extLst>
              <a:ext uri="{FF2B5EF4-FFF2-40B4-BE49-F238E27FC236}">
                <a16:creationId xmlns:a16="http://schemas.microsoft.com/office/drawing/2014/main" id="{6D7FE5D1-56A0-44FD-8426-6ABF5EB28247}"/>
              </a:ext>
            </a:extLst>
          </p:cNvPr>
          <p:cNvSpPr/>
          <p:nvPr/>
        </p:nvSpPr>
        <p:spPr>
          <a:xfrm>
            <a:off x="6388768" y="253662"/>
            <a:ext cx="5491261" cy="1539043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400" dirty="0">
              <a:solidFill>
                <a:schemeClr val="bg1"/>
              </a:solidFill>
            </a:endParaRPr>
          </a:p>
          <a:p>
            <a:pPr algn="ctr"/>
            <a:endParaRPr lang="en-US" altLang="zh-CN" sz="1400" dirty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这步走完之后，当前</a:t>
            </a:r>
            <a:r>
              <a:rPr lang="en-US" altLang="zh-CN" sz="1400" dirty="0">
                <a:solidFill>
                  <a:schemeClr val="bg1"/>
                </a:solidFill>
              </a:rPr>
              <a:t>bean</a:t>
            </a:r>
            <a:r>
              <a:rPr lang="zh-CN" altLang="en-US" sz="1400" dirty="0">
                <a:solidFill>
                  <a:schemeClr val="bg1"/>
                </a:solidFill>
              </a:rPr>
              <a:t>关于</a:t>
            </a:r>
            <a:r>
              <a:rPr lang="en-US" altLang="zh-CN" sz="1400" b="1" dirty="0">
                <a:solidFill>
                  <a:srgbClr val="FF0000"/>
                </a:solidFill>
              </a:rPr>
              <a:t>@</a:t>
            </a:r>
            <a:r>
              <a:rPr lang="en-US" altLang="zh-CN" sz="1400" b="1" dirty="0" err="1">
                <a:solidFill>
                  <a:srgbClr val="FF0000"/>
                </a:solidFill>
              </a:rPr>
              <a:t>Autowired</a:t>
            </a:r>
            <a:r>
              <a:rPr lang="zh-CN" altLang="en-US" sz="1400" dirty="0">
                <a:solidFill>
                  <a:schemeClr val="bg1"/>
                </a:solidFill>
              </a:rPr>
              <a:t>、</a:t>
            </a:r>
            <a:r>
              <a:rPr lang="en-US" altLang="zh-CN" sz="1400" b="1" dirty="0">
                <a:solidFill>
                  <a:srgbClr val="FF0000"/>
                </a:solidFill>
              </a:rPr>
              <a:t>@Value</a:t>
            </a:r>
            <a:r>
              <a:rPr lang="zh-CN" altLang="en-US" sz="1400" dirty="0">
                <a:solidFill>
                  <a:schemeClr val="bg1"/>
                </a:solidFill>
              </a:rPr>
              <a:t>相关属性的注入已经全部完成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ctr"/>
            <a:endParaRPr lang="en-US" altLang="zh-CN" sz="1400" dirty="0">
              <a:solidFill>
                <a:schemeClr val="bg1"/>
              </a:solidFill>
            </a:endParaRPr>
          </a:p>
          <a:p>
            <a:pPr algn="ctr"/>
            <a:r>
              <a:rPr lang="en-US" altLang="zh-CN" sz="1400" b="1" dirty="0" err="1">
                <a:solidFill>
                  <a:schemeClr val="accent2">
                    <a:lumMod val="75000"/>
                  </a:schemeClr>
                </a:solidFill>
              </a:rPr>
              <a:t>InstantiationAwareBeanPostProcessor</a:t>
            </a:r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75000"/>
                  </a:schemeClr>
                </a:solidFill>
              </a:rPr>
              <a:t>后置处理器的作用时机也在这个方法里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30424029-EEDF-408D-A59C-C957DA2D5A80}"/>
              </a:ext>
            </a:extLst>
          </p:cNvPr>
          <p:cNvCxnSpPr>
            <a:cxnSpLocks/>
            <a:stCxn id="7" idx="3"/>
            <a:endCxn id="26" idx="2"/>
          </p:cNvCxnSpPr>
          <p:nvPr/>
        </p:nvCxnSpPr>
        <p:spPr>
          <a:xfrm flipV="1">
            <a:off x="5647763" y="1023184"/>
            <a:ext cx="758038" cy="4012000"/>
          </a:xfrm>
          <a:prstGeom prst="bentConnector3">
            <a:avLst>
              <a:gd name="adj1" fmla="val 309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C7F1A3D2-49A8-4C18-B46E-AE27303408DA}"/>
              </a:ext>
            </a:extLst>
          </p:cNvPr>
          <p:cNvCxnSpPr>
            <a:stCxn id="8" idx="3"/>
            <a:endCxn id="5" idx="1"/>
          </p:cNvCxnSpPr>
          <p:nvPr/>
        </p:nvCxnSpPr>
        <p:spPr>
          <a:xfrm flipV="1">
            <a:off x="5647763" y="4638854"/>
            <a:ext cx="1035320" cy="1619340"/>
          </a:xfrm>
          <a:prstGeom prst="bentConnector3">
            <a:avLst>
              <a:gd name="adj1" fmla="val 592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668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248</Words>
  <Application>Microsoft Office PowerPoint</Application>
  <PresentationFormat>宽屏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chuan sun</dc:creator>
  <cp:lastModifiedBy>chuan sun</cp:lastModifiedBy>
  <cp:revision>6</cp:revision>
  <dcterms:created xsi:type="dcterms:W3CDTF">2019-12-22T03:50:21Z</dcterms:created>
  <dcterms:modified xsi:type="dcterms:W3CDTF">2019-12-22T04:44:36Z</dcterms:modified>
</cp:coreProperties>
</file>