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8288000" cy="10287000"/>
  <p:notesSz cx="6858000" cy="9144000"/>
  <p:embeddedFontLst>
    <p:embeddedFont>
      <p:font typeface="Montserrat Bold" panose="00000800000000000000"/>
      <p:bold r:id="rId18"/>
    </p:embeddedFont>
    <p:embeddedFont>
      <p:font typeface="Montserrat Medium" panose="00000600000000000000"/>
      <p:regular r:id="rId19"/>
    </p:embeddedFont>
    <p:embeddedFont>
      <p:font typeface="Montserrat" panose="00000500000000000000"/>
      <p:regular r:id="rId20"/>
    </p:embeddedFont>
    <p:embeddedFont>
      <p:font typeface="Montserrat Semi-Bold" panose="0000070000000000000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33333" r="-33333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29682" y="6903666"/>
            <a:ext cx="11517812" cy="0"/>
          </a:xfrm>
          <a:prstGeom prst="line">
            <a:avLst/>
          </a:prstGeom>
          <a:ln w="666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3590326" y="8760225"/>
            <a:ext cx="100703" cy="130783"/>
          </a:xfrm>
          <a:custGeom>
            <a:avLst/>
            <a:gdLst/>
            <a:ahLst/>
            <a:cxnLst/>
            <a:rect l="l" t="t" r="r" b="b"/>
            <a:pathLst>
              <a:path w="100703" h="130783">
                <a:moveTo>
                  <a:pt x="0" y="0"/>
                </a:moveTo>
                <a:lnTo>
                  <a:pt x="100703" y="0"/>
                </a:lnTo>
                <a:lnTo>
                  <a:pt x="100703" y="130783"/>
                </a:lnTo>
                <a:lnTo>
                  <a:pt x="0" y="130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644404"/>
            <a:ext cx="16230600" cy="3959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00"/>
              </a:lnSpc>
            </a:pPr>
            <a:r>
              <a:rPr lang="en-US" sz="10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Underwater Image Enhancement Using ResUNet</a:t>
            </a:r>
            <a:endParaRPr lang="en-US" sz="100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29682" y="8487964"/>
            <a:ext cx="3351517" cy="843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Zayan Zubair (22BCE1100)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KS Suryanarayan (22BCE1394)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Prince Gudala (22BCE1753)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29682" y="7156079"/>
            <a:ext cx="939753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Deep Learning</a:t>
            </a:r>
            <a:r>
              <a:rPr lang="en-US" sz="25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 Approach with </a:t>
            </a:r>
            <a:r>
              <a:rPr lang="en-US" sz="25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Perceptual Loss</a:t>
            </a:r>
            <a:endParaRPr lang="en-US" sz="25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2254C5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5117" y="1583433"/>
            <a:ext cx="11996798" cy="1023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80"/>
              </a:lnSpc>
            </a:pPr>
            <a:r>
              <a:rPr lang="en-US" sz="598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Future Improvements</a:t>
            </a:r>
            <a:endParaRPr lang="en-US" sz="598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43860" y="3032768"/>
            <a:ext cx="13063073" cy="5989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 </a:t>
            </a:r>
            <a:r>
              <a:rPr lang="en-US" sz="23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Add PCQI Metric</a:t>
            </a:r>
            <a:endParaRPr lang="en-US" sz="23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Evaluate contrast-based visual quality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Complements PSNR and</a:t>
            </a: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SSIM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Fine-tune Loss Weights</a:t>
            </a:r>
            <a:endParaRPr lang="en-US" sz="23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Optimize α, β, γ for even better PSNR/SSIM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Possibly use adaptive loss weighting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Try Advanced Architectures</a:t>
            </a:r>
            <a:endParaRPr lang="en-US" sz="23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ResUNet++ with attention modules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Integration of CBAM or squeeze-and-excitation blocks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Multi-Scale &amp; Larger Images</a:t>
            </a:r>
            <a:endParaRPr lang="en-US" sz="23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Train at multiple resolutions (e.g., 256×256 + 512×512)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Improve generalization across scene depths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Expand to Real-Time or Video Enhancement</a:t>
            </a:r>
            <a:endParaRPr lang="en-US" sz="23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Apply model to underwater video frames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Smooth temporal consistency between frames</a:t>
            </a:r>
            <a:endParaRPr lang="en-US" sz="23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1024145" y="9719678"/>
            <a:ext cx="20443391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1850061" y="793106"/>
            <a:ext cx="692319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2254C5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235" y="1336018"/>
            <a:ext cx="9830946" cy="126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0"/>
              </a:lnSpc>
            </a:pPr>
            <a:r>
              <a:rPr lang="en-US" sz="737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Concl</a:t>
            </a:r>
            <a:r>
              <a:rPr lang="en-US" sz="737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usion</a:t>
            </a:r>
            <a:endParaRPr lang="en-US" sz="737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68039" y="3563063"/>
            <a:ext cx="7866971" cy="210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Summa</a:t>
            </a: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ry of Contributions:</a:t>
            </a:r>
            <a:endParaRPr lang="en-US" sz="20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Implemented a deep learning pipeline using ResUNet for underwater image enhancement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Introduced a combined loss function: MSE + SSIM + Perceptual (VGG)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Trained and evaluated on the UIEB dataset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4124" y="3563063"/>
            <a:ext cx="7866971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Achieveme</a:t>
            </a: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nts:</a:t>
            </a:r>
            <a:endParaRPr lang="en-US" sz="20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PSNR improved from 17.91 → 24.17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SSIM improved from 0.8437 → 0.9450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Clear visual improvements in color, sharpness, and structural quality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10515" y="6438964"/>
            <a:ext cx="7866971" cy="210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Key Takeaway</a:t>
            </a: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s:</a:t>
            </a:r>
            <a:endParaRPr lang="en-US" sz="20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Skip connections + perceptual loss are crucial for detail retention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Model generalizes well to real underwater degradation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Offers strong potential for applications in underwater robotics, marine research, and vision-based navigation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-1024145" y="9719678"/>
            <a:ext cx="20443391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1850061" y="793106"/>
            <a:ext cx="692319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2254C5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235" y="1905618"/>
            <a:ext cx="13059340" cy="248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45"/>
              </a:lnSpc>
            </a:pPr>
            <a:r>
              <a:rPr lang="en-US" sz="1453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Thank You</a:t>
            </a:r>
            <a:endParaRPr lang="en-US" sz="1453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970252" y="9719678"/>
            <a:ext cx="20335605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1850061" y="793106"/>
            <a:ext cx="697692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371235" y="6404981"/>
            <a:ext cx="4935948" cy="124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44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Zayan Zubair (22BCE1100)</a:t>
            </a:r>
            <a:endParaRPr lang="en-US" sz="244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3415"/>
              </a:lnSpc>
            </a:pPr>
            <a:r>
              <a:rPr lang="en-US" sz="244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KS Suryanarayan (22BCE1394)</a:t>
            </a:r>
            <a:endParaRPr lang="en-US" sz="244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3415"/>
              </a:lnSpc>
            </a:pPr>
            <a:r>
              <a:rPr lang="en-US" sz="244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Prince Gudala (22BCE1753)</a:t>
            </a:r>
            <a:endParaRPr lang="en-US" sz="244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FFFFF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FFFFF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235" y="2254413"/>
            <a:ext cx="6263321" cy="8344775"/>
          </a:xfrm>
          <a:custGeom>
            <a:avLst/>
            <a:gdLst/>
            <a:ahLst/>
            <a:cxnLst/>
            <a:rect l="l" t="t" r="r" b="b"/>
            <a:pathLst>
              <a:path w="6263321" h="8344775">
                <a:moveTo>
                  <a:pt x="0" y="0"/>
                </a:moveTo>
                <a:lnTo>
                  <a:pt x="6263321" y="0"/>
                </a:lnTo>
                <a:lnTo>
                  <a:pt x="6263321" y="8344775"/>
                </a:lnTo>
                <a:lnTo>
                  <a:pt x="0" y="834477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634" t="-3435" r="-1052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845934" y="4097491"/>
            <a:ext cx="8661955" cy="527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</a:t>
            </a:r>
            <a:r>
              <a:rPr lang="en-US" sz="200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he go</a:t>
            </a:r>
            <a:r>
              <a:rPr lang="en-US" sz="200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al of this project is to enhance underwater images using a deep learning-based approach that improves both visual quality and quantitative image fidelity.</a:t>
            </a:r>
            <a:endParaRPr lang="en-US" sz="200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805"/>
              </a:lnSpc>
            </a:pPr>
          </a:p>
          <a:p>
            <a:pPr algn="l">
              <a:lnSpc>
                <a:spcPts val="2805"/>
              </a:lnSpc>
            </a:pPr>
            <a:r>
              <a:rPr lang="en-US" sz="200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🔹 Specifically, we aim to:</a:t>
            </a:r>
            <a:endParaRPr lang="en-US" sz="200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2435" lvl="1" indent="-216535" algn="l">
              <a:lnSpc>
                <a:spcPts val="2805"/>
              </a:lnSpc>
              <a:buFont typeface="Arial" panose="020B0604020202020204"/>
              <a:buChar char="•"/>
            </a:pPr>
            <a:r>
              <a:rPr lang="en-US" sz="200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Remove underwater image distortions such as color cast, haze, and loss of detail</a:t>
            </a:r>
            <a:endParaRPr lang="en-US" sz="200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2435" lvl="1" indent="-216535" algn="l">
              <a:lnSpc>
                <a:spcPts val="2805"/>
              </a:lnSpc>
              <a:buFont typeface="Arial" panose="020B0604020202020204"/>
              <a:buChar char="•"/>
            </a:pPr>
            <a:r>
              <a:rPr lang="en-US" sz="200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Recover textures and structural features lost due to scattering and absorption</a:t>
            </a:r>
            <a:endParaRPr lang="en-US" sz="200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2435" lvl="1" indent="-216535" algn="l">
              <a:lnSpc>
                <a:spcPts val="2805"/>
              </a:lnSpc>
              <a:buFont typeface="Arial" panose="020B0604020202020204"/>
              <a:buChar char="•"/>
            </a:pPr>
            <a:r>
              <a:rPr lang="en-US" sz="200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Maximize image quality metrics like PSNR (Peak Signal-to-Noise Ratio) and SSIM (Structural Similarity Index)</a:t>
            </a:r>
            <a:endParaRPr lang="en-US" sz="200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805"/>
              </a:lnSpc>
            </a:pPr>
          </a:p>
          <a:p>
            <a:pPr algn="l">
              <a:lnSpc>
                <a:spcPts val="2805"/>
              </a:lnSpc>
            </a:pPr>
            <a:r>
              <a:rPr lang="en-US" sz="200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🔹 Additionally, we compare our model’s performance with existing baseline methods (including a published IEEE paper that uses classical image formation models).</a:t>
            </a:r>
            <a:endParaRPr lang="en-US" sz="200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45934" y="2282988"/>
            <a:ext cx="8413366" cy="1397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50"/>
              </a:lnSpc>
            </a:pPr>
            <a:r>
              <a:rPr lang="en-US" sz="936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O</a:t>
            </a:r>
            <a:r>
              <a:rPr lang="en-US" sz="936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bjective</a:t>
            </a:r>
            <a:endParaRPr lang="en-US" sz="936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1850061" y="793106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2254C5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970252" y="9719678"/>
            <a:ext cx="20335605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1850061" y="1905707"/>
            <a:ext cx="5409239" cy="6613004"/>
          </a:xfrm>
          <a:custGeom>
            <a:avLst/>
            <a:gdLst/>
            <a:ahLst/>
            <a:cxnLst/>
            <a:rect l="l" t="t" r="r" b="b"/>
            <a:pathLst>
              <a:path w="5409239" h="6613004">
                <a:moveTo>
                  <a:pt x="0" y="0"/>
                </a:moveTo>
                <a:lnTo>
                  <a:pt x="5409239" y="0"/>
                </a:lnTo>
                <a:lnTo>
                  <a:pt x="5409239" y="6613003"/>
                </a:lnTo>
                <a:lnTo>
                  <a:pt x="0" y="661300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92794" r="-93972" b="-5540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71235" y="1511115"/>
            <a:ext cx="9568716" cy="2134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70"/>
              </a:lnSpc>
            </a:pPr>
            <a:r>
              <a:rPr lang="en-US" sz="1248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Datas</a:t>
            </a:r>
            <a:r>
              <a:rPr lang="en-US" sz="1248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et </a:t>
            </a:r>
            <a:endParaRPr lang="en-US" sz="1248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5" name="AutoShape 5"/>
          <p:cNvSpPr/>
          <p:nvPr/>
        </p:nvSpPr>
        <p:spPr>
          <a:xfrm flipV="1">
            <a:off x="11850061" y="793106"/>
            <a:ext cx="697692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371235" y="4123965"/>
            <a:ext cx="9568716" cy="4690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0"/>
              </a:lnSpc>
              <a:spcBef>
                <a:spcPct val="0"/>
              </a:spcBef>
            </a:pP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W</a:t>
            </a: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e used the UIEB (Underwater Image Enhancement Benchmark) dataset, which provides:</a:t>
            </a:r>
            <a:endParaRPr lang="en-US" sz="208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50215" lvl="1" indent="-225425" algn="l">
              <a:lnSpc>
                <a:spcPts val="29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Real-world underwater images (raw)</a:t>
            </a:r>
            <a:endParaRPr lang="en-US" sz="208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50215" lvl="1" indent="-225425" algn="l">
              <a:lnSpc>
                <a:spcPts val="29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High-quality reference images (clean), manually selected or post-processed</a:t>
            </a:r>
            <a:endParaRPr lang="en-US" sz="208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50215" lvl="1" indent="-225425" algn="l">
              <a:lnSpc>
                <a:spcPts val="29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Designed specifically for image enhancement benchmarking</a:t>
            </a:r>
            <a:endParaRPr lang="en-US" sz="208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2920"/>
              </a:lnSpc>
              <a:spcBef>
                <a:spcPct val="0"/>
              </a:spcBef>
            </a:pP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🔹 Dataset Preparation:</a:t>
            </a:r>
            <a:endParaRPr lang="en-US" sz="208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50215" lvl="1" indent="-225425" algn="l">
              <a:lnSpc>
                <a:spcPts val="29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Used paired images: Raw (input) and Clean (ground truth)</a:t>
            </a:r>
            <a:endParaRPr lang="en-US" sz="208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50215" lvl="1" indent="-225425" algn="l">
              <a:lnSpc>
                <a:spcPts val="29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Resized all images to 256×256 pixels for uniformity</a:t>
            </a:r>
            <a:endParaRPr lang="en-US" sz="208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50215" lvl="1" indent="-225425" algn="l">
              <a:lnSpc>
                <a:spcPts val="29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Normalized pixel values to [0, 1] for neural network compatibility</a:t>
            </a:r>
            <a:endParaRPr lang="en-US" sz="208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450215" lvl="1" indent="-225425" algn="l">
              <a:lnSpc>
                <a:spcPts val="29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8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Implemented a custom PyTorch Dataset class to load and serve the image pairs efficiently during training</a:t>
            </a:r>
            <a:endParaRPr lang="en-US" sz="208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2920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FFFFF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FFFFF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8039" y="1942014"/>
            <a:ext cx="13419180" cy="130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85"/>
              </a:lnSpc>
            </a:pPr>
            <a:r>
              <a:rPr lang="en-US" sz="978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Model Architecture</a:t>
            </a:r>
            <a:endParaRPr lang="en-US" sz="978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3271" y="3927537"/>
            <a:ext cx="6574359" cy="210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We use a ResUNet, which combines the strengths of: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 U-Net 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→ Encoder–decoder with skip connections to retain spatial detail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 ResNet blocks 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→ Improve gradient flow and focus on residual learning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816692" y="3927537"/>
            <a:ext cx="6574359" cy="421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Architecture Highlights:</a:t>
            </a:r>
            <a:endParaRPr lang="en-US" sz="20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2800"/>
              </a:lnSpc>
            </a:p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Encoder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: Downsamples features while capturing semantic information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Bottleneck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: Learns deep abstract representations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Decoder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: Upsamples and reconstructs enhanced image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Skip connections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: Bridge encoder &amp; decoder layers to preserve fine details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Output layer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: Produces a 3-channel (RGB) enhanced image using Sigmoid activation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3271" y="6715187"/>
            <a:ext cx="6574359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Advantages over a plain Autoencoder:</a:t>
            </a:r>
            <a:endParaRPr lang="en-US" sz="200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2800"/>
              </a:lnSpc>
            </a:p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Retains textures, edges, and color transitions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events over-smoothing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Eas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ier to train due to residual connections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11850061" y="793106"/>
            <a:ext cx="692319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2254C5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odel Architetc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2940" y="0"/>
            <a:ext cx="680148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8039" y="3448536"/>
            <a:ext cx="9121013" cy="586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10"/>
              </a:lnSpc>
            </a:pPr>
            <a:r>
              <a:rPr lang="en-US" sz="236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To enhance both pixel accuracy and perceptual quality, we use a combination of three loss functions:</a:t>
            </a:r>
            <a:endParaRPr lang="en-US" sz="236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310"/>
              </a:lnSpc>
            </a:pPr>
          </a:p>
          <a:p>
            <a:pPr algn="just">
              <a:lnSpc>
                <a:spcPts val="3310"/>
              </a:lnSpc>
            </a:pPr>
            <a:r>
              <a:rPr lang="en-US" sz="236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MSE Loss (Mean Squared Error)</a:t>
            </a:r>
            <a:endParaRPr lang="en-US" sz="236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511175" lvl="1" indent="-255270" algn="just">
              <a:lnSpc>
                <a:spcPts val="3310"/>
              </a:lnSpc>
              <a:buFont typeface="Arial" panose="020B0604020202020204"/>
              <a:buChar char="•"/>
            </a:pPr>
            <a:r>
              <a:rPr lang="en-US" sz="236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Minimizes pixel-wise difference between prediction and ground truth</a:t>
            </a:r>
            <a:endParaRPr lang="en-US" sz="236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11175" lvl="1" indent="-255270" algn="just">
              <a:lnSpc>
                <a:spcPts val="3310"/>
              </a:lnSpc>
              <a:buFont typeface="Arial" panose="020B0604020202020204"/>
              <a:buChar char="•"/>
            </a:pPr>
            <a:r>
              <a:rPr lang="en-US" sz="236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Directly improves PSNR (Peak Signal-to-Noise Ratio)</a:t>
            </a:r>
            <a:endParaRPr lang="en-US" sz="236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310"/>
              </a:lnSpc>
            </a:pPr>
            <a:r>
              <a:rPr lang="en-US" sz="236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SSIM Loss (Structural Similarity Index)</a:t>
            </a:r>
            <a:endParaRPr lang="en-US" sz="236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511175" lvl="1" indent="-255270" algn="just">
              <a:lnSpc>
                <a:spcPts val="3310"/>
              </a:lnSpc>
              <a:buFont typeface="Arial" panose="020B0604020202020204"/>
              <a:buChar char="•"/>
            </a:pPr>
            <a:r>
              <a:rPr lang="en-US" sz="236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Encourages preservation of structural information like edges, texture, and contrast</a:t>
            </a:r>
            <a:endParaRPr lang="en-US" sz="236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11175" lvl="1" indent="-255270" algn="just">
              <a:lnSpc>
                <a:spcPts val="3310"/>
              </a:lnSpc>
              <a:buFont typeface="Arial" panose="020B0604020202020204"/>
              <a:buChar char="•"/>
            </a:pPr>
            <a:r>
              <a:rPr lang="en-US" sz="236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Helps maintain overall image coherence</a:t>
            </a:r>
            <a:endParaRPr lang="en-US" sz="236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310"/>
              </a:lnSpc>
            </a:pPr>
            <a:r>
              <a:rPr lang="en-US" sz="236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Perceptual Loss (VGG16-based)</a:t>
            </a:r>
            <a:endParaRPr lang="en-US" sz="236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511175" lvl="1" indent="-255270" algn="just">
              <a:lnSpc>
                <a:spcPts val="3310"/>
              </a:lnSpc>
              <a:buFont typeface="Arial" panose="020B0604020202020204"/>
              <a:buChar char="•"/>
            </a:pPr>
            <a:r>
              <a:rPr lang="en-US" sz="236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Compares feature maps from a pretrained VGG network</a:t>
            </a:r>
            <a:endParaRPr lang="en-US" sz="236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11175" lvl="1" indent="-255270" algn="just">
              <a:lnSpc>
                <a:spcPts val="3310"/>
              </a:lnSpc>
              <a:buFont typeface="Arial" panose="020B0604020202020204"/>
              <a:buChar char="•"/>
            </a:pPr>
            <a:r>
              <a:rPr lang="en-US" sz="2365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Encourages texture, contrast, and fine detail restoration</a:t>
            </a:r>
            <a:endParaRPr lang="en-US" sz="2365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1024145" y="9719678"/>
            <a:ext cx="20443391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1850061" y="793106"/>
            <a:ext cx="692319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 rot="0">
            <a:off x="11009324" y="1747859"/>
            <a:ext cx="6985846" cy="7565125"/>
            <a:chOff x="0" y="0"/>
            <a:chExt cx="1839894" cy="19924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9894" cy="1992461"/>
            </a:xfrm>
            <a:custGeom>
              <a:avLst/>
              <a:gdLst/>
              <a:ahLst/>
              <a:cxnLst/>
              <a:rect l="l" t="t" r="r" b="b"/>
              <a:pathLst>
                <a:path w="1839894" h="1992461">
                  <a:moveTo>
                    <a:pt x="0" y="0"/>
                  </a:moveTo>
                  <a:lnTo>
                    <a:pt x="1839894" y="0"/>
                  </a:lnTo>
                  <a:lnTo>
                    <a:pt x="1839894" y="1992461"/>
                  </a:lnTo>
                  <a:lnTo>
                    <a:pt x="0" y="1992461"/>
                  </a:lnTo>
                  <a:close/>
                </a:path>
              </a:pathLst>
            </a:custGeom>
            <a:solidFill>
              <a:srgbClr val="044E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839894" cy="2021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68039" y="1938359"/>
            <a:ext cx="8472256" cy="117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85"/>
              </a:lnSpc>
            </a:pPr>
            <a:r>
              <a:rPr lang="en-US" sz="896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L</a:t>
            </a:r>
            <a:r>
              <a:rPr lang="en-US" sz="896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oss Function</a:t>
            </a:r>
            <a:endParaRPr lang="en-US" sz="896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414628" y="4620483"/>
            <a:ext cx="6175238" cy="2511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10"/>
              </a:lnSpc>
            </a:pP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🔹 Final Loss Function: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ss = α × MSE + β × (1 - 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SSIM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)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+ γ ×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Pe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rc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ep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tual</a:t>
            </a:r>
            <a:endParaRPr lang="en-US" sz="236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310"/>
              </a:lnSpc>
            </a:pPr>
          </a:p>
          <a:p>
            <a:pPr algn="just">
              <a:lnSpc>
                <a:spcPts val="3310"/>
              </a:lnSpc>
            </a:pP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🔹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S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lected Weights: α = 0.7, β = 0.2, γ = 0.1 (tuned for high P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SNR + p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erceptual s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</a:t>
            </a:r>
            <a:r>
              <a:rPr lang="en-US" sz="236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arpness</a:t>
            </a:r>
            <a:endParaRPr lang="en-US" sz="2365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2254C5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8039" y="1163470"/>
            <a:ext cx="9542451" cy="16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85"/>
              </a:lnSpc>
            </a:pPr>
            <a:r>
              <a:rPr lang="en-US" sz="9490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Training Setup</a:t>
            </a:r>
            <a:endParaRPr lang="en-US" sz="9490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28700" y="3989552"/>
            <a:ext cx="4577814" cy="615458"/>
            <a:chOff x="0" y="0"/>
            <a:chExt cx="1179835" cy="1586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9835" cy="158621"/>
            </a:xfrm>
            <a:custGeom>
              <a:avLst/>
              <a:gdLst/>
              <a:ahLst/>
              <a:cxnLst/>
              <a:rect l="l" t="t" r="r" b="b"/>
              <a:pathLst>
                <a:path w="1179835" h="158621">
                  <a:moveTo>
                    <a:pt x="0" y="0"/>
                  </a:moveTo>
                  <a:lnTo>
                    <a:pt x="1179835" y="0"/>
                  </a:lnTo>
                  <a:lnTo>
                    <a:pt x="1179835" y="158621"/>
                  </a:lnTo>
                  <a:lnTo>
                    <a:pt x="0" y="15862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6316175" y="3989552"/>
            <a:ext cx="4887636" cy="615458"/>
            <a:chOff x="0" y="0"/>
            <a:chExt cx="1259686" cy="1586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59686" cy="158621"/>
            </a:xfrm>
            <a:custGeom>
              <a:avLst/>
              <a:gdLst/>
              <a:ahLst/>
              <a:cxnLst/>
              <a:rect l="l" t="t" r="r" b="b"/>
              <a:pathLst>
                <a:path w="1259686" h="158621">
                  <a:moveTo>
                    <a:pt x="0" y="0"/>
                  </a:moveTo>
                  <a:lnTo>
                    <a:pt x="1259686" y="0"/>
                  </a:lnTo>
                  <a:lnTo>
                    <a:pt x="1259686" y="158621"/>
                  </a:lnTo>
                  <a:lnTo>
                    <a:pt x="0" y="15862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grpSp>
        <p:nvGrpSpPr>
          <p:cNvPr id="7" name="Group 7"/>
          <p:cNvGrpSpPr/>
          <p:nvPr/>
        </p:nvGrpSpPr>
        <p:grpSpPr>
          <a:xfrm rot="0">
            <a:off x="11850061" y="3989552"/>
            <a:ext cx="4887636" cy="615458"/>
            <a:chOff x="0" y="0"/>
            <a:chExt cx="1259686" cy="1586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686" cy="158621"/>
            </a:xfrm>
            <a:custGeom>
              <a:avLst/>
              <a:gdLst/>
              <a:ahLst/>
              <a:cxnLst/>
              <a:rect l="l" t="t" r="r" b="b"/>
              <a:pathLst>
                <a:path w="1259686" h="158621">
                  <a:moveTo>
                    <a:pt x="0" y="0"/>
                  </a:moveTo>
                  <a:lnTo>
                    <a:pt x="1259686" y="0"/>
                  </a:lnTo>
                  <a:lnTo>
                    <a:pt x="1259686" y="158621"/>
                  </a:lnTo>
                  <a:lnTo>
                    <a:pt x="0" y="158621"/>
                  </a:lnTo>
                  <a:close/>
                </a:path>
              </a:pathLst>
            </a:custGeom>
            <a:solidFill>
              <a:srgbClr val="2254C5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4640689"/>
            <a:ext cx="4577814" cy="421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Framework: PyTorch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Model: ResUNet (with residual blocks and skip connections)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Input Size: 256×256×3 (RGB)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Optimizer: Adam (learning rate = 1e-4)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Batch Size: 8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Epochs: 50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Scheduler: ReduceLROnPlateau (monitors validation loss and reduces LR on plateau)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80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206231" y="4104976"/>
            <a:ext cx="5033033" cy="346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5"/>
              </a:lnSpc>
            </a:pPr>
            <a:r>
              <a:rPr lang="en-US" sz="2065" b="1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Training Configuration</a:t>
            </a:r>
            <a:endParaRPr lang="en-US" sz="2065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93707" y="4104976"/>
            <a:ext cx="5279444" cy="346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5"/>
              </a:lnSpc>
            </a:pPr>
            <a:r>
              <a:rPr lang="en-US" sz="2065" b="1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Training Pipeline</a:t>
            </a:r>
            <a:endParaRPr lang="en-US" sz="2065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027593" y="4104976"/>
            <a:ext cx="5279444" cy="346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5"/>
              </a:lnSpc>
            </a:pPr>
            <a:r>
              <a:rPr lang="en-US" sz="2065" b="1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Hardware</a:t>
            </a:r>
            <a:endParaRPr lang="en-US" sz="2065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316175" y="4816902"/>
            <a:ext cx="4887636" cy="280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Noisy input → ResUNet → Enhanced output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Compared with clean ground truth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Total loss (MSE + SSIM + Perceptual) minimized via backpropagation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Evaluation metrics: PSNR, SSIM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850061" y="4816902"/>
            <a:ext cx="4887636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Tr</a:t>
            </a:r>
            <a:r>
              <a:rPr lang="en-US" sz="2000">
                <a:solidFill>
                  <a:srgbClr val="2254C5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ained on GPU with CUDA support for faster convergence</a:t>
            </a:r>
            <a:endParaRPr lang="en-US" sz="2000">
              <a:solidFill>
                <a:srgbClr val="2254C5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-1024145" y="9719678"/>
            <a:ext cx="20443391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V="1">
            <a:off x="11850061" y="793106"/>
            <a:ext cx="692319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2254C5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970252" y="9719678"/>
            <a:ext cx="20335605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1850061" y="793106"/>
            <a:ext cx="697692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9182280" y="3862544"/>
            <a:ext cx="8365426" cy="2561912"/>
          </a:xfrm>
          <a:custGeom>
            <a:avLst/>
            <a:gdLst/>
            <a:ahLst/>
            <a:cxnLst/>
            <a:rect l="l" t="t" r="r" b="b"/>
            <a:pathLst>
              <a:path w="8365426" h="2561912">
                <a:moveTo>
                  <a:pt x="0" y="0"/>
                </a:moveTo>
                <a:lnTo>
                  <a:pt x="8365426" y="0"/>
                </a:lnTo>
                <a:lnTo>
                  <a:pt x="8365426" y="2561912"/>
                </a:lnTo>
                <a:lnTo>
                  <a:pt x="0" y="256191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45688" y="1825018"/>
            <a:ext cx="9899716" cy="1215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10"/>
              </a:lnSpc>
            </a:pPr>
            <a:r>
              <a:rPr lang="en-US" sz="708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R</a:t>
            </a:r>
            <a:r>
              <a:rPr lang="en-US" sz="708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esults</a:t>
            </a:r>
            <a:endParaRPr lang="en-US" sz="708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5688" y="3765065"/>
            <a:ext cx="7018439" cy="210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Visual Improvements: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</a:t>
            </a: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harper textures and edges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Reduced color distortion and haze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Better preservation of marine structures and contrast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80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345688" y="5828815"/>
            <a:ext cx="7565166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Observations: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ResUNet outperforms basic autoencoder in both visual quality and metrics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Combined loss function plays a crucial role in structural and perceptual enhancement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Results approach state-of-the-art performance on UIEB</a:t>
            </a:r>
            <a:endParaRPr lang="en-US" sz="2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280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FFFFF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FFFFF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024145" y="9719678"/>
            <a:ext cx="20443391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1850061" y="793106"/>
            <a:ext cx="692319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843260" y="3270718"/>
            <a:ext cx="12601480" cy="4757059"/>
          </a:xfrm>
          <a:custGeom>
            <a:avLst/>
            <a:gdLst/>
            <a:ahLst/>
            <a:cxnLst/>
            <a:rect l="l" t="t" r="r" b="b"/>
            <a:pathLst>
              <a:path w="12601480" h="4757059">
                <a:moveTo>
                  <a:pt x="0" y="0"/>
                </a:moveTo>
                <a:lnTo>
                  <a:pt x="12601480" y="0"/>
                </a:lnTo>
                <a:lnTo>
                  <a:pt x="12601480" y="4757059"/>
                </a:lnTo>
                <a:lnTo>
                  <a:pt x="0" y="475705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71235" y="1564383"/>
            <a:ext cx="9842757" cy="1153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05"/>
              </a:lnSpc>
            </a:pPr>
            <a:r>
              <a:rPr lang="en-US" sz="671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Visual Comparision</a:t>
            </a:r>
            <a:endParaRPr lang="en-US" sz="671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656975"/>
            <a:ext cx="2955233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Digital Image Processing</a:t>
            </a:r>
            <a:endParaRPr lang="en-US" sz="1655" b="1">
              <a:solidFill>
                <a:srgbClr val="2254C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93724" y="656975"/>
            <a:ext cx="1858260" cy="272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0"/>
              </a:lnSpc>
            </a:pPr>
            <a:r>
              <a:rPr lang="en-US" sz="1655" b="1">
                <a:solidFill>
                  <a:srgbClr val="2254C5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A2 Slot</a:t>
            </a:r>
            <a:endParaRPr lang="en-US" sz="1655" b="1">
              <a:solidFill>
                <a:srgbClr val="2254C5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5273</Words>
  <Application>WPS Slides</Application>
  <PresentationFormat>On-screen Show (4:3)</PresentationFormat>
  <Paragraphs>195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Montserrat Bold</vt:lpstr>
      <vt:lpstr>Montserrat Medium</vt:lpstr>
      <vt:lpstr>Montserrat</vt:lpstr>
      <vt:lpstr>Arial</vt:lpstr>
      <vt:lpstr>Montserrat Semi-Bold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Image Enhancement Using ResUNet</dc:title>
  <dc:creator/>
  <cp:lastModifiedBy>zayan</cp:lastModifiedBy>
  <cp:revision>2</cp:revision>
  <dcterms:created xsi:type="dcterms:W3CDTF">2006-08-16T00:00:00Z</dcterms:created>
  <dcterms:modified xsi:type="dcterms:W3CDTF">2025-04-24T09:03:02Z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18A551C4A0B84883A2E94896894462ED_12</vt:lpwstr>
  </property>
  <property fmtid="{D5CDD505-2E9C-101B-9397-08002B2CF9AE}" pid="3" name="KSOProductBuildVer">
    <vt:lpwstr>1033-12.2.0.20795</vt:lpwstr>
  </property>
</Properties>
</file>