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6" r:id="rId6"/>
    <p:sldId id="264" r:id="rId7"/>
    <p:sldId id="288" r:id="rId8"/>
    <p:sldId id="306" r:id="rId9"/>
    <p:sldId id="307" r:id="rId10"/>
    <p:sldId id="308" r:id="rId11"/>
    <p:sldId id="275" r:id="rId12"/>
    <p:sldId id="28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2579" autoAdjust="0"/>
  </p:normalViewPr>
  <p:slideViewPr>
    <p:cSldViewPr>
      <p:cViewPr varScale="1">
        <p:scale>
          <a:sx n="44" d="100"/>
          <a:sy n="44" d="100"/>
        </p:scale>
        <p:origin x="45" y="10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746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Konzept: skizzenhafter, stichwortartiger Entwurf, Rohfassung eines Textes, einer Rede o. Ä. (https://www.duden.de/rechtschreibung/Konzept)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35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489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078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Erste IPERKA-Phase</a:t>
            </a:r>
          </a:p>
          <a:p>
            <a:pPr marL="228600" indent="-228600">
              <a:buAutoNum type="arabicParenBoth"/>
            </a:pPr>
            <a:r>
              <a:rPr lang="de-CH" dirty="0"/>
              <a:t>Achtung: Randbedingungen können hier eine Ausnahme bilden. Lassen Sie sich dadurch </a:t>
            </a:r>
            <a:r>
              <a:rPr lang="de-CH"/>
              <a:t>nicht irritieren.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126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Anforderungen aufnehmen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Anforderungen aufnehmen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Anforderungen aufnehmen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Relevanz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0ECE0F1-19DB-4760-8B36-314A43F2F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10535344" cy="374441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2200" dirty="0"/>
              <a:t>Beim Aufnehmen von Kundenanforderungen ist es essentiell wichtig, dies frei von konkreten Vorstellungen zur Umsetzung zu tun.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CH" sz="2200" i="1" dirty="0">
                <a:solidFill>
                  <a:srgbClr val="FF0000"/>
                </a:solidFill>
              </a:rPr>
              <a:t>«Ich weiss noch nicht, was kaputt ist, aber ich repariere es mit einem Hammer!»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CH" sz="2200" dirty="0"/>
              <a:t>Gehen Sie so vor? </a:t>
            </a:r>
            <a:r>
              <a:rPr lang="de-CH" sz="2200" dirty="0">
                <a:sym typeface="Wingdings" panose="05000000000000000000" pitchFamily="2" charset="2"/>
              </a:rPr>
              <a:t> eher nicht…</a:t>
            </a:r>
            <a:endParaRPr lang="de-CH" sz="2200" dirty="0"/>
          </a:p>
          <a:p>
            <a:pPr marL="0" indent="0">
              <a:lnSpc>
                <a:spcPct val="150000"/>
              </a:lnSpc>
              <a:buNone/>
            </a:pPr>
            <a:endParaRPr lang="de-CH" sz="22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200" dirty="0"/>
              <a:t>Um optimales Vorgehen sicherzustellen trennen wir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CH" sz="2800" dirty="0">
                <a:solidFill>
                  <a:srgbClr val="0070C0"/>
                </a:solidFill>
              </a:rPr>
              <a:t>Problemraum </a:t>
            </a:r>
            <a:r>
              <a:rPr lang="de-CH" sz="2800" dirty="0">
                <a:solidFill>
                  <a:srgbClr val="0070C0"/>
                </a:solidFill>
                <a:sym typeface="Wingdings" panose="05000000000000000000" pitchFamily="2" charset="2"/>
              </a:rPr>
              <a:t> Lösungsraum</a:t>
            </a:r>
            <a:endParaRPr lang="de-CH" sz="2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200" i="1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A5D58DA-8478-4D16-8DCE-65AFBDAF4770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Den Kunden verstehen</a:t>
            </a:r>
            <a:endParaRPr lang="de-CH" sz="2200" i="1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3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Problemraum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8BBF290-1D19-4AF8-825E-3206A89A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8880"/>
            <a:ext cx="7787209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200" dirty="0"/>
              <a:t>Der </a:t>
            </a:r>
            <a:r>
              <a:rPr lang="de-CH" sz="2200" dirty="0">
                <a:solidFill>
                  <a:srgbClr val="0070C0"/>
                </a:solidFill>
              </a:rPr>
              <a:t>Problemraum</a:t>
            </a:r>
            <a:endParaRPr lang="de-CH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hält die Kundenanforderung fest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ist eine konzeptionelle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sz="2000" dirty="0"/>
              <a:t> Beschreibung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ist anwenderorientiert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konzentriert sich auf fachliches</a:t>
            </a:r>
          </a:p>
          <a:p>
            <a:pPr lvl="1"/>
            <a:r>
              <a:rPr lang="de-CH" sz="1800" dirty="0"/>
              <a:t>Daten</a:t>
            </a:r>
          </a:p>
          <a:p>
            <a:pPr lvl="1"/>
            <a:r>
              <a:rPr lang="de-CH" sz="1800" dirty="0"/>
              <a:t>Prozesse</a:t>
            </a:r>
          </a:p>
          <a:p>
            <a:pPr lvl="1"/>
            <a:r>
              <a:rPr lang="de-CH" sz="1800" dirty="0"/>
              <a:t>Abläufe</a:t>
            </a:r>
          </a:p>
          <a:p>
            <a:pPr lvl="1"/>
            <a:r>
              <a:rPr lang="de-CH" sz="1800" dirty="0"/>
              <a:t>Organisatorisches</a:t>
            </a:r>
            <a:endParaRPr lang="de-CH" sz="2000" dirty="0"/>
          </a:p>
          <a:p>
            <a:pPr lvl="1"/>
            <a:endParaRPr lang="de-CH" sz="1800" dirty="0"/>
          </a:p>
          <a:p>
            <a:pPr lvl="1"/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2000" dirty="0"/>
          </a:p>
          <a:p>
            <a:pPr>
              <a:buFont typeface="Wingdings" panose="05000000000000000000" pitchFamily="2" charset="2"/>
              <a:buChar char="ü"/>
            </a:pPr>
            <a:endParaRPr lang="de-CH" sz="2000" dirty="0"/>
          </a:p>
          <a:p>
            <a:pPr marL="0" indent="0">
              <a:buNone/>
            </a:pPr>
            <a:endParaRPr lang="de-CH" sz="22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80EC367-435A-4CFC-938B-042695483EF7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«was»</a:t>
            </a:r>
            <a:endParaRPr lang="de-CH" sz="2200" i="1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Lösungsraum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8BBF290-1D19-4AF8-825E-3206A89A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8880"/>
            <a:ext cx="7787209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200" dirty="0"/>
              <a:t>Der </a:t>
            </a:r>
            <a:r>
              <a:rPr lang="de-CH" sz="2200" dirty="0">
                <a:solidFill>
                  <a:srgbClr val="0070C0"/>
                </a:solidFill>
              </a:rPr>
              <a:t>Lösungsraum</a:t>
            </a:r>
            <a:endParaRPr lang="de-CH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beschreibt die technische Lösung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ist auf optimale Umsetzung aus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/>
              <a:t>definiert</a:t>
            </a:r>
          </a:p>
          <a:p>
            <a:pPr lvl="1"/>
            <a:r>
              <a:rPr lang="de-CH" sz="1800" dirty="0"/>
              <a:t>Sprache</a:t>
            </a:r>
          </a:p>
          <a:p>
            <a:pPr lvl="1"/>
            <a:r>
              <a:rPr lang="de-CH" sz="1800" dirty="0"/>
              <a:t>Technologien</a:t>
            </a:r>
          </a:p>
          <a:p>
            <a:pPr lvl="1"/>
            <a:r>
              <a:rPr lang="de-CH" sz="1800" dirty="0"/>
              <a:t>Werkzeuge</a:t>
            </a:r>
          </a:p>
          <a:p>
            <a:pPr lvl="1"/>
            <a:r>
              <a:rPr lang="de-CH" sz="1800" dirty="0"/>
              <a:t>Hilfsmittel</a:t>
            </a:r>
            <a:endParaRPr lang="de-CH" sz="1600" dirty="0"/>
          </a:p>
          <a:p>
            <a:pPr>
              <a:buFont typeface="Wingdings" panose="05000000000000000000" pitchFamily="2" charset="2"/>
              <a:buChar char="ü"/>
            </a:pPr>
            <a:endParaRPr lang="de-CH" sz="2000" dirty="0"/>
          </a:p>
          <a:p>
            <a:pPr>
              <a:buFont typeface="Wingdings" panose="05000000000000000000" pitchFamily="2" charset="2"/>
              <a:buChar char="ü"/>
            </a:pPr>
            <a:endParaRPr lang="de-CH" sz="2000" dirty="0"/>
          </a:p>
          <a:p>
            <a:pPr marL="0" indent="0">
              <a:buNone/>
            </a:pPr>
            <a:endParaRPr lang="de-CH" sz="22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80EC367-435A-4CFC-938B-042695483EF7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«wie»</a:t>
            </a: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9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Problemraum </a:t>
            </a:r>
            <a:r>
              <a:rPr lang="de-CH" dirty="0">
                <a:sym typeface="Wingdings" panose="05000000000000000000" pitchFamily="2" charset="2"/>
              </a:rPr>
              <a:t> Lösungsraum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8BBF290-1D19-4AF8-825E-3206A89A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8880"/>
            <a:ext cx="5278761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200" dirty="0">
                <a:solidFill>
                  <a:srgbClr val="FF0000"/>
                </a:solidFill>
              </a:rPr>
              <a:t>Keine Trennung</a:t>
            </a:r>
          </a:p>
          <a:p>
            <a:pPr marL="0" indent="0">
              <a:buNone/>
            </a:pPr>
            <a:endParaRPr lang="de-CH" sz="18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de-CH" sz="1800" dirty="0">
                <a:solidFill>
                  <a:srgbClr val="FF0000"/>
                </a:solidFill>
              </a:rPr>
              <a:t>Gefahr, den Kunden noch nicht verstanden zu haben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sz="1600" dirty="0">
                <a:solidFill>
                  <a:srgbClr val="FF0000"/>
                </a:solidFill>
                <a:sym typeface="Wingdings" panose="05000000000000000000" pitchFamily="2" charset="2"/>
              </a:rPr>
              <a:t>Mehraufwände  Kosten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sz="1600" dirty="0">
                <a:solidFill>
                  <a:srgbClr val="FF0000"/>
                </a:solidFill>
                <a:sym typeface="Wingdings" panose="05000000000000000000" pitchFamily="2" charset="2"/>
              </a:rPr>
              <a:t>Kundenunzufriedenheit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sz="1600" dirty="0">
                <a:solidFill>
                  <a:srgbClr val="FF0000"/>
                </a:solidFill>
                <a:sym typeface="Wingdings" panose="05000000000000000000" pitchFamily="2" charset="2"/>
              </a:rPr>
              <a:t>Imageverlust</a:t>
            </a:r>
            <a:endParaRPr lang="de-CH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sz="18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de-CH" sz="1800" dirty="0">
                <a:solidFill>
                  <a:srgbClr val="FF0000"/>
                </a:solidFill>
              </a:rPr>
              <a:t>Gefahr verfrühter technischer Entscheide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sz="1600" dirty="0">
                <a:solidFill>
                  <a:srgbClr val="FF0000"/>
                </a:solidFill>
              </a:rPr>
              <a:t>Suche nach der optimalen Lösung ist einschränkt</a:t>
            </a:r>
          </a:p>
          <a:p>
            <a:pPr>
              <a:buFontTx/>
              <a:buChar char="-"/>
            </a:pPr>
            <a:endParaRPr lang="de-CH" sz="1800" dirty="0">
              <a:solidFill>
                <a:srgbClr val="FF0000"/>
              </a:solidFill>
            </a:endParaRPr>
          </a:p>
          <a:p>
            <a:pPr lvl="1"/>
            <a:endParaRPr lang="de-CH" sz="1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de-CH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CH" sz="2200" dirty="0">
              <a:solidFill>
                <a:srgbClr val="FF0000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80EC367-435A-4CFC-938B-042695483EF7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3538736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70C0"/>
                </a:solidFill>
              </a:rPr>
              <a:t>«warum trennen?»</a:t>
            </a:r>
            <a:endParaRPr lang="de-CH" sz="2200" i="1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E4D3ED7-F214-49FE-AFDF-A9FAE863BE56}"/>
              </a:ext>
            </a:extLst>
          </p:cNvPr>
          <p:cNvSpPr txBox="1">
            <a:spLocks/>
          </p:cNvSpPr>
          <p:nvPr/>
        </p:nvSpPr>
        <p:spPr>
          <a:xfrm>
            <a:off x="6456042" y="2348880"/>
            <a:ext cx="5278761" cy="3600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dirty="0">
                <a:solidFill>
                  <a:srgbClr val="00B050"/>
                </a:solidFill>
              </a:rPr>
              <a:t>Trennung</a:t>
            </a:r>
          </a:p>
          <a:p>
            <a:pPr marL="0" indent="0">
              <a:buFont typeface="Wingdings" pitchFamily="2" charset="2"/>
              <a:buNone/>
            </a:pPr>
            <a:endParaRPr lang="de-CH" sz="1800" dirty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r>
              <a:rPr lang="de-CH" sz="1800" dirty="0">
                <a:solidFill>
                  <a:srgbClr val="00B050"/>
                </a:solidFill>
              </a:rPr>
              <a:t>Entscheidungen zur Umsetzung sind auf die Anforderungen abgestimmt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sz="1600" dirty="0">
                <a:solidFill>
                  <a:srgbClr val="00B050"/>
                </a:solidFill>
                <a:sym typeface="Wingdings" panose="05000000000000000000" pitchFamily="2" charset="2"/>
              </a:rPr>
              <a:t>Effiziente Entwicklung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sz="1600" dirty="0">
                <a:solidFill>
                  <a:srgbClr val="00B050"/>
                </a:solidFill>
                <a:sym typeface="Wingdings" panose="05000000000000000000" pitchFamily="2" charset="2"/>
              </a:rPr>
              <a:t>Qualität gewährleistet</a:t>
            </a:r>
            <a:endParaRPr lang="de-CH" sz="1600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de-CH" sz="1800" dirty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r>
              <a:rPr lang="de-CH" sz="1800" dirty="0">
                <a:solidFill>
                  <a:srgbClr val="00B050"/>
                </a:solidFill>
              </a:rPr>
              <a:t>Nachträgliche Änderungswünsche reduziert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sz="1600" dirty="0">
                <a:solidFill>
                  <a:srgbClr val="00B050"/>
                </a:solidFill>
              </a:rPr>
              <a:t>Optimale Ressourcennutzung</a:t>
            </a:r>
          </a:p>
          <a:p>
            <a:pPr>
              <a:buFontTx/>
              <a:buChar char="-"/>
            </a:pPr>
            <a:endParaRPr lang="de-CH" sz="1800" dirty="0">
              <a:solidFill>
                <a:srgbClr val="00B050"/>
              </a:solidFill>
            </a:endParaRPr>
          </a:p>
          <a:p>
            <a:pPr lvl="1"/>
            <a:endParaRPr lang="de-CH" sz="1800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000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endParaRPr lang="de-CH" sz="2000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de-CH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12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Anforderungsanalyse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8BBF290-1D19-4AF8-825E-3206A89A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8880"/>
            <a:ext cx="11183417" cy="360040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CH" sz="2200" dirty="0"/>
              <a:t>Der </a:t>
            </a:r>
            <a:r>
              <a:rPr lang="de-CH" sz="2200" dirty="0">
                <a:solidFill>
                  <a:srgbClr val="0070C0"/>
                </a:solidFill>
              </a:rPr>
              <a:t>Anforderungsanalyse</a:t>
            </a:r>
            <a:r>
              <a:rPr lang="de-CH" sz="2200" dirty="0"/>
              <a:t> kennen Sie aus der Präsentation </a:t>
            </a:r>
            <a:r>
              <a:rPr lang="de-CH" sz="2200" i="1" dirty="0"/>
              <a:t>PR_319_Testen</a:t>
            </a:r>
            <a:r>
              <a:rPr lang="de-CH" sz="2200" dirty="0"/>
              <a:t>.</a:t>
            </a:r>
          </a:p>
          <a:p>
            <a:pPr marL="0" indent="0">
              <a:buNone/>
            </a:pPr>
            <a:r>
              <a:rPr lang="de-CH" sz="2200" dirty="0"/>
              <a:t>Wichtig zur sauberen Umsetzung ist die korrekte Einordnung.</a:t>
            </a:r>
          </a:p>
          <a:p>
            <a:pPr marL="0" indent="0">
              <a:buNone/>
            </a:pPr>
            <a:endParaRPr lang="de-CH" sz="22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200" dirty="0"/>
              <a:t>Die Anforderungsanalyse: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200" dirty="0"/>
              <a:t>wird in der Informieren-Phase</a:t>
            </a:r>
            <a:r>
              <a:rPr lang="de-CH" sz="22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sz="2200" dirty="0"/>
              <a:t> erstellt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200" dirty="0"/>
              <a:t>beschreibt den Problemraum</a:t>
            </a:r>
            <a:r>
              <a:rPr lang="de-CH" sz="2200" baseline="30000" dirty="0">
                <a:solidFill>
                  <a:schemeClr val="bg1">
                    <a:lumMod val="65000"/>
                  </a:schemeClr>
                </a:solidFill>
              </a:rPr>
              <a:t>(2)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2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80EC367-435A-4CFC-938B-042695483EF7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7787208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Anforderungsanalyse = Problemraum</a:t>
            </a: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8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Anforderungen aufnehmen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D92B6087-8AFA-89FC-2E66-FA28FE26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Anforderungen aufnehmen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PR_319_Testen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0350834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347</Words>
  <Application>Microsoft Office PowerPoint</Application>
  <PresentationFormat>Widescreen</PresentationFormat>
  <Paragraphs>113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Anforderungen aufnehmen</vt:lpstr>
      <vt:lpstr>Zur Verwendung</vt:lpstr>
      <vt:lpstr>Relevanz</vt:lpstr>
      <vt:lpstr>Problemraum</vt:lpstr>
      <vt:lpstr>Lösungsraum</vt:lpstr>
      <vt:lpstr>Problemraum  Lösungsraum</vt:lpstr>
      <vt:lpstr>Anforderungsanalyse</vt:lpstr>
      <vt:lpstr>Anforderungen aufnehmen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PR_319_AnforderungenAufnehmen</dc:title>
  <dc:subject>Modul 319</dc:subject>
  <dc:creator>Lars Meyer</dc:creator>
  <dc:description>CC BY, https://creativecommons.org/licenses/by/4.0/deed.de</dc:description>
  <cp:lastModifiedBy>Lars.Meyer</cp:lastModifiedBy>
  <cp:revision>400</cp:revision>
  <dcterms:created xsi:type="dcterms:W3CDTF">2018-11-16T14:42:52Z</dcterms:created>
  <dcterms:modified xsi:type="dcterms:W3CDTF">2024-02-02T09:19:03Z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