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3" r:id="rId6"/>
    <p:sldId id="258" r:id="rId7"/>
    <p:sldId id="279" r:id="rId8"/>
    <p:sldId id="280" r:id="rId9"/>
    <p:sldId id="282" r:id="rId10"/>
    <p:sldId id="283" r:id="rId11"/>
    <p:sldId id="285" r:id="rId12"/>
    <p:sldId id="284" r:id="rId13"/>
    <p:sldId id="286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8692" autoAdjust="0"/>
  </p:normalViewPr>
  <p:slideViewPr>
    <p:cSldViewPr>
      <p:cViewPr varScale="1">
        <p:scale>
          <a:sx n="98" d="100"/>
          <a:sy n="98" d="100"/>
        </p:scale>
        <p:origin x="49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8:52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2188 15 0 0 0,'-9'-7'639'0'0,"9"6"-607"0"0,-1 1 0 0 0,1-1 0 0 0,-1 1-1 0 0,1-1 1 0 0,-1 1 0 0 0,1-1 0 0 0,-1 1 0 0 0,1-1-1 0 0,-1 1 1 0 0,0 0 0 0 0,1-1 0 0 0,-1 1-1 0 0,0 0 1 0 0,1 0 0 0 0,-1-1 0 0 0,0 1 0 0 0,1 0-1 0 0,-1 0 1 0 0,0 0 0 0 0,1 0 0 0 0,-1 0 0 0 0,0 0-1 0 0,0 0 1 0 0,1 0 0 0 0,-2 0 0 0 0,-49 2 1212 0 0,16 0 4552 0 0,23 0-4817 0 0,1-1-1 0 0,-1-1 1 0 0,-15-1 0 0 0,13 0-285 0 0,0 1-1 0 0,-18 1 0 0 0,-2 0 28 0 0,4 1-277 0 0,-1 1-1 0 0,1 2 1 0 0,-36 9-1 0 0,-9 2-147 0 0,-117 32 156 0 0,79-17-39 0 0,51-16-136 0 0,1 3 0 0 0,1 3 1 0 0,0 3-1 0 0,-95 52 0 0 0,-32 52 183 0 0,144-95-341 0 0,-117 100 309 0 0,83-61-296 0 0,30-29-8 0 0,-76 88 1 0 0,16 9 11 0 0,92-117-130 0 0,1 1 0 0 0,1 1 1 0 0,-12 34-1 0 0,10-25-4 0 0,-55 168 18 0 0,62-176-20 0 0,-18 76-11 0 0,11-42 25 0 0,2 7 3 0 0,-10 135 0 0 0,22-188-13 0 0,-1 36-26 0 0,3 0-1 0 0,7 59 0 0 0,-1-45-85 0 0,16 133-2362 0 0,-14-147-2892 0 0,27 92-1 0 0,-22-103-549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32:39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32 177 0 0 0,'-1'0'27'0'0,"0"0"0"0"0,1-1 0 0 0,-1 1 0 0 0,0 0 0 0 0,1-1 0 0 0,-1 1 1 0 0,0 0-1 0 0,1 0 0 0 0,-1-1 0 0 0,1 1 0 0 0,-1-1 0 0 0,1 1 0 0 0,-1 0 0 0 0,1-1 0 0 0,-1 1 0 0 0,1-16 9477 0 0,0 19-8992 0 0,1 0 0 0 0,-1 0 0 0 0,1 0 0 0 0,1 0 0 0 0,-1 0 0 0 0,0 0 0 0 0,1 0 0 0 0,0-1 0 0 0,0 1 0 0 0,0 0 0 0 0,1 0 0 0 0,-1-1 1 0 0,5 3-1 0 0,6 6-428 0 0,27 16 1 0 0,-16-11 506 0 0,-7-3-529 0 0,-2 0-1 0 0,0 1 1 0 0,-2 1-1 0 0,16 19 0 0 0,-4-9 37 0 0,-21-22-54 0 0,-1-1-4 0 0,-4-1 6 0 0,1-1-41 0 0,-1-1 1 0 0,1 1-1 0 0,0 0 0 0 0,0-1 0 0 0,0 0 0 0 0,-1 1 0 0 0,1-1 1 0 0,0 1-1 0 0,0-1 0 0 0,0 0 0 0 0,0 1 0 0 0,0 0 0 0 0,0-1 0 0 0,0 0 1 0 0,1 1-1 0 0,-1-1 0 0 0,0 1 0 0 0,0-1 0 0 0,1 0 0 0 0,5-15 26 0 0,-5 15-21 0 0,1-8-17 0 0,0 1 0 0 0,-1 0 0 0 0,0-1 0 0 0,-1-11 0 0 0,-1 9-3 0 0,4-20-1 0 0,-2 26 8 0 0,0-1-1 0 0,1 1 1 0 0,0-1 0 0 0,1 1-1 0 0,-1-1 1 0 0,8-9-1 0 0,6-6-183 0 0,18-32 0 0 0,-28 45 71 0 0,1-1 1 0 0,0 1-1 0 0,9-9 1 0 0,10-11-216 0 0,-24 26 317 0 0,0 0-1 0 0,1 0 0 0 0,-1 0 1 0 0,0 1-1 0 0,5-3 0 0 0,-4 2 17 0 0,0 0 1 0 0,-1 1-1 0 0,1-1 0 0 0,-1 0 0 0 0,4-4 1 0 0,-4 4 7 0 0,-1 0 1 0 0,1 0 0 0 0,-1-1 0 0 0,0 1 0 0 0,0 0-1 0 0,0-1 1 0 0,-1 1 0 0 0,1-1 0 0 0,0-3 0 0 0,-32 6 653 0 0,25 2-527 0 0,-1 0-1 0 0,1 0 1 0 0,-1 0 0 0 0,1 1-1 0 0,0 0 1 0 0,1 0 0 0 0,-1 0 0 0 0,-6 5-1 0 0,-17 8 490 0 0,6-4-42 0 0,-1-3 0 0 0,-28 10 1 0 0,29-11-249 0 0,-39 21 0 0 0,27-12-398 0 0,16-8-1069 0 0,-23 16 0 0 0,7-3-3004 0 0,30-21 2624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8:59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32 254 0 0 0,'-1'0'27'0'0,"0"0"0"0"0,1-1 0 0 0,-1 1 0 0 0,0 0 0 0 0,1-1 0 0 0,-1 1 1 0 0,0-1-1 0 0,1 1 0 0 0,-1-1 0 0 0,1 1 0 0 0,-1-1 0 0 0,1 0 0 0 0,-1 1 0 0 0,1-1 0 0 0,-1 1 0 0 0,1-23 9477 0 0,0 28-8992 0 0,1-1 0 0 0,-1 0 0 0 0,1 1 0 0 0,1-1 0 0 0,-1 0 0 0 0,0 0 0 0 0,1 0 0 0 0,0 0 0 0 0,0 0 0 0 0,0 0 0 0 0,1 0 0 0 0,-1-1 1 0 0,5 5-1 0 0,6 8-428 0 0,27 22 1 0 0,-16-15 506 0 0,-7-4-529 0 0,-2 0-1 0 0,0 1 1 0 0,-2 1-1 0 0,16 28 0 0 0,-4-13 37 0 0,-21-32-54 0 0,-1 0-4 0 0,-4-3 6 0 0,1-1-41 0 0,-1-1 1 0 0,1 0-1 0 0,0 1 0 0 0,0-1 0 0 0,0 0 0 0 0,-1 0 0 0 0,1 0 1 0 0,0 1-1 0 0,0-1 0 0 0,0 0 0 0 0,0 0 0 0 0,0 1 0 0 0,0-1 0 0 0,0 0 1 0 0,1 0-1 0 0,-1 0 0 0 0,0 1 0 0 0,0-1 0 0 0,1-1 0 0 0,5-21 26 0 0,-5 21-21 0 0,1-10-17 0 0,0 0 0 0 0,-1 0 0 0 0,0 0 0 0 0,-1-17 0 0 0,-1 13-3 0 0,4-28-1 0 0,-2 36 8 0 0,0 0-1 0 0,1 0 1 0 0,0 0 0 0 0,1 0-1 0 0,-1 0 1 0 0,8-14-1 0 0,6-8-183 0 0,18-46 0 0 0,-28 64 71 0 0,1 0 1 0 0,0 0-1 0 0,9-12 1 0 0,10-17-216 0 0,-24 38 317 0 0,0 1-1 0 0,1-1 0 0 0,-1 0 1 0 0,0 1-1 0 0,5-4 0 0 0,-4 3 17 0 0,0 1 1 0 0,-1 0-1 0 0,1-1 0 0 0,-1 0 0 0 0,4-5 1 0 0,-4 5 7 0 0,-1 0 1 0 0,1 0 0 0 0,-1-1 0 0 0,0 1 0 0 0,0 0-1 0 0,0-1 1 0 0,-1 1 0 0 0,1-1 0 0 0,0-5 0 0 0,-32 9 653 0 0,25 3-527 0 0,-1 0-1 0 0,1 0 1 0 0,-1 0 0 0 0,1 1-1 0 0,0 0 1 0 0,1 0 0 0 0,-1 1 0 0 0,-6 6-1 0 0,-17 13 490 0 0,6-8-42 0 0,-1-2 0 0 0,-28 13 1 0 0,29-15-249 0 0,-39 29 0 0 0,27-17-398 0 0,16-11-1069 0 0,-23 24 0 0 0,7-6-3004 0 0,30-30 2624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7:30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279 218 0 0 0,'-8'-4'98'0'0,"0"1"0"0"0,0-1 0 0 0,1-1 0 0 0,-9-6-1 0 0,-11-7 245 0 0,18 12-148 0 0,1 0 1 0 0,-13-13-1 0 0,-12-9 292 0 0,-19-19 8324 0 0,39 39-7437 0 0,-31-18 2131 0 0,41 23-3307 0 0,2 3-109 0 0,-1-1 0 0 0,1 0 0 0 0,-1 0 0 0 0,1 0 0 0 0,0 0 0 0 0,0 0 0 0 0,-1 0 0 0 0,1 0 1 0 0,0 0-1 0 0,0-1 0 0 0,0 1 0 0 0,0 0 0 0 0,0-1 0 0 0,1 1 0 0 0,-1-1 0 0 0,-1-2 0 0 0,1-4 1549 0 0,1 9-1598 0 0,0 0 0 0 0,1 0 0 0 0,-1 0 0 0 0,0 0 1 0 0,1 1-1 0 0,-1-1 0 0 0,1-1 0 0 0,-1 1 0 0 0,1 0 0 0 0,-1 0 0 0 0,1 0 1 0 0,1 2-1 0 0,36 41 437 0 0,-11-15-236 0 0,10 8 28 0 0,-15-19-148 0 0,-2-1 76 0 0,33 33 0 0 0,30 40 125 0 0,39 50-30 0 0,72 108-53 0 0,-25-46-152 0 0,66 56 28 0 0,-204-219-133 0 0,-1 1-1 0 0,40 73 1 0 0,-61-96-291 0 0,7 20 0 0 0,1 1-1274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7:30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179 995 416 0 0,'-17'6'279'0'0,"0"0"1"0"0,-19 3-1 0 0,-41 16 10296 0 0,45-12-5532 0 0,33-16-4623 0 0,-1 0 0 0 0,1 0 0 0 0,0 1 0 0 0,0-1 0 0 0,0 0 0 0 0,0 0 0 0 0,3-4 0 0 0,73-84 1153 0 0,-46 60-1328 0 0,1 1 1 0 0,71-50-1 0 0,-44 37-128 0 0,144-118-19 0 0,70-52-659 0 0,-238 188 373 0 0,182-131-2543 0 0,9 13-1612 0 0,-131 89 572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9:07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0 113 184 0 0,'6'-5'694'0'0,"-5"4"-677"0"0,-1 1 1 0 0,1-1 0 0 0,0 0 0 0 0,0 1-1 0 0,0-1 1 0 0,0 1 0 0 0,0-1 0 0 0,0 1 0 0 0,0-1-1 0 0,-1 1 1 0 0,1 0 0 0 0,0 0 0 0 0,0-1-1 0 0,1 1 1 0 0,-1 0 0 0 0,0 0 0 0 0,1 0 0 0 0,141 7 371 0 0,30 0-225 0 0,130-10-32 0 0,-289 3-128 0 0,301-9 3 0 0,-25 1 1339 0 0,-97 12 3912 0 0,-135-1-5028 0 0,318 14 436 0 0,0-21-398 0 0,316-31 406 0 0,-267 21 616 0 0,0 24-661 0 0,-309-2-589 0 0,209 10-60 0 0,140-9 36 0 0,-63-3 66 0 0,576 2 358 0 0,-132-34-448 0 0,-662 16 408 0 0,-24 2 170 0 0,202-7 896 0 0,-206 11-1044 0 0,169 0-52 0 0,-126 2-300 0 0,96 1-44 0 0,59-1 8 0 0,-113 3-28 0 0,-30 0 34 0 0,13-2 7 0 0,101-2 54 0 0,69 6-25 0 0,-225 0-67 0 0,482-7 98 0 0,-427 0 218 0 0,263-7 1134 0 0,-204 4-755 0 0,135 17-457 0 0,-198-2-320 0 0,-166-6 50 0 0,270 2-180 0 0,-124-4 97 0 0,52 0 71 0 0,-191-2 36 0 0,339-13 194 0 0,689-20 234 0 0,-1067 35-426 0 0,114-3 9 0 0,410 5-76 0 0,-366 2-251 0 0,100 7-1533 0 0,-211-5 744 0 0,73 8-2672 0 0,59 22-5766 0 0,-135-23 8419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9:09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60 752 0 0,'4'3'1600'0'0,"0"-1"0"0"0,0 0 0 0 0,0 1 1 0 0,8 1-1 0 0,22 5 1081 0 0,35-1-2587 0 0,-59-7 397 0 0,102 2-308 0 0,162-15 1 0 0,-101 0-159 0 0,166-18 446 0 0,45-2 1095 0 0,538 32 268 0 0,-692 4-1753 0 0,-182-3-58 0 0,427 20 149 0 0,-155-5-117 0 0,459 29 404 0 0,-468-26-1 0 0,290 6 236 0 0,-1-37-477 0 0,2-34-161 0 0,214-11 24 0 0,-626 49-91 0 0,305-9-1178 0 0,-480 17 1128 0 0,335 3-7753 0 0,-262-1 2246 0 0,-3 3 3370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7:30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279 218 0 0 0,'-8'-4'98'0'0,"0"1"0"0"0,0-1 0 0 0,1-1 0 0 0,-9-6-1 0 0,-11-7 245 0 0,18 12-148 0 0,1 0 1 0 0,-13-13-1 0 0,-12-9 292 0 0,-19-19 8324 0 0,39 39-7437 0 0,-31-18 2131 0 0,41 23-3307 0 0,2 3-109 0 0,-1-1 0 0 0,1 0 0 0 0,-1 0 0 0 0,1 0 0 0 0,0 0 0 0 0,0 0 0 0 0,-1 0 0 0 0,1 0 1 0 0,0 0-1 0 0,0-1 0 0 0,0 1 0 0 0,0 0 0 0 0,0-1 0 0 0,1 1 0 0 0,-1-1 0 0 0,-1-2 0 0 0,1-4 1549 0 0,1 9-1598 0 0,0 0 0 0 0,1 0 0 0 0,-1 0 0 0 0,0 0 1 0 0,1 1-1 0 0,-1-1 0 0 0,1-1 0 0 0,-1 1 0 0 0,1 0 0 0 0,-1 0 0 0 0,1 0 1 0 0,1 2-1 0 0,36 41 437 0 0,-11-15-236 0 0,10 8 28 0 0,-15-19-148 0 0,-2-1 76 0 0,33 33 0 0 0,30 40 125 0 0,39 50-30 0 0,72 108-53 0 0,-25-46-152 0 0,66 56 28 0 0,-204-219-133 0 0,-1 1-1 0 0,40 73 1 0 0,-61-96-291 0 0,7 20 0 0 0,1 1-1274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07:30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179 995 416 0 0,'-17'6'279'0'0,"0"0"1"0"0,-19 3-1 0 0,-41 16 10296 0 0,45-12-5532 0 0,33-16-4623 0 0,-1 0 0 0 0,1 0 0 0 0,0 1 0 0 0,0-1 0 0 0,0 0 0 0 0,0 0 0 0 0,3-4 0 0 0,73-84 1153 0 0,-46 60-1328 0 0,1 1 1 0 0,71-50-1 0 0,-44 37-128 0 0,144-118-19 0 0,70-52-659 0 0,-238 188 373 0 0,182-131-2543 0 0,9 13-1612 0 0,-131 89 572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2T18:32:39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2188 11 0 0 0,'-9'-5'639'0'0,"9"4"-607"0"0,-1 1 0 0 0,1-1 0 0 0,-1 1-1 0 0,1 0 1 0 0,-1 0 0 0 0,1-1 0 0 0,-1 1 0 0 0,1-1-1 0 0,-1 1 1 0 0,0 0 0 0 0,1 0 0 0 0,-1 0-1 0 0,0 0 1 0 0,1 0 0 0 0,-1-1 0 0 0,0 1 0 0 0,1 0-1 0 0,-1 0 1 0 0,0 0 0 0 0,1 0 0 0 0,-1 0 0 0 0,0 0-1 0 0,0 0 1 0 0,1 0 0 0 0,-2 0 0 0 0,-49 1 1212 0 0,16 1 4552 0 0,23-1-4817 0 0,1 0-1 0 0,-1-1 1 0 0,-15-1 0 0 0,13 0-285 0 0,0 1-1 0 0,-18 1 0 0 0,-2 0 28 0 0,4 0-277 0 0,-1 1-1 0 0,1 2 1 0 0,-36 6-1 0 0,-9 1-147 0 0,-117 22 156 0 0,79-11-39 0 0,51-12-136 0 0,1 2 0 0 0,1 3 1 0 0,0 2-1 0 0,-95 36 0 0 0,-32 35 183 0 0,144-65-341 0 0,-117 70 309 0 0,83-43-296 0 0,30-20-8 0 0,-76 61 1 0 0,16 6 11 0 0,92-81-130 0 0,1 1 0 0 0,1 0 1 0 0,-12 24-1 0 0,10-17-4 0 0,-55 116 18 0 0,62-122-20 0 0,-18 53-11 0 0,11-29 25 0 0,2 4 3 0 0,-10 94 0 0 0,22-130-13 0 0,-1 25-26 0 0,3 0-1 0 0,7 40 0 0 0,-1-30-85 0 0,16 92-2362 0 0,-14-102-2892 0 0,27 63-1 0 0,-22-71-549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5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314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57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79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45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42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65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31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Ausnahmebehandlung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Ausnahmebehandlung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de-de/dotnet/csharp/fundamentals/excep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9.xml"/><Relationship Id="rId6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DF60F0F-5369-4E8E-A398-A85410C708CB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Muster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CH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Code, der in der Ausführung auf Laufzeitfehler geprüft werden soll</a:t>
            </a:r>
          </a:p>
          <a:p>
            <a:pPr marL="0" indent="0">
              <a:buNone/>
            </a:pP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de-CH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Explizites Aufrufen einer Ausnahme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Code, um das schlimmste zu verhindern</a:t>
            </a:r>
          </a:p>
          <a:p>
            <a:pPr marL="0" indent="0">
              <a:buNone/>
            </a:pPr>
            <a:r>
              <a:rPr lang="de-CH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Code, um den Benutzer zu informieren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CH" sz="2000" dirty="0">
                <a:latin typeface="+mn-lt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25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D50C6F31-54DB-57F6-ADA6-84F0D0C0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Microsoft:</a:t>
            </a:r>
            <a:endParaRPr lang="de-CH" sz="1800" dirty="0"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https://docs.microsoft.com/de-de/dotnet/csharp/fundamentals/exceptions/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Erinnern Sie sich…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…in der Präsentation zu «Eingabe-Verarbeitung-Ausgabe» hatten wir folgenden Fall:</a:t>
            </a:r>
          </a:p>
          <a:p>
            <a:pPr marL="0" indent="0"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eingabeAlsZahl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Die Eingabe wird als </a:t>
            </a:r>
            <a:r>
              <a:rPr lang="de-CH" sz="2000" i="1" dirty="0" err="1">
                <a:cs typeface="Courier New" panose="02070309020205020404" pitchFamily="49" charset="0"/>
              </a:rPr>
              <a:t>string</a:t>
            </a:r>
            <a:r>
              <a:rPr lang="de-CH" sz="2000" dirty="0">
                <a:cs typeface="Courier New" panose="02070309020205020404" pitchFamily="49" charset="0"/>
              </a:rPr>
              <a:t> zurückgegeben und soll konvertiert und im </a:t>
            </a:r>
            <a:r>
              <a:rPr lang="de-CH" sz="2000" i="1" dirty="0" err="1">
                <a:cs typeface="Courier New" panose="02070309020205020404" pitchFamily="49" charset="0"/>
              </a:rPr>
              <a:t>int</a:t>
            </a:r>
            <a:r>
              <a:rPr lang="de-CH" sz="2000" dirty="0">
                <a:cs typeface="Courier New" panose="02070309020205020404" pitchFamily="49" charset="0"/>
              </a:rPr>
              <a:t> gespeichert werden.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2000" dirty="0">
                <a:cs typeface="Courier New" panose="02070309020205020404" pitchFamily="49" charset="0"/>
              </a:rPr>
              <a:t>Es gilt zu beachten, dass nur sinnvolle Konvertierungen vorgenommen werden können: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</a:rPr>
              <a:t>77 </a:t>
            </a: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 Umwandlung Text in Zahl sinnvoll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Siebenundsiebzig  Umwandlung Text in Zahl nicht möglich</a:t>
            </a:r>
            <a:endParaRPr lang="de-CH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9BFA99A-7969-4771-86D4-209DBA666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274638"/>
            <a:ext cx="1597298" cy="1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Was passiert,…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…wenn sich der Benutzer nicht sinnvoll verhält?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…wenn der Benutzer </a:t>
            </a:r>
            <a:r>
              <a:rPr lang="de-CH" sz="2000" i="1" dirty="0">
                <a:cs typeface="Courier New" panose="02070309020205020404" pitchFamily="49" charset="0"/>
              </a:rPr>
              <a:t>«siebenundsiebzig»</a:t>
            </a:r>
            <a:r>
              <a:rPr lang="de-CH" sz="2000" dirty="0">
                <a:cs typeface="Courier New" panose="02070309020205020404" pitchFamily="49" charset="0"/>
              </a:rPr>
              <a:t> eingibt?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</a:rPr>
              <a:t>Das Programm bricht mit einer Fehlermeldung – einem Laufzeitfehler – ab:</a:t>
            </a:r>
            <a:r>
              <a:rPr lang="de-CH" sz="20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ED9CA35-4B3A-44E3-9D20-91A08345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65" y="3933056"/>
            <a:ext cx="5910635" cy="20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Laufzeitfehler…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…sind hässlich.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…sind meist für den Benutzer unverständlich und deshalb frustrierend.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…führen dazu, dass der Benutzer das Vertrauen in die Software verliert.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3200" dirty="0">
                <a:solidFill>
                  <a:srgbClr val="00B050"/>
                </a:solidFill>
                <a:cs typeface="Courier New" panose="02070309020205020404" pitchFamily="49" charset="0"/>
              </a:rPr>
              <a:t>…werden mit Ausnahmebehandlung abgefangen!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Funktioniert nach folgendem Prinzip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187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cs typeface="Courier New" panose="02070309020205020404" pitchFamily="49" charset="0"/>
              </a:rPr>
              <a:t>Ein Code-Block wird 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ausprobiert («</a:t>
            </a:r>
            <a:r>
              <a:rPr lang="de-CH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try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»)</a:t>
            </a:r>
            <a:r>
              <a:rPr lang="de-CH" sz="2000" dirty="0">
                <a:cs typeface="Courier New" panose="02070309020205020404" pitchFamily="49" charset="0"/>
              </a:rPr>
              <a:t>, ob er ohne Laufzeitfehler funktioniert.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cs typeface="Courier New" panose="02070309020205020404" pitchFamily="49" charset="0"/>
              </a:rPr>
              <a:t>Ein Fehler – wenn er passiert – wird 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aufgeworfen («</a:t>
            </a:r>
            <a:r>
              <a:rPr lang="de-CH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throw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»)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cs typeface="Courier New" panose="02070309020205020404" pitchFamily="49" charset="0"/>
              </a:rPr>
              <a:t>Wird ein Fehler aufgeworfen, versuchen wir, ihn zu </a:t>
            </a:r>
            <a:r>
              <a:rPr lang="de-CH" sz="2000" dirty="0">
                <a:solidFill>
                  <a:srgbClr val="0070C0"/>
                </a:solidFill>
                <a:cs typeface="Courier New" panose="02070309020205020404" pitchFamily="49" charset="0"/>
              </a:rPr>
              <a:t>fangen («catch»)</a:t>
            </a: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12F8532-7F24-4FA3-8455-27DC7CF83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3721928"/>
            <a:ext cx="4472777" cy="29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DF60F0F-5369-4E8E-A398-A85410C708CB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Am Beispiel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("Geben Sie bitte eine Zahl ein: ");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eingabeAlsZahl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was hier steht, wird bei Fehler nicht ausgeführt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das hier auch nicht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("Ungültige Eingabe");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Environment.Exit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CH" sz="2000" dirty="0">
                <a:latin typeface="+mn-lt"/>
                <a:cs typeface="Courier New" panose="02070309020205020404" pitchFamily="49" charset="0"/>
              </a:rPr>
              <a:t>			</a:t>
            </a:r>
          </a:p>
          <a:p>
            <a:pPr marL="0" indent="0">
              <a:buFont typeface="Wingdings" pitchFamily="2" charset="2"/>
              <a:buNone/>
            </a:pP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BE8A2-C649-423F-BD23-072C815A19B3}"/>
              </a:ext>
            </a:extLst>
          </p:cNvPr>
          <p:cNvSpPr/>
          <p:nvPr/>
        </p:nvSpPr>
        <p:spPr>
          <a:xfrm>
            <a:off x="335360" y="2204864"/>
            <a:ext cx="11593288" cy="216863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dirty="0">
                <a:solidFill>
                  <a:srgbClr val="0070C0"/>
                </a:solidFill>
              </a:rPr>
              <a:t>versuche folgendes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724F35-B816-46EC-AAA6-DB15500508D6}"/>
              </a:ext>
            </a:extLst>
          </p:cNvPr>
          <p:cNvSpPr/>
          <p:nvPr/>
        </p:nvSpPr>
        <p:spPr>
          <a:xfrm>
            <a:off x="335360" y="4396404"/>
            <a:ext cx="11593288" cy="150767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CH" sz="3200" dirty="0">
                <a:solidFill>
                  <a:srgbClr val="00B050"/>
                </a:solidFill>
              </a:rPr>
              <a:t>…fange den Fehler sanft auf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DF4895-6583-4FE3-BEA2-7ECFC82D15C0}"/>
              </a:ext>
            </a:extLst>
          </p:cNvPr>
          <p:cNvSpPr/>
          <p:nvPr/>
        </p:nvSpPr>
        <p:spPr>
          <a:xfrm>
            <a:off x="1415480" y="3158499"/>
            <a:ext cx="7056784" cy="341712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rgbClr val="FF0000"/>
                </a:solidFill>
              </a:rPr>
              <a:t>wenn es nicht funktioniert…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1123A-BD34-46DE-B4F2-CA9780FBEE97}"/>
              </a:ext>
            </a:extLst>
          </p:cNvPr>
          <p:cNvGrpSpPr/>
          <p:nvPr/>
        </p:nvGrpSpPr>
        <p:grpSpPr>
          <a:xfrm>
            <a:off x="451368" y="3371205"/>
            <a:ext cx="852120" cy="991080"/>
            <a:chOff x="451368" y="3371205"/>
            <a:chExt cx="85212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35B86FB7-6705-455C-8FEE-60CB9B993EA3}"/>
                    </a:ext>
                  </a:extLst>
                </p14:cNvPr>
                <p14:cNvContentPartPr/>
                <p14:nvPr/>
              </p14:nvContentPartPr>
              <p14:xfrm>
                <a:off x="515808" y="3371205"/>
                <a:ext cx="787680" cy="900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5B86FB7-6705-455C-8FEE-60CB9B993E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168" y="3353565"/>
                  <a:ext cx="82332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E9D51D4-C3B1-46B5-8350-6811C787EA86}"/>
                    </a:ext>
                  </a:extLst>
                </p14:cNvPr>
                <p14:cNvContentPartPr/>
                <p14:nvPr/>
              </p14:nvContentPartPr>
              <p14:xfrm>
                <a:off x="451368" y="4169325"/>
                <a:ext cx="158760" cy="1929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E9D51D4-C3B1-46B5-8350-6811C787EA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368" y="4151685"/>
                  <a:ext cx="1944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792EF44-D3FB-4A75-BA16-EBFD1F7690D3}"/>
              </a:ext>
            </a:extLst>
          </p:cNvPr>
          <p:cNvGrpSpPr/>
          <p:nvPr/>
        </p:nvGrpSpPr>
        <p:grpSpPr>
          <a:xfrm>
            <a:off x="1606380" y="3057646"/>
            <a:ext cx="498960" cy="515880"/>
            <a:chOff x="1606380" y="3057646"/>
            <a:chExt cx="4989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BF282423-0959-4AF8-8D01-CCCCC4E8CF47}"/>
                    </a:ext>
                  </a:extLst>
                </p14:cNvPr>
                <p14:cNvContentPartPr/>
                <p14:nvPr/>
              </p14:nvContentPartPr>
              <p14:xfrm>
                <a:off x="1680180" y="3057646"/>
                <a:ext cx="425160" cy="5158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BF282423-0959-4AF8-8D01-CCCCC4E8CF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44540" y="3021646"/>
                  <a:ext cx="4968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13DF6AFA-948C-4D1A-BA53-00988873741A}"/>
                    </a:ext>
                  </a:extLst>
                </p14:cNvPr>
                <p14:cNvContentPartPr/>
                <p14:nvPr/>
              </p14:nvContentPartPr>
              <p14:xfrm>
                <a:off x="1606380" y="3181486"/>
                <a:ext cx="490320" cy="379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13DF6AFA-948C-4D1A-BA53-0098887374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0380" y="3145486"/>
                  <a:ext cx="5619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3AC46D0-95D6-4B52-8919-1600915D1609}"/>
              </a:ext>
            </a:extLst>
          </p:cNvPr>
          <p:cNvGrpSpPr/>
          <p:nvPr/>
        </p:nvGrpSpPr>
        <p:grpSpPr>
          <a:xfrm>
            <a:off x="1371168" y="3600700"/>
            <a:ext cx="6140520" cy="355145"/>
            <a:chOff x="1371168" y="3600700"/>
            <a:chExt cx="6140520" cy="3551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A7F945D7-5749-417B-B084-DAF0AE0FDF2F}"/>
                    </a:ext>
                  </a:extLst>
                </p14:cNvPr>
                <p14:cNvContentPartPr/>
                <p14:nvPr/>
              </p14:nvContentPartPr>
              <p14:xfrm>
                <a:off x="1447848" y="3600700"/>
                <a:ext cx="6063840" cy="4500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7F945D7-5749-417B-B084-DAF0AE0FDF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9848" y="3582700"/>
                  <a:ext cx="6099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73E9F07-7E3A-4C17-83A3-FCD283446D0F}"/>
                    </a:ext>
                  </a:extLst>
                </p14:cNvPr>
                <p14:cNvContentPartPr/>
                <p14:nvPr/>
              </p14:nvContentPartPr>
              <p14:xfrm>
                <a:off x="1371168" y="3905085"/>
                <a:ext cx="3006360" cy="507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73E9F07-7E3A-4C17-83A3-FCD283446D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3168" y="3887085"/>
                  <a:ext cx="304200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85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Laufzeitfehler / 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Laufzeitfehler…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A53ABDD-19ED-49CB-906D-B0603E7C6BEC}"/>
              </a:ext>
            </a:extLst>
          </p:cNvPr>
          <p:cNvSpPr txBox="1">
            <a:spLocks/>
          </p:cNvSpPr>
          <p:nvPr/>
        </p:nvSpPr>
        <p:spPr>
          <a:xfrm>
            <a:off x="457200" y="2221778"/>
            <a:ext cx="11125200" cy="41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…können auch manuell aufgeworfen werden.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cs typeface="Courier New" panose="02070309020205020404" pitchFamily="49" charset="0"/>
              </a:rPr>
              <a:t>Nehmen wir an, die Zahl soll kleiner als 100 sein: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CH" sz="2000" dirty="0">
                <a:solidFill>
                  <a:srgbClr val="00B050"/>
                </a:solidFill>
                <a:cs typeface="Courier New" panose="02070309020205020404" pitchFamily="49" charset="0"/>
              </a:rPr>
              <a:t>Die Laufzeitumgebung hat kein Problem damit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CH" sz="2000" dirty="0">
                <a:solidFill>
                  <a:srgbClr val="FF0000"/>
                </a:solidFill>
                <a:cs typeface="Courier New" panose="02070309020205020404" pitchFamily="49" charset="0"/>
              </a:rPr>
              <a:t>Sie schon !</a:t>
            </a: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000" dirty="0"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de-CH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DF60F0F-5369-4E8E-A398-A85410C708CB}"/>
              </a:ext>
            </a:extLst>
          </p:cNvPr>
          <p:cNvSpPr txBox="1">
            <a:spLocks/>
          </p:cNvSpPr>
          <p:nvPr/>
        </p:nvSpPr>
        <p:spPr>
          <a:xfrm>
            <a:off x="457200" y="1534126"/>
            <a:ext cx="10823376" cy="4703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Am Beispiel</a:t>
            </a:r>
          </a:p>
          <a:p>
            <a:pPr marL="0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CH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("Geben Sie bitte eine Zahl kleiner 100 ein: ");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eingabeAlsZahl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eingabeAlsZahl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100)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("Ungültige Eingabe");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Environment.Exit</a:t>
            </a: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CH" sz="2000" dirty="0">
                <a:latin typeface="+mn-lt"/>
                <a:cs typeface="Courier New" panose="02070309020205020404" pitchFamily="49" charset="0"/>
              </a:rPr>
              <a:t>			</a:t>
            </a:r>
            <a:endParaRPr lang="de-CH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BE8A2-C649-423F-BD23-072C815A19B3}"/>
              </a:ext>
            </a:extLst>
          </p:cNvPr>
          <p:cNvSpPr/>
          <p:nvPr/>
        </p:nvSpPr>
        <p:spPr>
          <a:xfrm>
            <a:off x="335360" y="2204864"/>
            <a:ext cx="11593288" cy="24482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CH" sz="3200" dirty="0">
                <a:solidFill>
                  <a:srgbClr val="0070C0"/>
                </a:solidFill>
              </a:rPr>
              <a:t>versuche folgendes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DF4895-6583-4FE3-BEA2-7ECFC82D15C0}"/>
              </a:ext>
            </a:extLst>
          </p:cNvPr>
          <p:cNvSpPr/>
          <p:nvPr/>
        </p:nvSpPr>
        <p:spPr>
          <a:xfrm>
            <a:off x="1415480" y="3806061"/>
            <a:ext cx="6408712" cy="341712"/>
          </a:xfrm>
          <a:prstGeom prst="rect">
            <a:avLst/>
          </a:prstGeom>
          <a:solidFill>
            <a:schemeClr val="accent6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>
                <a:solidFill>
                  <a:srgbClr val="FF0000"/>
                </a:solidFill>
              </a:rPr>
              <a:t>Wenn ich es nicht so will…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724F35-B816-46EC-AAA6-DB15500508D6}"/>
              </a:ext>
            </a:extLst>
          </p:cNvPr>
          <p:cNvSpPr/>
          <p:nvPr/>
        </p:nvSpPr>
        <p:spPr>
          <a:xfrm>
            <a:off x="335360" y="4666552"/>
            <a:ext cx="11593288" cy="142674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CH" sz="3200" dirty="0">
                <a:solidFill>
                  <a:srgbClr val="00B050"/>
                </a:solidFill>
              </a:rPr>
              <a:t>…fange den Fehler sanft auf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Ausnahmebehandlung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Ausnahmebehandlung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792EF44-D3FB-4A75-BA16-EBFD1F7690D3}"/>
              </a:ext>
            </a:extLst>
          </p:cNvPr>
          <p:cNvGrpSpPr/>
          <p:nvPr/>
        </p:nvGrpSpPr>
        <p:grpSpPr>
          <a:xfrm>
            <a:off x="1606380" y="3705208"/>
            <a:ext cx="498960" cy="515880"/>
            <a:chOff x="1606380" y="3057646"/>
            <a:chExt cx="4989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BF282423-0959-4AF8-8D01-CCCCC4E8CF47}"/>
                    </a:ext>
                  </a:extLst>
                </p14:cNvPr>
                <p14:cNvContentPartPr/>
                <p14:nvPr/>
              </p14:nvContentPartPr>
              <p14:xfrm>
                <a:off x="1680180" y="3057646"/>
                <a:ext cx="425160" cy="5158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BF282423-0959-4AF8-8D01-CCCCC4E8CF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44540" y="3021646"/>
                  <a:ext cx="4968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13DF6AFA-948C-4D1A-BA53-00988873741A}"/>
                    </a:ext>
                  </a:extLst>
                </p14:cNvPr>
                <p14:cNvContentPartPr/>
                <p14:nvPr/>
              </p14:nvContentPartPr>
              <p14:xfrm>
                <a:off x="1606380" y="3181486"/>
                <a:ext cx="490320" cy="3798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13DF6AFA-948C-4D1A-BA53-0098887374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0380" y="3145486"/>
                  <a:ext cx="5619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2AA745-DF41-4C8A-8A21-D55290B099B5}"/>
              </a:ext>
            </a:extLst>
          </p:cNvPr>
          <p:cNvGrpSpPr/>
          <p:nvPr/>
        </p:nvGrpSpPr>
        <p:grpSpPr>
          <a:xfrm>
            <a:off x="444035" y="3991551"/>
            <a:ext cx="852120" cy="688589"/>
            <a:chOff x="451368" y="3371205"/>
            <a:chExt cx="85212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060B821-94BF-4821-A791-1CBA7A2F5C64}"/>
                    </a:ext>
                  </a:extLst>
                </p14:cNvPr>
                <p14:cNvContentPartPr/>
                <p14:nvPr/>
              </p14:nvContentPartPr>
              <p14:xfrm>
                <a:off x="515808" y="3371205"/>
                <a:ext cx="787680" cy="9000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5B86FB7-6705-455C-8FEE-60CB9B993E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168" y="3353565"/>
                  <a:ext cx="82332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41EC2D2-5FE6-4CDD-B6D0-7AF20FA551B6}"/>
                    </a:ext>
                  </a:extLst>
                </p14:cNvPr>
                <p14:cNvContentPartPr/>
                <p14:nvPr/>
              </p14:nvContentPartPr>
              <p14:xfrm>
                <a:off x="451368" y="4169325"/>
                <a:ext cx="158760" cy="1929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E9D51D4-C3B1-46B5-8350-6811C787EA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3368" y="4151685"/>
                  <a:ext cx="194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4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2" grpId="0" animBg="1"/>
    </p:bld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553</Words>
  <Application>Microsoft Office PowerPoint</Application>
  <PresentationFormat>Widescreen</PresentationFormat>
  <Paragraphs>143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Ausnahmebehandlung</vt:lpstr>
      <vt:lpstr>Zur Verwendung</vt:lpstr>
      <vt:lpstr>Ausgangslage</vt:lpstr>
      <vt:lpstr>Ausgangslage</vt:lpstr>
      <vt:lpstr>Ausgangslage</vt:lpstr>
      <vt:lpstr>Ausnahmebehandlung</vt:lpstr>
      <vt:lpstr>Ausnahmebehandlung</vt:lpstr>
      <vt:lpstr>Laufzeitfehler / Behandlung</vt:lpstr>
      <vt:lpstr>Ausnahmebehandlung</vt:lpstr>
      <vt:lpstr>Ausnahmebehandlung</vt:lpstr>
      <vt:lpstr>Ausnahmebehandlung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PR_319_Ausnahmebehandlung</dc:title>
  <dc:subject>Modul 319</dc:subject>
  <dc:creator>Lars Meyer</dc:creator>
  <dc:description>CC BY, https://creativecommons.org/licenses/by/4.0/deed.de</dc:description>
  <cp:lastModifiedBy>Lars.Meyer</cp:lastModifiedBy>
  <cp:revision>173</cp:revision>
  <dcterms:created xsi:type="dcterms:W3CDTF">2018-11-16T14:42:52Z</dcterms:created>
  <dcterms:modified xsi:type="dcterms:W3CDTF">2024-02-02T09:19:43Z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