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2" r:id="rId6"/>
    <p:sldId id="258" r:id="rId7"/>
    <p:sldId id="269" r:id="rId8"/>
    <p:sldId id="276" r:id="rId9"/>
    <p:sldId id="270" r:id="rId10"/>
    <p:sldId id="263" r:id="rId11"/>
    <p:sldId id="265" r:id="rId12"/>
    <p:sldId id="266" r:id="rId13"/>
    <p:sldId id="264" r:id="rId14"/>
    <p:sldId id="267" r:id="rId15"/>
    <p:sldId id="261" r:id="rId16"/>
    <p:sldId id="27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29" autoAdjust="0"/>
  </p:normalViewPr>
  <p:slideViewPr>
    <p:cSldViewPr>
      <p:cViewPr varScale="1">
        <p:scale>
          <a:sx n="159" d="100"/>
          <a:sy n="159" d="100"/>
        </p:scale>
        <p:origin x="57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.Witschard" userId="5616ef0a-38a1-471f-942c-a19bec23c0d6" providerId="ADAL" clId="{32E5422F-ADF5-4C4A-9D61-AB15B580F4F3}"/>
    <pc:docChg chg="undo custSel modSld">
      <pc:chgData name="Christian.Witschard" userId="5616ef0a-38a1-471f-942c-a19bec23c0d6" providerId="ADAL" clId="{32E5422F-ADF5-4C4A-9D61-AB15B580F4F3}" dt="2022-08-16T12:06:23.180" v="25" actId="14100"/>
      <pc:docMkLst>
        <pc:docMk/>
      </pc:docMkLst>
      <pc:sldChg chg="addSp delSp modSp mod">
        <pc:chgData name="Christian.Witschard" userId="5616ef0a-38a1-471f-942c-a19bec23c0d6" providerId="ADAL" clId="{32E5422F-ADF5-4C4A-9D61-AB15B580F4F3}" dt="2022-08-16T12:06:23.180" v="25" actId="14100"/>
        <pc:sldMkLst>
          <pc:docMk/>
          <pc:sldMk cId="719793547" sldId="276"/>
        </pc:sldMkLst>
        <pc:spChg chg="mod">
          <ac:chgData name="Christian.Witschard" userId="5616ef0a-38a1-471f-942c-a19bec23c0d6" providerId="ADAL" clId="{32E5422F-ADF5-4C4A-9D61-AB15B580F4F3}" dt="2022-08-16T12:03:25.969" v="0" actId="6549"/>
          <ac:spMkLst>
            <pc:docMk/>
            <pc:sldMk cId="719793547" sldId="276"/>
            <ac:spMk id="3" creationId="{81587667-315C-42C1-836C-B9ACFDD1747A}"/>
          </ac:spMkLst>
        </pc:spChg>
        <pc:picChg chg="add del mod">
          <ac:chgData name="Christian.Witschard" userId="5616ef0a-38a1-471f-942c-a19bec23c0d6" providerId="ADAL" clId="{32E5422F-ADF5-4C4A-9D61-AB15B580F4F3}" dt="2022-08-16T12:03:58.988" v="7" actId="22"/>
          <ac:picMkLst>
            <pc:docMk/>
            <pc:sldMk cId="719793547" sldId="276"/>
            <ac:picMk id="6" creationId="{D5481CE2-FE78-21E3-798F-010A2B693CF0}"/>
          </ac:picMkLst>
        </pc:picChg>
        <pc:picChg chg="mod">
          <ac:chgData name="Christian.Witschard" userId="5616ef0a-38a1-471f-942c-a19bec23c0d6" providerId="ADAL" clId="{32E5422F-ADF5-4C4A-9D61-AB15B580F4F3}" dt="2022-08-16T12:05:34.044" v="19" actId="1076"/>
          <ac:picMkLst>
            <pc:docMk/>
            <pc:sldMk cId="719793547" sldId="276"/>
            <ac:picMk id="7" creationId="{C2F80041-22DA-4C1B-9616-1CA4C277BB01}"/>
          </ac:picMkLst>
        </pc:picChg>
        <pc:picChg chg="add del">
          <ac:chgData name="Christian.Witschard" userId="5616ef0a-38a1-471f-942c-a19bec23c0d6" providerId="ADAL" clId="{32E5422F-ADF5-4C4A-9D61-AB15B580F4F3}" dt="2022-08-16T12:05:09.893" v="9" actId="478"/>
          <ac:picMkLst>
            <pc:docMk/>
            <pc:sldMk cId="719793547" sldId="276"/>
            <ac:picMk id="9" creationId="{F351F660-6491-432D-A2D9-8DCFA39AD28F}"/>
          </ac:picMkLst>
        </pc:picChg>
        <pc:picChg chg="add mod">
          <ac:chgData name="Christian.Witschard" userId="5616ef0a-38a1-471f-942c-a19bec23c0d6" providerId="ADAL" clId="{32E5422F-ADF5-4C4A-9D61-AB15B580F4F3}" dt="2022-08-16T12:05:45.268" v="21" actId="1076"/>
          <ac:picMkLst>
            <pc:docMk/>
            <pc:sldMk cId="719793547" sldId="276"/>
            <ac:picMk id="10" creationId="{ACE2555E-68FB-B317-323F-41D8FA06CEDA}"/>
          </ac:picMkLst>
        </pc:picChg>
        <pc:picChg chg="mod">
          <ac:chgData name="Christian.Witschard" userId="5616ef0a-38a1-471f-942c-a19bec23c0d6" providerId="ADAL" clId="{32E5422F-ADF5-4C4A-9D61-AB15B580F4F3}" dt="2022-08-16T12:05:40.811" v="20" actId="1076"/>
          <ac:picMkLst>
            <pc:docMk/>
            <pc:sldMk cId="719793547" sldId="276"/>
            <ac:picMk id="11" creationId="{BA630EF8-5F19-41FE-BE3E-B1B397971952}"/>
          </ac:picMkLst>
        </pc:picChg>
        <pc:picChg chg="del">
          <ac:chgData name="Christian.Witschard" userId="5616ef0a-38a1-471f-942c-a19bec23c0d6" providerId="ADAL" clId="{32E5422F-ADF5-4C4A-9D61-AB15B580F4F3}" dt="2022-08-16T12:06:16.846" v="22" actId="478"/>
          <ac:picMkLst>
            <pc:docMk/>
            <pc:sldMk cId="719793547" sldId="276"/>
            <ac:picMk id="13" creationId="{A44489D9-BBA3-4773-B87B-6D86BDCF1B08}"/>
          </ac:picMkLst>
        </pc:picChg>
        <pc:picChg chg="add mod">
          <ac:chgData name="Christian.Witschard" userId="5616ef0a-38a1-471f-942c-a19bec23c0d6" providerId="ADAL" clId="{32E5422F-ADF5-4C4A-9D61-AB15B580F4F3}" dt="2022-08-16T12:06:23.180" v="25" actId="14100"/>
          <ac:picMkLst>
            <pc:docMk/>
            <pc:sldMk cId="719793547" sldId="276"/>
            <ac:picMk id="14" creationId="{B1026B6F-5D15-76F0-F719-6A356838D6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11.08.2024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Modul 319 Einstieg C#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Modul 319 Einstieg C#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visualstudio/windo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Einstieg in C#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Stefan Fähndrich / Version 1.3 </a:t>
            </a:r>
          </a:p>
          <a:p>
            <a:r>
              <a:rPr lang="de-CH" dirty="0"/>
              <a:t>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Modul 319 Einstieg C#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Syntaxfehler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90CEF4-63B1-4723-A540-0174DF01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7B1540-C3AE-4680-90D7-50D4E07D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5" y="1591656"/>
            <a:ext cx="5863107" cy="2125376"/>
          </a:xfrm>
          <a:prstGeom prst="rect">
            <a:avLst/>
          </a:prstGeom>
          <a:noFill/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7B24F5D-053F-4851-82F5-2B5D41D334D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5808" y="3912589"/>
            <a:ext cx="10959008" cy="2232248"/>
          </a:xfrm>
        </p:spPr>
        <p:txBody>
          <a:bodyPr>
            <a:normAutofit/>
          </a:bodyPr>
          <a:lstStyle/>
          <a:p>
            <a:r>
              <a:rPr lang="de-CH" dirty="0"/>
              <a:t>Syntaxfehler werden direkt beim Code schreiben angezeigt (rote Wellenlinie)</a:t>
            </a:r>
          </a:p>
          <a:p>
            <a:pPr lvl="1"/>
            <a:r>
              <a:rPr lang="de-CH" dirty="0"/>
              <a:t>Anweisung falsch geschrieben</a:t>
            </a:r>
          </a:p>
          <a:p>
            <a:pPr lvl="1"/>
            <a:r>
              <a:rPr lang="de-CH" dirty="0"/>
              <a:t>Fehlendes Semikolon</a:t>
            </a:r>
          </a:p>
          <a:p>
            <a:pPr lvl="1"/>
            <a:r>
              <a:rPr lang="de-CH" dirty="0"/>
              <a:t>Klammern falsch gesetzt</a:t>
            </a:r>
          </a:p>
          <a:p>
            <a:pPr lvl="1"/>
            <a:r>
              <a:rPr lang="de-CH" dirty="0"/>
              <a:t>usw.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B30DB31-FBCF-4AA1-9CE5-F093B6D526D3}"/>
              </a:ext>
            </a:extLst>
          </p:cNvPr>
          <p:cNvCxnSpPr>
            <a:cxnSpLocks/>
          </p:cNvCxnSpPr>
          <p:nvPr/>
        </p:nvCxnSpPr>
        <p:spPr>
          <a:xfrm flipH="1">
            <a:off x="6204813" y="2420888"/>
            <a:ext cx="546638" cy="203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98DF0CA-49F1-44F7-840C-0E8E6ABDD17E}"/>
              </a:ext>
            </a:extLst>
          </p:cNvPr>
          <p:cNvSpPr txBox="1"/>
          <p:nvPr/>
        </p:nvSpPr>
        <p:spPr>
          <a:xfrm>
            <a:off x="6765347" y="2204864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Syntaxfehler, Semikolon fehlt</a:t>
            </a:r>
          </a:p>
        </p:txBody>
      </p:sp>
    </p:spTree>
    <p:extLst>
      <p:ext uri="{BB962C8B-B14F-4D97-AF65-F5344CB8AC3E}">
        <p14:creationId xmlns:p14="http://schemas.microsoft.com/office/powerpoint/2010/main" val="202270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Kompilieren und Ausführen 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D4E2565-15AA-4C65-A71E-14E84315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0927"/>
            <a:ext cx="1942536" cy="21002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9E000F2-98F6-4AC1-A754-DE213DDA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00" y="2786553"/>
            <a:ext cx="2938673" cy="2094637"/>
          </a:xfrm>
          <a:prstGeom prst="rect">
            <a:avLst/>
          </a:prstGeom>
        </p:spPr>
      </p:pic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EBDFBE7-3233-4767-B079-D8161EBD4052}"/>
              </a:ext>
            </a:extLst>
          </p:cNvPr>
          <p:cNvSpPr/>
          <p:nvPr/>
        </p:nvSpPr>
        <p:spPr>
          <a:xfrm>
            <a:off x="2711624" y="3356992"/>
            <a:ext cx="1512168" cy="100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Kompilieren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BBD8B7A6-073B-4D2D-9DF5-94035681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937" y="2780928"/>
            <a:ext cx="2557463" cy="2100263"/>
          </a:xfrm>
          <a:prstGeom prst="rect">
            <a:avLst/>
          </a:prstGeom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1AD48573-11A5-4897-B4D3-BC553A85597B}"/>
              </a:ext>
            </a:extLst>
          </p:cNvPr>
          <p:cNvSpPr/>
          <p:nvPr/>
        </p:nvSpPr>
        <p:spPr>
          <a:xfrm>
            <a:off x="7396038" y="3326745"/>
            <a:ext cx="1512168" cy="100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Ausführen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7E8DCD7-607C-4D17-B733-5C436122928B}"/>
              </a:ext>
            </a:extLst>
          </p:cNvPr>
          <p:cNvSpPr txBox="1"/>
          <p:nvPr/>
        </p:nvSpPr>
        <p:spPr>
          <a:xfrm>
            <a:off x="4367808" y="5661248"/>
            <a:ext cx="26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(vereinfachte Darstellung)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865A0B3-0CDD-4451-B8A0-6AB512D79B0D}"/>
              </a:ext>
            </a:extLst>
          </p:cNvPr>
          <p:cNvSpPr txBox="1"/>
          <p:nvPr/>
        </p:nvSpPr>
        <p:spPr>
          <a:xfrm>
            <a:off x="776801" y="221856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29E5D5C-B0E5-46D3-B599-F0E64768CEF5}"/>
              </a:ext>
            </a:extLst>
          </p:cNvPr>
          <p:cNvSpPr txBox="1"/>
          <p:nvPr/>
        </p:nvSpPr>
        <p:spPr>
          <a:xfrm>
            <a:off x="4830581" y="22253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Maschinencode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F8623D4-735A-4942-A7CC-DC10BFB5C7FF}"/>
              </a:ext>
            </a:extLst>
          </p:cNvPr>
          <p:cNvSpPr txBox="1"/>
          <p:nvPr/>
        </p:nvSpPr>
        <p:spPr>
          <a:xfrm>
            <a:off x="9480376" y="218095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Anwendung</a:t>
            </a:r>
          </a:p>
        </p:txBody>
      </p:sp>
    </p:spTree>
    <p:extLst>
      <p:ext uri="{BB962C8B-B14F-4D97-AF65-F5344CB8AC3E}">
        <p14:creationId xmlns:p14="http://schemas.microsoft.com/office/powerpoint/2010/main" val="25430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2A77-7F8D-46CE-BC65-7356B5F9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Kompilieren und Ausführen (2)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3C3C-3664-4ADB-BEDF-C3DC6DA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FA3C11-03E4-4CAA-9DB3-942EF17E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558244"/>
            <a:ext cx="10959008" cy="767311"/>
          </a:xfrm>
          <a:prstGeom prst="rect">
            <a:avLst/>
          </a:prstGeom>
        </p:spPr>
      </p:pic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652D771A-A6D3-4C9C-8B11-B27486D6755C}"/>
              </a:ext>
            </a:extLst>
          </p:cNvPr>
          <p:cNvSpPr/>
          <p:nvPr/>
        </p:nvSpPr>
        <p:spPr>
          <a:xfrm>
            <a:off x="672075" y="3768542"/>
            <a:ext cx="1440159" cy="816415"/>
          </a:xfrm>
          <a:prstGeom prst="wedgeRectCallout">
            <a:avLst>
              <a:gd name="adj1" fmla="val -12866"/>
              <a:gd name="adj2" fmla="val -96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Debug</a:t>
            </a:r>
            <a:r>
              <a:rPr lang="de-CH" dirty="0"/>
              <a:t> oder Release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D7E56927-3C1F-4804-840D-D695A8732419}"/>
              </a:ext>
            </a:extLst>
          </p:cNvPr>
          <p:cNvSpPr/>
          <p:nvPr/>
        </p:nvSpPr>
        <p:spPr>
          <a:xfrm>
            <a:off x="2423592" y="3762885"/>
            <a:ext cx="2520280" cy="816415"/>
          </a:xfrm>
          <a:prstGeom prst="wedgeRectCallout">
            <a:avLst>
              <a:gd name="adj1" fmla="val -9203"/>
              <a:gd name="adj2" fmla="val -99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Auswahl Plattform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CA0B2A15-0E80-4D0D-859F-4E5CC2143FB8}"/>
              </a:ext>
            </a:extLst>
          </p:cNvPr>
          <p:cNvSpPr/>
          <p:nvPr/>
        </p:nvSpPr>
        <p:spPr>
          <a:xfrm>
            <a:off x="5159896" y="3762884"/>
            <a:ext cx="4464496" cy="816415"/>
          </a:xfrm>
          <a:prstGeom prst="wedgeRectCallout">
            <a:avLst>
              <a:gd name="adj1" fmla="val -32579"/>
              <a:gd name="adj2" fmla="val -96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Auswahl des Projekts (bei mehreren möglichen Projekten)</a:t>
            </a:r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0B15B1C3-C45D-47E8-92E2-33257E73C5D4}"/>
              </a:ext>
            </a:extLst>
          </p:cNvPr>
          <p:cNvSpPr/>
          <p:nvPr/>
        </p:nvSpPr>
        <p:spPr>
          <a:xfrm>
            <a:off x="9846568" y="3758965"/>
            <a:ext cx="1735832" cy="816415"/>
          </a:xfrm>
          <a:prstGeom prst="wedgeRectCallout">
            <a:avLst>
              <a:gd name="adj1" fmla="val -14087"/>
              <a:gd name="adj2" fmla="val -9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Kompilieren und Ausführen</a:t>
            </a:r>
          </a:p>
        </p:txBody>
      </p:sp>
    </p:spTree>
    <p:extLst>
      <p:ext uri="{BB962C8B-B14F-4D97-AF65-F5344CB8AC3E}">
        <p14:creationId xmlns:p14="http://schemas.microsoft.com/office/powerpoint/2010/main" val="219556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Fragen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4AC5C81B-AB69-6820-B366-B8A9C7CE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Visual Studio Dokumentation:</a:t>
            </a:r>
          </a:p>
          <a:p>
            <a:pPr marL="0" indent="0">
              <a:buNone/>
            </a:pPr>
            <a:r>
              <a:rPr lang="de-CH" sz="1800" dirty="0">
                <a:hlinkClick r:id="rId3"/>
              </a:rPr>
              <a:t>https://docs.microsoft.com/de-de/visualstudio</a:t>
            </a:r>
            <a:r>
              <a:rPr lang="de-CH" sz="1800">
                <a:hlinkClick r:id="rId3"/>
              </a:rPr>
              <a:t>/windows</a:t>
            </a:r>
            <a:endParaRPr lang="de-CH" sz="1800" dirty="0">
              <a:hlinkClick r:id="rId4"/>
            </a:endParaRPr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C#</a:t>
            </a:r>
          </a:p>
          <a:p>
            <a:r>
              <a:rPr lang="de-CH" dirty="0"/>
              <a:t>Visual Studio</a:t>
            </a:r>
          </a:p>
          <a:p>
            <a:r>
              <a:rPr lang="de-CH" dirty="0"/>
              <a:t>Projektmappen und Projekte</a:t>
            </a:r>
          </a:p>
          <a:p>
            <a:r>
              <a:rPr lang="de-CH" dirty="0"/>
              <a:t>Struktur des C#-Codes</a:t>
            </a:r>
          </a:p>
          <a:p>
            <a:r>
              <a:rPr lang="de-CH" dirty="0"/>
              <a:t>Main-Methode</a:t>
            </a:r>
          </a:p>
          <a:p>
            <a:r>
              <a:rPr lang="de-CH" dirty="0"/>
              <a:t>Syntaxfehler</a:t>
            </a:r>
          </a:p>
          <a:p>
            <a:r>
              <a:rPr lang="de-CH" dirty="0"/>
              <a:t>Kompilieren und Ausführen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C#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CBF7B-8FC5-45D2-B947-5615CD2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Sprache zur Formulierung von Datenstrukturen und Algorithmen</a:t>
            </a:r>
          </a:p>
          <a:p>
            <a:r>
              <a:rPr lang="de-CH" dirty="0"/>
              <a:t>Objektorientiert, unterstützt aber auch andere Paradigmen </a:t>
            </a:r>
            <a:br>
              <a:rPr lang="de-CH" dirty="0"/>
            </a:br>
            <a:r>
              <a:rPr lang="de-CH" dirty="0"/>
              <a:t>(-&gt; Modul 319: prozedurale Programmierung)</a:t>
            </a:r>
          </a:p>
          <a:p>
            <a:r>
              <a:rPr lang="de-CH" dirty="0"/>
              <a:t>Ursprünglich nur unter Windows, mittlerweile aber auch für Linux, iOS und Android, einsetzbar</a:t>
            </a:r>
          </a:p>
          <a:p>
            <a:r>
              <a:rPr lang="de-CH" dirty="0"/>
              <a:t>Integrierte Entwicklungsumgebungen (IDEs)</a:t>
            </a:r>
          </a:p>
          <a:p>
            <a:pPr lvl="1"/>
            <a:r>
              <a:rPr lang="de-CH" dirty="0"/>
              <a:t>Visual Studio (Community oder Enterprise)</a:t>
            </a:r>
          </a:p>
          <a:p>
            <a:pPr lvl="1"/>
            <a:r>
              <a:rPr lang="de-CH" dirty="0"/>
              <a:t>Visual Studio Code</a:t>
            </a:r>
          </a:p>
          <a:p>
            <a:pPr lvl="1"/>
            <a:r>
              <a:rPr lang="de-CH" dirty="0"/>
              <a:t>Xamarin Studio</a:t>
            </a:r>
          </a:p>
          <a:p>
            <a:pPr lvl="1"/>
            <a:r>
              <a:rPr lang="de-CH" dirty="0"/>
              <a:t>Notepad++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42457C29-CC92-4278-A995-D0BD0285EEAC}"/>
              </a:ext>
            </a:extLst>
          </p:cNvPr>
          <p:cNvSpPr/>
          <p:nvPr/>
        </p:nvSpPr>
        <p:spPr>
          <a:xfrm>
            <a:off x="6754534" y="4131495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D9F5D-9173-4BEB-BCA9-C6EA11A5CAB3}"/>
              </a:ext>
            </a:extLst>
          </p:cNvPr>
          <p:cNvSpPr txBox="1"/>
          <p:nvPr/>
        </p:nvSpPr>
        <p:spPr>
          <a:xfrm>
            <a:off x="7330598" y="404467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Arial" panose="020B0604020202020204" pitchFamily="34" charset="0"/>
                <a:cs typeface="Arial" panose="020B0604020202020204" pitchFamily="34" charset="0"/>
              </a:rPr>
              <a:t>Modul 319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883A5-FAF7-49F2-914C-E87F4CCF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34" y="4864096"/>
            <a:ext cx="4987432" cy="16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F8BD8-5684-4218-BE77-C6B343EE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Neues Projekt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7667-315C-42C1-836C-B9ACFDD1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206480" cy="4525963"/>
          </a:xfrm>
        </p:spPr>
        <p:txBody>
          <a:bodyPr/>
          <a:lstStyle/>
          <a:p>
            <a:r>
              <a:rPr lang="de-CH" dirty="0"/>
              <a:t>Visual Studio starten und als Projekt .NET Konsolenanwendung auswählen.</a:t>
            </a:r>
          </a:p>
          <a:p>
            <a:endParaRPr lang="de-CH" dirty="0"/>
          </a:p>
          <a:p>
            <a:r>
              <a:rPr lang="de-CH" dirty="0"/>
              <a:t>Projektname geben und evtl.. Speicherort ändern.</a:t>
            </a:r>
          </a:p>
          <a:p>
            <a:endParaRPr lang="de-CH" dirty="0"/>
          </a:p>
          <a:p>
            <a:r>
              <a:rPr lang="de-CH" dirty="0"/>
              <a:t>Standardunterstützung auswählen und Projekt erstellen.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1F7B9-1155-4D6C-811E-180D3737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F80041-22DA-4C1B-9616-1CA4C277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34" y="1442046"/>
            <a:ext cx="2330520" cy="72053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630EF8-5F19-41FE-BE3E-B1B39797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20" y="4591313"/>
            <a:ext cx="3245914" cy="18193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CE2555E-68FB-B317-323F-41D8FA06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67" y="2525883"/>
            <a:ext cx="3487281" cy="1702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026B6F-5D15-76F0-F719-6A356838D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80" y="5252506"/>
            <a:ext cx="3755721" cy="12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 Studio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sp>
        <p:nvSpPr>
          <p:cNvPr id="8" name="Legende: mit gebogener Linie mit Akzentuierungsbalken 7">
            <a:extLst>
              <a:ext uri="{FF2B5EF4-FFF2-40B4-BE49-F238E27FC236}">
                <a16:creationId xmlns:a16="http://schemas.microsoft.com/office/drawing/2014/main" id="{D1702EDA-A339-4844-8937-DE0CBC7A3ADA}"/>
              </a:ext>
            </a:extLst>
          </p:cNvPr>
          <p:cNvSpPr/>
          <p:nvPr/>
        </p:nvSpPr>
        <p:spPr>
          <a:xfrm flipH="1">
            <a:off x="407368" y="4950460"/>
            <a:ext cx="1152129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988"/>
              <a:gd name="adj6" fmla="val -96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Ausgabe/Fehlerliste</a:t>
            </a:r>
          </a:p>
        </p:txBody>
      </p:sp>
      <p:sp>
        <p:nvSpPr>
          <p:cNvPr id="9" name="Legende: mit gebogener Linie mit Akzentuierungsbalken 8">
            <a:extLst>
              <a:ext uri="{FF2B5EF4-FFF2-40B4-BE49-F238E27FC236}">
                <a16:creationId xmlns:a16="http://schemas.microsoft.com/office/drawing/2014/main" id="{A9F146DE-F2D7-4B5B-8057-84A36A7DB67E}"/>
              </a:ext>
            </a:extLst>
          </p:cNvPr>
          <p:cNvSpPr/>
          <p:nvPr/>
        </p:nvSpPr>
        <p:spPr>
          <a:xfrm>
            <a:off x="10090747" y="1844824"/>
            <a:ext cx="1512168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830"/>
              <a:gd name="adj6" fmla="val -71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Projektmappe</a:t>
            </a:r>
          </a:p>
        </p:txBody>
      </p:sp>
      <p:sp>
        <p:nvSpPr>
          <p:cNvPr id="10" name="Legende: mit gebogener Linie mit Akzentuierungsbalken 9">
            <a:extLst>
              <a:ext uri="{FF2B5EF4-FFF2-40B4-BE49-F238E27FC236}">
                <a16:creationId xmlns:a16="http://schemas.microsoft.com/office/drawing/2014/main" id="{7349F7C0-91AC-44CA-BDAD-AEC917061C9D}"/>
              </a:ext>
            </a:extLst>
          </p:cNvPr>
          <p:cNvSpPr/>
          <p:nvPr/>
        </p:nvSpPr>
        <p:spPr>
          <a:xfrm flipH="1">
            <a:off x="339127" y="1645336"/>
            <a:ext cx="1871531" cy="85901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01"/>
              <a:gd name="adj6" fmla="val -20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Menü: Unter Ansicht einstellen der Fenster</a:t>
            </a:r>
          </a:p>
        </p:txBody>
      </p:sp>
      <p:sp>
        <p:nvSpPr>
          <p:cNvPr id="11" name="Legende: mit gebogener Linie mit Akzentuierungsbalken 10">
            <a:extLst>
              <a:ext uri="{FF2B5EF4-FFF2-40B4-BE49-F238E27FC236}">
                <a16:creationId xmlns:a16="http://schemas.microsoft.com/office/drawing/2014/main" id="{62D727EF-95C8-4CE9-B4BE-8A28854EC60E}"/>
              </a:ext>
            </a:extLst>
          </p:cNvPr>
          <p:cNvSpPr/>
          <p:nvPr/>
        </p:nvSpPr>
        <p:spPr>
          <a:xfrm flipH="1">
            <a:off x="609600" y="3320409"/>
            <a:ext cx="1152129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059"/>
              <a:gd name="adj6" fmla="val -111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Code</a:t>
            </a:r>
          </a:p>
        </p:txBody>
      </p:sp>
      <p:sp>
        <p:nvSpPr>
          <p:cNvPr id="12" name="Legende: mit gebogener Linie mit Akzentuierungsbalken 11">
            <a:extLst>
              <a:ext uri="{FF2B5EF4-FFF2-40B4-BE49-F238E27FC236}">
                <a16:creationId xmlns:a16="http://schemas.microsoft.com/office/drawing/2014/main" id="{8ADBA033-FF2B-490A-A2E0-59144CF8BC6E}"/>
              </a:ext>
            </a:extLst>
          </p:cNvPr>
          <p:cNvSpPr/>
          <p:nvPr/>
        </p:nvSpPr>
        <p:spPr>
          <a:xfrm>
            <a:off x="10056440" y="3787881"/>
            <a:ext cx="1512168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241"/>
              <a:gd name="adj6" fmla="val -9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Eigenschaften</a:t>
            </a:r>
          </a:p>
        </p:txBody>
      </p:sp>
      <p:pic>
        <p:nvPicPr>
          <p:cNvPr id="14" name="Grafik 13" descr="Ein Bild, das Text, Screenshot, Monitor, drinnen enthält.&#10;&#10;Automatisch generierte Beschreibung">
            <a:extLst>
              <a:ext uri="{FF2B5EF4-FFF2-40B4-BE49-F238E27FC236}">
                <a16:creationId xmlns:a16="http://schemas.microsoft.com/office/drawing/2014/main" id="{A18CAC12-118F-4B67-BDF1-D81AB1BD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45337"/>
            <a:ext cx="6943986" cy="46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FB2D72-D287-4A43-907D-6D14EE17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5085184"/>
            <a:ext cx="5591944" cy="11111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Projektmappen und Projekte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10536" cy="4525963"/>
          </a:xfrm>
        </p:spPr>
        <p:txBody>
          <a:bodyPr/>
          <a:lstStyle/>
          <a:p>
            <a:r>
              <a:rPr lang="de-CH" dirty="0"/>
              <a:t>Projektmappe enthält einzelne Projekte</a:t>
            </a:r>
          </a:p>
          <a:p>
            <a:r>
              <a:rPr lang="de-CH" dirty="0"/>
              <a:t>C#-Code in </a:t>
            </a:r>
            <a:r>
              <a:rPr lang="de-CH" dirty="0" err="1"/>
              <a:t>Program.cs</a:t>
            </a:r>
            <a:r>
              <a:rPr lang="de-CH" dirty="0"/>
              <a:t> abgelegt</a:t>
            </a:r>
          </a:p>
          <a:p>
            <a:r>
              <a:rPr lang="de-CH" dirty="0"/>
              <a:t>Bedienungshinweise</a:t>
            </a:r>
          </a:p>
          <a:p>
            <a:pPr lvl="1"/>
            <a:r>
              <a:rPr lang="de-CH" dirty="0"/>
              <a:t>Rechtsklick auf Projektmappe -&gt; Hinzufügen -&gt; Neues Projekt</a:t>
            </a:r>
          </a:p>
          <a:p>
            <a:pPr lvl="1"/>
            <a:r>
              <a:rPr lang="de-CH" dirty="0"/>
              <a:t>Rechtsklick auf Projekt -&gt; Als Startprojekt festlegen</a:t>
            </a:r>
          </a:p>
          <a:p>
            <a:pPr lvl="1"/>
            <a:r>
              <a:rPr lang="de-CH" dirty="0"/>
              <a:t>Rechtsklick auf Projektmappe -&gt; Ordner in Datei-Explorer öffnen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6BB89D3-5A64-406A-9ED6-98CE5D1CECE5}"/>
              </a:ext>
            </a:extLst>
          </p:cNvPr>
          <p:cNvCxnSpPr>
            <a:cxnSpLocks/>
          </p:cNvCxnSpPr>
          <p:nvPr/>
        </p:nvCxnSpPr>
        <p:spPr>
          <a:xfrm>
            <a:off x="839416" y="5373216"/>
            <a:ext cx="555044" cy="128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15614E9-E857-43BE-8AE4-0F9A7EA75E09}"/>
              </a:ext>
            </a:extLst>
          </p:cNvPr>
          <p:cNvCxnSpPr>
            <a:cxnSpLocks/>
          </p:cNvCxnSpPr>
          <p:nvPr/>
        </p:nvCxnSpPr>
        <p:spPr>
          <a:xfrm>
            <a:off x="839416" y="5373216"/>
            <a:ext cx="559807" cy="326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530EBCD-0574-4AC3-BE78-0CEA9F5BA380}"/>
              </a:ext>
            </a:extLst>
          </p:cNvPr>
          <p:cNvSpPr txBox="1"/>
          <p:nvPr/>
        </p:nvSpPr>
        <p:spPr>
          <a:xfrm>
            <a:off x="112894" y="4963031"/>
            <a:ext cx="1115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Ordner</a:t>
            </a:r>
            <a:r>
              <a:rPr lang="de-CH" sz="1600" dirty="0"/>
              <a:t> mit Projekt-Dateien</a:t>
            </a:r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119ADC-AC32-4AB2-8CC5-3887B8A2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484784"/>
            <a:ext cx="3000767" cy="48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82424E5A-D973-411F-B5B9-8214D2BB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3" y="1484784"/>
            <a:ext cx="4204978" cy="45464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des C#-Codes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1E0E5C0-8291-4A20-9BD3-4D34009C4D3D}"/>
              </a:ext>
            </a:extLst>
          </p:cNvPr>
          <p:cNvCxnSpPr>
            <a:cxnSpLocks/>
          </p:cNvCxnSpPr>
          <p:nvPr/>
        </p:nvCxnSpPr>
        <p:spPr>
          <a:xfrm flipH="1" flipV="1">
            <a:off x="7320136" y="4941168"/>
            <a:ext cx="432048" cy="92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EF62A45-47E5-47A2-9A0B-56F679264CB8}"/>
              </a:ext>
            </a:extLst>
          </p:cNvPr>
          <p:cNvSpPr txBox="1"/>
          <p:nvPr/>
        </p:nvSpPr>
        <p:spPr>
          <a:xfrm>
            <a:off x="7752184" y="4826852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Anweisungen durch Semikolon getrennt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3802740-984B-4BF3-8EC5-37BD9A96B8C3}"/>
              </a:ext>
            </a:extLst>
          </p:cNvPr>
          <p:cNvCxnSpPr>
            <a:cxnSpLocks/>
          </p:cNvCxnSpPr>
          <p:nvPr/>
        </p:nvCxnSpPr>
        <p:spPr>
          <a:xfrm flipH="1">
            <a:off x="6456040" y="5033630"/>
            <a:ext cx="1296145" cy="162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1714FC99-2AAC-4A87-B111-70F0BE1FA7BF}"/>
              </a:ext>
            </a:extLst>
          </p:cNvPr>
          <p:cNvSpPr/>
          <p:nvPr/>
        </p:nvSpPr>
        <p:spPr>
          <a:xfrm>
            <a:off x="2711624" y="1484784"/>
            <a:ext cx="360040" cy="11521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919AB9-3BB1-4F0A-ACE6-B1D667E819AF}"/>
              </a:ext>
            </a:extLst>
          </p:cNvPr>
          <p:cNvSpPr txBox="1"/>
          <p:nvPr/>
        </p:nvSpPr>
        <p:spPr>
          <a:xfrm>
            <a:off x="695400" y="1556792"/>
            <a:ext cx="197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Bibliotheken, die Funktionen zur Verfügung stellen</a:t>
            </a:r>
          </a:p>
        </p:txBody>
      </p: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88619097-1201-464C-B583-57006C511C15}"/>
              </a:ext>
            </a:extLst>
          </p:cNvPr>
          <p:cNvSpPr/>
          <p:nvPr/>
        </p:nvSpPr>
        <p:spPr>
          <a:xfrm>
            <a:off x="2683110" y="3203522"/>
            <a:ext cx="360040" cy="2827669"/>
          </a:xfrm>
          <a:prstGeom prst="leftBrace">
            <a:avLst>
              <a:gd name="adj1" fmla="val 8333"/>
              <a:gd name="adj2" fmla="val 470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01C439-B9BA-4F27-B726-9AAFC41B88AC}"/>
              </a:ext>
            </a:extLst>
          </p:cNvPr>
          <p:cNvSpPr txBox="1"/>
          <p:nvPr/>
        </p:nvSpPr>
        <p:spPr>
          <a:xfrm>
            <a:off x="191344" y="4017191"/>
            <a:ext cx="2671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Codeblock, durch geschweifte Klammern begrenzt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D56B16C-2E32-4450-ADC7-10CC77C753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087890" y="1936349"/>
            <a:ext cx="2998116" cy="1104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4C63685-DFF0-4BC7-8272-4851FDE77B71}"/>
              </a:ext>
            </a:extLst>
          </p:cNvPr>
          <p:cNvSpPr txBox="1"/>
          <p:nvPr/>
        </p:nvSpPr>
        <p:spPr>
          <a:xfrm>
            <a:off x="8086006" y="1613183"/>
            <a:ext cx="297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Namensbereich, Container für Organisation des Codes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71373E3-AC4C-4F0D-AC1D-3FFB46E051A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087890" y="3156550"/>
            <a:ext cx="2736302" cy="57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6EBDCB-4332-47BF-9C16-A3E2C37E097F}"/>
              </a:ext>
            </a:extLst>
          </p:cNvPr>
          <p:cNvSpPr txBox="1"/>
          <p:nvPr/>
        </p:nvSpPr>
        <p:spPr>
          <a:xfrm>
            <a:off x="7824192" y="283338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Klasse, beinhaltet Code für Daten und Algorithmen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D46F521-97B2-4767-807E-52CC1A2FB4F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248128" y="4037593"/>
            <a:ext cx="936104" cy="255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F1EA545C-33A6-48E7-BE66-5E1E8BDB7AF0}"/>
              </a:ext>
            </a:extLst>
          </p:cNvPr>
          <p:cNvSpPr txBox="1"/>
          <p:nvPr/>
        </p:nvSpPr>
        <p:spPr>
          <a:xfrm>
            <a:off x="8184232" y="371442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Methode, eine Funktion, die ausgeführt werden kann</a:t>
            </a:r>
          </a:p>
        </p:txBody>
      </p:sp>
    </p:spTree>
    <p:extLst>
      <p:ext uri="{BB962C8B-B14F-4D97-AF65-F5344CB8AC3E}">
        <p14:creationId xmlns:p14="http://schemas.microsoft.com/office/powerpoint/2010/main" val="299402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41453878-2A30-42B9-8A26-B7A1A1FD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982988"/>
            <a:ext cx="4259587" cy="16565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Main-Methode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Modul 319 Einstieg C#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9A5C6C4-2812-4AEF-82DC-32D181687907}"/>
              </a:ext>
            </a:extLst>
          </p:cNvPr>
          <p:cNvCxnSpPr>
            <a:cxnSpLocks/>
          </p:cNvCxnSpPr>
          <p:nvPr/>
        </p:nvCxnSpPr>
        <p:spPr>
          <a:xfrm>
            <a:off x="2553792" y="2852936"/>
            <a:ext cx="130996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99D29D7-5F8B-4E93-8608-90426B38D431}"/>
              </a:ext>
            </a:extLst>
          </p:cNvPr>
          <p:cNvSpPr txBox="1"/>
          <p:nvPr/>
        </p:nvSpPr>
        <p:spPr>
          <a:xfrm>
            <a:off x="191344" y="2276872"/>
            <a:ext cx="244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Main-Methode, hier startet die Anwendung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7FAD19-60E6-4F6F-A1E9-C40477CA023A}"/>
              </a:ext>
            </a:extLst>
          </p:cNvPr>
          <p:cNvSpPr txBox="1"/>
          <p:nvPr/>
        </p:nvSpPr>
        <p:spPr>
          <a:xfrm>
            <a:off x="8884234" y="3101810"/>
            <a:ext cx="232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Anweisung, die «Hallo Welt» ausgibt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5A0CE40-2ED2-46E6-9D45-A1FCF778A045}"/>
              </a:ext>
            </a:extLst>
          </p:cNvPr>
          <p:cNvCxnSpPr>
            <a:cxnSpLocks/>
          </p:cNvCxnSpPr>
          <p:nvPr/>
        </p:nvCxnSpPr>
        <p:spPr>
          <a:xfrm flipH="1">
            <a:off x="8112224" y="3605994"/>
            <a:ext cx="720080" cy="111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9E6C382-C418-475E-A16A-1BDF717E88DE}"/>
              </a:ext>
            </a:extLst>
          </p:cNvPr>
          <p:cNvCxnSpPr>
            <a:cxnSpLocks/>
          </p:cNvCxnSpPr>
          <p:nvPr/>
        </p:nvCxnSpPr>
        <p:spPr>
          <a:xfrm flipV="1">
            <a:off x="4007768" y="4131564"/>
            <a:ext cx="360040" cy="1052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A561EC5-C625-4EDE-8650-F91C7B3989B3}"/>
              </a:ext>
            </a:extLst>
          </p:cNvPr>
          <p:cNvSpPr txBox="1"/>
          <p:nvPr/>
        </p:nvSpPr>
        <p:spPr>
          <a:xfrm>
            <a:off x="3719736" y="5184097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Anweisung, die eine Eingabe erwartet (Anwendung wird nicht direkt beendet, sondern erst nach Drücken bspw. der Return-Taste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E393FA37-AD9E-4B4A-8827-E486487E1424}"/>
              </a:ext>
            </a:extLst>
          </p:cNvPr>
          <p:cNvSpPr/>
          <p:nvPr/>
        </p:nvSpPr>
        <p:spPr>
          <a:xfrm>
            <a:off x="3431704" y="3350082"/>
            <a:ext cx="360040" cy="11521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0D49CC-9CB2-45FB-B3AC-E7588C0A2C63}"/>
              </a:ext>
            </a:extLst>
          </p:cNvPr>
          <p:cNvSpPr txBox="1"/>
          <p:nvPr/>
        </p:nvSpPr>
        <p:spPr>
          <a:xfrm>
            <a:off x="1719490" y="3516201"/>
            <a:ext cx="165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Codeblock der Main-Methode</a:t>
            </a:r>
          </a:p>
        </p:txBody>
      </p:sp>
    </p:spTree>
    <p:extLst>
      <p:ext uri="{BB962C8B-B14F-4D97-AF65-F5344CB8AC3E}">
        <p14:creationId xmlns:p14="http://schemas.microsoft.com/office/powerpoint/2010/main" val="1680781128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463</Words>
  <Application>Microsoft Office PowerPoint</Application>
  <PresentationFormat>Breitbild</PresentationFormat>
  <Paragraphs>105</Paragraphs>
  <Slides>14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Einstieg in C#</vt:lpstr>
      <vt:lpstr>Zur Verwendung</vt:lpstr>
      <vt:lpstr>Inhalt</vt:lpstr>
      <vt:lpstr>C#</vt:lpstr>
      <vt:lpstr>Neues Projekt erstellen</vt:lpstr>
      <vt:lpstr>Visual Studio</vt:lpstr>
      <vt:lpstr>Projektmappen und Projekte</vt:lpstr>
      <vt:lpstr>Struktur des C#-Codes</vt:lpstr>
      <vt:lpstr>Main-Methode</vt:lpstr>
      <vt:lpstr>Syntaxfehler</vt:lpstr>
      <vt:lpstr>Kompilieren und Ausführen (1)</vt:lpstr>
      <vt:lpstr>Kompilieren und Ausführen (2)</vt:lpstr>
      <vt:lpstr>Fragen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PR_319_CSharpEinstieg</dc:title>
  <dc:subject>Modul 319</dc:subject>
  <dc:creator>Stefan Fähndrich</dc:creator>
  <dc:description>CC BY, https://creativecommons.org/licenses/by/4.0/deed.de</dc:description>
  <cp:lastModifiedBy>Adrian Schmid</cp:lastModifiedBy>
  <cp:revision>54</cp:revision>
  <dcterms:created xsi:type="dcterms:W3CDTF">2018-11-16T14:42:52Z</dcterms:created>
  <dcterms:modified xsi:type="dcterms:W3CDTF">2024-08-11T07:52:26Z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