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4" r:id="rId6"/>
    <p:sldId id="265" r:id="rId7"/>
    <p:sldId id="262" r:id="rId8"/>
    <p:sldId id="288" r:id="rId9"/>
    <p:sldId id="289" r:id="rId10"/>
    <p:sldId id="290" r:id="rId11"/>
    <p:sldId id="292" r:id="rId12"/>
    <p:sldId id="291" r:id="rId13"/>
    <p:sldId id="275" r:id="rId14"/>
    <p:sldId id="28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3088" autoAdjust="0"/>
  </p:normalViewPr>
  <p:slideViewPr>
    <p:cSldViewPr>
      <p:cViewPr varScale="1">
        <p:scale>
          <a:sx n="92" d="100"/>
          <a:sy n="92" d="100"/>
        </p:scale>
        <p:origin x="732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 Artenvielfalt ist gross.</a:t>
            </a:r>
          </a:p>
          <a:p>
            <a:r>
              <a:rPr lang="de-CH" dirty="0"/>
              <a:t>Hier ein kleiner Ausschnitt; sehen sie sich um, machen sie sich ein Bild.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40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Modul 319 arbeiten wir mit Visual Studio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98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i="0" dirty="0"/>
              <a:t>Das «++» ist keine offizielle Bezeichnung, eher eine Anspielung auf Notepad / Notepad++ also die Unterscheidung zwischen einem einfachen Texteditor und einem Editor für Programmierer.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58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="0" i="0" dirty="0"/>
              <a:t>Ein guter Texteditor für Programmierer inkl. der verfügbaren Plugins nähert sich einer IDE immer stärker an.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="0" i="0" dirty="0"/>
              <a:t>Die «Grauzone» könnte mit Editoren wie Atom oder Visual Studio Code als «Lightweight IDE» bezeichnet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02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75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Kleines Werkzeug, grosse Aufgabe </a:t>
            </a:r>
            <a:r>
              <a:rPr lang="de-CH" dirty="0">
                <a:sym typeface="Wingdings" panose="05000000000000000000" pitchFamily="2" charset="2"/>
              </a:rPr>
              <a:t> ungünstig</a:t>
            </a:r>
            <a:endParaRPr lang="de-CH" dirty="0"/>
          </a:p>
          <a:p>
            <a:pPr marL="228600" indent="-228600">
              <a:buAutoNum type="arabicParenBoth"/>
            </a:pPr>
            <a:r>
              <a:rPr lang="de-CH" dirty="0"/>
              <a:t>Grosses Werkzeug, kleine Aufgabe </a:t>
            </a:r>
            <a:r>
              <a:rPr lang="de-CH" dirty="0">
                <a:sym typeface="Wingdings" panose="05000000000000000000" pitchFamily="2" charset="2"/>
              </a:rPr>
              <a:t> ungünstig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23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449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097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Editoren / IDE – Überblick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Editoren / IDE – Überblick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visualstudio.microsof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m.org/" TargetMode="External"/><Relationship Id="rId11" Type="http://schemas.openxmlformats.org/officeDocument/2006/relationships/hyperlink" Target="https://dotnetfiddle.net/" TargetMode="External"/><Relationship Id="rId5" Type="http://schemas.openxmlformats.org/officeDocument/2006/relationships/hyperlink" Target="https://www.sublimetext.com/" TargetMode="External"/><Relationship Id="rId10" Type="http://schemas.openxmlformats.org/officeDocument/2006/relationships/hyperlink" Target="https://www.monodevelop.com/" TargetMode="External"/><Relationship Id="rId4" Type="http://schemas.openxmlformats.org/officeDocument/2006/relationships/hyperlink" Target="https://atom.io/" TargetMode="External"/><Relationship Id="rId9" Type="http://schemas.openxmlformats.org/officeDocument/2006/relationships/hyperlink" Target="https://projects.eclipse.org/projects/tools.acut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jetbrains.com/rider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s://code.visualstudio.com/" TargetMode="External"/><Relationship Id="rId21" Type="http://schemas.openxmlformats.org/officeDocument/2006/relationships/hyperlink" Target="https://visualstudio.microsoft.com/" TargetMode="External"/><Relationship Id="rId7" Type="http://schemas.openxmlformats.org/officeDocument/2006/relationships/hyperlink" Target="https://www.vim.org/" TargetMode="External"/><Relationship Id="rId12" Type="http://schemas.openxmlformats.org/officeDocument/2006/relationships/image" Target="../media/image7.png"/><Relationship Id="rId17" Type="http://schemas.openxmlformats.org/officeDocument/2006/relationships/hyperlink" Target="https://projects.eclipse.org/projects/tools.acute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www.sublimetext.com/" TargetMode="External"/><Relationship Id="rId5" Type="http://schemas.openxmlformats.org/officeDocument/2006/relationships/hyperlink" Target="https://atom.io/" TargetMode="External"/><Relationship Id="rId15" Type="http://schemas.openxmlformats.org/officeDocument/2006/relationships/hyperlink" Target="https://www.monodevelop.com/" TargetMode="External"/><Relationship Id="rId10" Type="http://schemas.openxmlformats.org/officeDocument/2006/relationships/image" Target="../media/image6.png"/><Relationship Id="rId19" Type="http://schemas.openxmlformats.org/officeDocument/2006/relationships/hyperlink" Target="https://www.eclipse.org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notepad-plus-plus.org/" TargetMode="External"/><Relationship Id="rId14" Type="http://schemas.openxmlformats.org/officeDocument/2006/relationships/image" Target="../media/image8.jp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jetbrains.com/rider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s://code.visualstudio.com/" TargetMode="External"/><Relationship Id="rId21" Type="http://schemas.openxmlformats.org/officeDocument/2006/relationships/hyperlink" Target="https://visualstudio.microsoft.com/" TargetMode="External"/><Relationship Id="rId7" Type="http://schemas.openxmlformats.org/officeDocument/2006/relationships/hyperlink" Target="https://www.vim.org/" TargetMode="External"/><Relationship Id="rId12" Type="http://schemas.openxmlformats.org/officeDocument/2006/relationships/image" Target="../media/image7.png"/><Relationship Id="rId17" Type="http://schemas.openxmlformats.org/officeDocument/2006/relationships/hyperlink" Target="https://projects.eclipse.org/projects/tools.acute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www.sublimetext.com/" TargetMode="External"/><Relationship Id="rId5" Type="http://schemas.openxmlformats.org/officeDocument/2006/relationships/hyperlink" Target="https://atom.io/" TargetMode="External"/><Relationship Id="rId15" Type="http://schemas.openxmlformats.org/officeDocument/2006/relationships/hyperlink" Target="https://www.monodevelop.com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s://www.eclipse.org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notepad-plus-plus.org/" TargetMode="External"/><Relationship Id="rId14" Type="http://schemas.openxmlformats.org/officeDocument/2006/relationships/image" Target="../media/image8.jpg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Editoren / IDE – Ein 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Editoren / IDE – Ein Überblick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A387E507-9503-8578-5492-1F3A80DA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1800" dirty="0"/>
              <a:t>Editoren: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https://notepad-plus-plus.org/</a:t>
            </a: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https://code.visualstudio.com/</a:t>
            </a: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https://atom.io/</a:t>
            </a:r>
            <a:endParaRPr lang="de-CH" sz="1800" dirty="0"/>
          </a:p>
          <a:p>
            <a:pPr marL="0" indent="0">
              <a:buNone/>
            </a:pPr>
            <a:r>
              <a:rPr lang="de-CH" sz="1800" dirty="0">
                <a:hlinkClick r:id="rId5"/>
              </a:rPr>
              <a:t>https://www.sublimetext.com/</a:t>
            </a:r>
            <a:endParaRPr lang="de-CH" sz="1800" dirty="0"/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hlinkClick r:id="rId6"/>
              </a:rPr>
              <a:t>https://www.vim.org/</a:t>
            </a:r>
            <a:endParaRPr lang="de-CH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 err="1"/>
              <a:t>IDE’s</a:t>
            </a:r>
            <a:r>
              <a:rPr lang="de-CH" sz="1800" dirty="0"/>
              <a:t>:</a:t>
            </a:r>
          </a:p>
          <a:p>
            <a:pPr marL="0" indent="0">
              <a:buNone/>
            </a:pPr>
            <a:r>
              <a:rPr lang="de-CH" sz="1800" dirty="0">
                <a:hlinkClick r:id="rId7"/>
              </a:rPr>
              <a:t>https://visualstudio.microsoft.com/</a:t>
            </a:r>
            <a:endParaRPr lang="de-CH" sz="1800" dirty="0"/>
          </a:p>
          <a:p>
            <a:pPr marL="0" indent="0">
              <a:buNone/>
            </a:pPr>
            <a:r>
              <a:rPr lang="de-CH" sz="1800" dirty="0">
                <a:hlinkClick r:id="rId8"/>
              </a:rPr>
              <a:t>https://www.eclipse.org/</a:t>
            </a:r>
            <a:r>
              <a:rPr lang="de-CH" sz="1800" dirty="0"/>
              <a:t> + </a:t>
            </a:r>
            <a:r>
              <a:rPr lang="de-CH" sz="1800" dirty="0">
                <a:hlinkClick r:id="rId9"/>
              </a:rPr>
              <a:t>https://projects.eclipse.org/projects/tools.acute</a:t>
            </a:r>
            <a:endParaRPr lang="de-CH" sz="1800" dirty="0"/>
          </a:p>
          <a:p>
            <a:pPr marL="0" indent="0">
              <a:buNone/>
            </a:pPr>
            <a:r>
              <a:rPr lang="de-CH" sz="1800" dirty="0">
                <a:hlinkClick r:id="rId10"/>
              </a:rPr>
              <a:t>https://www.jetbrains.com/rider/</a:t>
            </a:r>
          </a:p>
          <a:p>
            <a:pPr marL="0" indent="0">
              <a:buNone/>
            </a:pPr>
            <a:r>
              <a:rPr lang="de-CH" sz="1800" dirty="0">
                <a:hlinkClick r:id="rId10"/>
              </a:rPr>
              <a:t>https://www.monodevelop.com/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Helfer: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11"/>
              </a:rPr>
              <a:t>https://dotnetfiddle.net/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350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«Artenvielfalt»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Grafik 5">
            <a:hlinkClick r:id="rId3"/>
            <a:extLst>
              <a:ext uri="{FF2B5EF4-FFF2-40B4-BE49-F238E27FC236}">
                <a16:creationId xmlns:a16="http://schemas.microsoft.com/office/drawing/2014/main" id="{25719BC6-DDEB-4D7D-9CEA-6B784D7B73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77" y="3861048"/>
            <a:ext cx="1469946" cy="1469946"/>
          </a:xfrm>
          <a:prstGeom prst="rect">
            <a:avLst/>
          </a:prstGeom>
        </p:spPr>
      </p:pic>
      <p:pic>
        <p:nvPicPr>
          <p:cNvPr id="7" name="Grafik 6" descr="Ein Bild, das Essen, Zeichnung, Raum enthält.&#10;&#10;Automatisch generierte Beschreibung">
            <a:hlinkClick r:id="rId5"/>
            <a:extLst>
              <a:ext uri="{FF2B5EF4-FFF2-40B4-BE49-F238E27FC236}">
                <a16:creationId xmlns:a16="http://schemas.microsoft.com/office/drawing/2014/main" id="{63607DAB-20B3-43D5-9BFA-87AD0F7316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68" y="4891329"/>
            <a:ext cx="1784109" cy="1784109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hlinkClick r:id="rId7"/>
            <a:extLst>
              <a:ext uri="{FF2B5EF4-FFF2-40B4-BE49-F238E27FC236}">
                <a16:creationId xmlns:a16="http://schemas.microsoft.com/office/drawing/2014/main" id="{92813058-BB0D-4043-84C0-E2BCC48E9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0" y="5167743"/>
            <a:ext cx="1371703" cy="1371703"/>
          </a:xfrm>
          <a:prstGeom prst="rect">
            <a:avLst/>
          </a:prstGeom>
        </p:spPr>
      </p:pic>
      <p:pic>
        <p:nvPicPr>
          <p:cNvPr id="13" name="Grafik 12" descr="Ein Bild, das Zeichnung enthält.&#10;&#10;Automatisch generierte Beschreibung">
            <a:hlinkClick r:id="rId9"/>
            <a:extLst>
              <a:ext uri="{FF2B5EF4-FFF2-40B4-BE49-F238E27FC236}">
                <a16:creationId xmlns:a16="http://schemas.microsoft.com/office/drawing/2014/main" id="{1D6415EC-11BE-49E6-83C8-EA0A71188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9" y="1663477"/>
            <a:ext cx="1750754" cy="1458962"/>
          </a:xfrm>
          <a:prstGeom prst="rect">
            <a:avLst/>
          </a:prstGeom>
        </p:spPr>
      </p:pic>
      <p:pic>
        <p:nvPicPr>
          <p:cNvPr id="18" name="Grafik 17">
            <a:hlinkClick r:id="rId11"/>
            <a:extLst>
              <a:ext uri="{FF2B5EF4-FFF2-40B4-BE49-F238E27FC236}">
                <a16:creationId xmlns:a16="http://schemas.microsoft.com/office/drawing/2014/main" id="{DFB92A92-7A91-43C3-ADB6-8AB20E29A2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70" y="1597344"/>
            <a:ext cx="1525095" cy="1525095"/>
          </a:xfrm>
          <a:prstGeom prst="rect">
            <a:avLst/>
          </a:prstGeom>
        </p:spPr>
      </p:pic>
      <p:pic>
        <p:nvPicPr>
          <p:cNvPr id="14" name="Grafik 13" descr="Ein Bild, das Text, Visitenkarte, ClipArt enthält.&#10;&#10;Automatisch generierte Beschreibung">
            <a:hlinkClick r:id="rId13"/>
            <a:extLst>
              <a:ext uri="{FF2B5EF4-FFF2-40B4-BE49-F238E27FC236}">
                <a16:creationId xmlns:a16="http://schemas.microsoft.com/office/drawing/2014/main" id="{002AFAFB-878D-4E70-B59B-62467058E0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69" y="4891329"/>
            <a:ext cx="1784109" cy="1784109"/>
          </a:xfrm>
          <a:prstGeom prst="rect">
            <a:avLst/>
          </a:prstGeom>
        </p:spPr>
      </p:pic>
      <p:pic>
        <p:nvPicPr>
          <p:cNvPr id="21" name="Grafik 20">
            <a:hlinkClick r:id="rId15"/>
            <a:extLst>
              <a:ext uri="{FF2B5EF4-FFF2-40B4-BE49-F238E27FC236}">
                <a16:creationId xmlns:a16="http://schemas.microsoft.com/office/drawing/2014/main" id="{BC1612F3-3B66-4A84-9434-037E68CD1E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42" y="3250076"/>
            <a:ext cx="1860704" cy="1860704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BDE7DC-C0C9-422B-9468-6ABA628245D5}"/>
              </a:ext>
            </a:extLst>
          </p:cNvPr>
          <p:cNvGrpSpPr/>
          <p:nvPr/>
        </p:nvGrpSpPr>
        <p:grpSpPr>
          <a:xfrm>
            <a:off x="7680176" y="1630411"/>
            <a:ext cx="2538351" cy="1838548"/>
            <a:chOff x="2347613" y="2816031"/>
            <a:chExt cx="2538351" cy="1838548"/>
          </a:xfrm>
        </p:grpSpPr>
        <p:pic>
          <p:nvPicPr>
            <p:cNvPr id="19" name="Grafik 18">
              <a:hlinkClick r:id="rId17"/>
              <a:extLst>
                <a:ext uri="{FF2B5EF4-FFF2-40B4-BE49-F238E27FC236}">
                  <a16:creationId xmlns:a16="http://schemas.microsoft.com/office/drawing/2014/main" id="{DF51C543-068C-44FA-A7B7-B42AC8C9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64" y="3702079"/>
              <a:ext cx="1333500" cy="952500"/>
            </a:xfrm>
            <a:prstGeom prst="rect">
              <a:avLst/>
            </a:prstGeom>
          </p:spPr>
        </p:pic>
        <p:pic>
          <p:nvPicPr>
            <p:cNvPr id="11" name="Grafik 10" descr="Ein Bild, das Zeichnung enthält.&#10;&#10;Automatisch generierte Beschreibung">
              <a:hlinkClick r:id="rId19"/>
              <a:extLst>
                <a:ext uri="{FF2B5EF4-FFF2-40B4-BE49-F238E27FC236}">
                  <a16:creationId xmlns:a16="http://schemas.microsoft.com/office/drawing/2014/main" id="{8C4872FD-54D1-4CE6-88C9-17D52F155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613" y="2816031"/>
              <a:ext cx="1525095" cy="1525095"/>
            </a:xfrm>
            <a:prstGeom prst="rect">
              <a:avLst/>
            </a:prstGeom>
          </p:spPr>
        </p:pic>
      </p:grpSp>
      <p:pic>
        <p:nvPicPr>
          <p:cNvPr id="12" name="Grafik 11" descr="Ein Bild, das Zaun, Schild, Uhr enthält.&#10;&#10;Automatisch generierte Beschreibung">
            <a:hlinkClick r:id="rId21"/>
            <a:extLst>
              <a:ext uri="{FF2B5EF4-FFF2-40B4-BE49-F238E27FC236}">
                <a16:creationId xmlns:a16="http://schemas.microsoft.com/office/drawing/2014/main" id="{52287469-1A62-4991-B427-6BCE7148346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11" y="2818037"/>
            <a:ext cx="3007623" cy="23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«Artenvielfalt»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Grafik 5">
            <a:hlinkClick r:id="rId3"/>
            <a:extLst>
              <a:ext uri="{FF2B5EF4-FFF2-40B4-BE49-F238E27FC236}">
                <a16:creationId xmlns:a16="http://schemas.microsoft.com/office/drawing/2014/main" id="{25719BC6-DDEB-4D7D-9CEA-6B784D7B73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99" y="4104527"/>
            <a:ext cx="829150" cy="829150"/>
          </a:xfrm>
          <a:prstGeom prst="rect">
            <a:avLst/>
          </a:prstGeom>
        </p:spPr>
      </p:pic>
      <p:pic>
        <p:nvPicPr>
          <p:cNvPr id="7" name="Grafik 6" descr="Ein Bild, das Essen, Zeichnung, Raum enthält.&#10;&#10;Automatisch generierte Beschreibung">
            <a:hlinkClick r:id="rId5"/>
            <a:extLst>
              <a:ext uri="{FF2B5EF4-FFF2-40B4-BE49-F238E27FC236}">
                <a16:creationId xmlns:a16="http://schemas.microsoft.com/office/drawing/2014/main" id="{63607DAB-20B3-43D5-9BFA-87AD0F7316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41" y="5626302"/>
            <a:ext cx="1049136" cy="1049136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hlinkClick r:id="rId7"/>
            <a:extLst>
              <a:ext uri="{FF2B5EF4-FFF2-40B4-BE49-F238E27FC236}">
                <a16:creationId xmlns:a16="http://schemas.microsoft.com/office/drawing/2014/main" id="{92813058-BB0D-4043-84C0-E2BCC48E9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1" y="5661248"/>
            <a:ext cx="878198" cy="878198"/>
          </a:xfrm>
          <a:prstGeom prst="rect">
            <a:avLst/>
          </a:prstGeom>
        </p:spPr>
      </p:pic>
      <p:pic>
        <p:nvPicPr>
          <p:cNvPr id="13" name="Grafik 12" descr="Ein Bild, das Zeichnung enthält.&#10;&#10;Automatisch generierte Beschreibung">
            <a:hlinkClick r:id="rId9"/>
            <a:extLst>
              <a:ext uri="{FF2B5EF4-FFF2-40B4-BE49-F238E27FC236}">
                <a16:creationId xmlns:a16="http://schemas.microsoft.com/office/drawing/2014/main" id="{1D6415EC-11BE-49E6-83C8-EA0A711881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9" y="1663477"/>
            <a:ext cx="1082890" cy="902409"/>
          </a:xfrm>
          <a:prstGeom prst="rect">
            <a:avLst/>
          </a:prstGeom>
        </p:spPr>
      </p:pic>
      <p:pic>
        <p:nvPicPr>
          <p:cNvPr id="18" name="Grafik 17">
            <a:hlinkClick r:id="rId11"/>
            <a:extLst>
              <a:ext uri="{FF2B5EF4-FFF2-40B4-BE49-F238E27FC236}">
                <a16:creationId xmlns:a16="http://schemas.microsoft.com/office/drawing/2014/main" id="{DFB92A92-7A91-43C3-ADB6-8AB20E29A2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71" y="1597345"/>
            <a:ext cx="855394" cy="855394"/>
          </a:xfrm>
          <a:prstGeom prst="rect">
            <a:avLst/>
          </a:prstGeom>
        </p:spPr>
      </p:pic>
      <p:pic>
        <p:nvPicPr>
          <p:cNvPr id="14" name="Grafik 13" descr="Ein Bild, das Text, Visitenkarte, ClipArt enthält.&#10;&#10;Automatisch generierte Beschreibung">
            <a:hlinkClick r:id="rId13"/>
            <a:extLst>
              <a:ext uri="{FF2B5EF4-FFF2-40B4-BE49-F238E27FC236}">
                <a16:creationId xmlns:a16="http://schemas.microsoft.com/office/drawing/2014/main" id="{002AFAFB-878D-4E70-B59B-62467058E0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70" y="5589240"/>
            <a:ext cx="1086198" cy="1086198"/>
          </a:xfrm>
          <a:prstGeom prst="rect">
            <a:avLst/>
          </a:prstGeom>
        </p:spPr>
      </p:pic>
      <p:pic>
        <p:nvPicPr>
          <p:cNvPr id="21" name="Grafik 20">
            <a:hlinkClick r:id="rId15"/>
            <a:extLst>
              <a:ext uri="{FF2B5EF4-FFF2-40B4-BE49-F238E27FC236}">
                <a16:creationId xmlns:a16="http://schemas.microsoft.com/office/drawing/2014/main" id="{BC1612F3-3B66-4A84-9434-037E68CD1E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600471"/>
            <a:ext cx="1008112" cy="1008112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BDE7DC-C0C9-422B-9468-6ABA628245D5}"/>
              </a:ext>
            </a:extLst>
          </p:cNvPr>
          <p:cNvGrpSpPr/>
          <p:nvPr/>
        </p:nvGrpSpPr>
        <p:grpSpPr>
          <a:xfrm>
            <a:off x="8832304" y="1630411"/>
            <a:ext cx="1386223" cy="1046313"/>
            <a:chOff x="2347613" y="2816031"/>
            <a:chExt cx="2538351" cy="1838548"/>
          </a:xfrm>
        </p:grpSpPr>
        <p:pic>
          <p:nvPicPr>
            <p:cNvPr id="19" name="Grafik 18">
              <a:hlinkClick r:id="rId17"/>
              <a:extLst>
                <a:ext uri="{FF2B5EF4-FFF2-40B4-BE49-F238E27FC236}">
                  <a16:creationId xmlns:a16="http://schemas.microsoft.com/office/drawing/2014/main" id="{DF51C543-068C-44FA-A7B7-B42AC8C9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64" y="3702079"/>
              <a:ext cx="1333500" cy="952500"/>
            </a:xfrm>
            <a:prstGeom prst="rect">
              <a:avLst/>
            </a:prstGeom>
          </p:spPr>
        </p:pic>
        <p:pic>
          <p:nvPicPr>
            <p:cNvPr id="11" name="Grafik 10" descr="Ein Bild, das Zeichnung enthält.&#10;&#10;Automatisch generierte Beschreibung">
              <a:hlinkClick r:id="rId19"/>
              <a:extLst>
                <a:ext uri="{FF2B5EF4-FFF2-40B4-BE49-F238E27FC236}">
                  <a16:creationId xmlns:a16="http://schemas.microsoft.com/office/drawing/2014/main" id="{8C4872FD-54D1-4CE6-88C9-17D52F155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613" y="2816031"/>
              <a:ext cx="1525095" cy="1525095"/>
            </a:xfrm>
            <a:prstGeom prst="rect">
              <a:avLst/>
            </a:prstGeom>
          </p:spPr>
        </p:pic>
      </p:grpSp>
      <p:pic>
        <p:nvPicPr>
          <p:cNvPr id="12" name="Grafik 11" descr="Ein Bild, das Zaun, Schild, Uhr enthält.&#10;&#10;Automatisch generierte Beschreibung">
            <a:hlinkClick r:id="rId21"/>
            <a:extLst>
              <a:ext uri="{FF2B5EF4-FFF2-40B4-BE49-F238E27FC236}">
                <a16:creationId xmlns:a16="http://schemas.microsoft.com/office/drawing/2014/main" id="{52287469-1A62-4991-B427-6BCE7148346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33" y="404664"/>
            <a:ext cx="8854134" cy="69172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1841070-CB1B-47CC-8A0E-C3BE9747C0BA}"/>
              </a:ext>
            </a:extLst>
          </p:cNvPr>
          <p:cNvSpPr txBox="1"/>
          <p:nvPr/>
        </p:nvSpPr>
        <p:spPr>
          <a:xfrm>
            <a:off x="3725208" y="3329967"/>
            <a:ext cx="7327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Modul 319</a:t>
            </a:r>
            <a:endParaRPr lang="de-CH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Texteditor </a:t>
            </a:r>
            <a:r>
              <a:rPr lang="de-CH" dirty="0" err="1"/>
              <a:t>vs</a:t>
            </a:r>
            <a:r>
              <a:rPr lang="de-CH" dirty="0"/>
              <a:t> IDE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BC6CFC7-E462-4452-BC71-358FACDD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</a:rPr>
              <a:t>Texteditor</a:t>
            </a:r>
          </a:p>
          <a:p>
            <a:pPr marL="0" indent="0">
              <a:buNone/>
            </a:pPr>
            <a:r>
              <a:rPr lang="de-CH" sz="2000" dirty="0"/>
              <a:t>= Editieren von Text Files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</a:rPr>
              <a:t>Texteditor</a:t>
            </a:r>
            <a:r>
              <a:rPr lang="de-CH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(++*)</a:t>
            </a:r>
            <a:r>
              <a:rPr lang="de-CH" dirty="0">
                <a:solidFill>
                  <a:srgbClr val="0070C0"/>
                </a:solidFill>
              </a:rPr>
              <a:t> für Programmierer</a:t>
            </a:r>
            <a:endParaRPr lang="de-CH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de-CH" sz="2000" dirty="0"/>
              <a:t>= Texteditor auf Programmieraufgaben spezialisiert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</a:rPr>
              <a:t>IDE</a:t>
            </a:r>
          </a:p>
          <a:p>
            <a:pPr marL="0" indent="0">
              <a:buNone/>
            </a:pPr>
            <a:r>
              <a:rPr lang="de-CH" sz="2000" dirty="0"/>
              <a:t>= Integrated Development Environment (e)</a:t>
            </a: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sz="2000" dirty="0"/>
              <a:t>= Integrierte Entwicklungsumgebung (d)</a:t>
            </a:r>
          </a:p>
          <a:p>
            <a:pPr marL="0" indent="0">
              <a:buNone/>
            </a:pPr>
            <a:r>
              <a:rPr lang="de-CH" sz="2000" dirty="0"/>
              <a:t>= Werkzeuge und Workflow-Unterstützung für Programmierer </a:t>
            </a:r>
          </a:p>
        </p:txBody>
      </p:sp>
    </p:spTree>
    <p:extLst>
      <p:ext uri="{BB962C8B-B14F-4D97-AF65-F5344CB8AC3E}">
        <p14:creationId xmlns:p14="http://schemas.microsoft.com/office/powerpoint/2010/main" val="302234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Texteditor </a:t>
            </a:r>
            <a:r>
              <a:rPr lang="de-CH" dirty="0" err="1"/>
              <a:t>vs</a:t>
            </a:r>
            <a:r>
              <a:rPr lang="de-CH" dirty="0"/>
              <a:t> IDE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EF11A2B-06B7-4F8B-A8C8-19495670F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2746648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</a:rPr>
              <a:t>Texteditor</a:t>
            </a: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/>
              <a:t>Editieren von Text Files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48BC7A-ADB0-4705-8526-C480039EE9EE}"/>
              </a:ext>
            </a:extLst>
          </p:cNvPr>
          <p:cNvSpPr txBox="1">
            <a:spLocks/>
          </p:cNvSpPr>
          <p:nvPr/>
        </p:nvSpPr>
        <p:spPr>
          <a:xfrm>
            <a:off x="3649320" y="1543864"/>
            <a:ext cx="274664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70C0"/>
                </a:solidFill>
              </a:rPr>
              <a:t>Texteditor ++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Editieren von Text Files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Syntax </a:t>
            </a:r>
            <a:r>
              <a:rPr lang="de-CH" sz="1600" dirty="0" err="1"/>
              <a:t>Highlighting</a:t>
            </a:r>
            <a:endParaRPr lang="de-CH" sz="1600" dirty="0"/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Automatische Vervollständigung / -Einrückung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Kompilierung / Ausführung / Preview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(Debugging)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(Versionskontrolle)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(Kollaboration)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806AD0D-9DBF-41F7-A871-0837C7BBF50F}"/>
              </a:ext>
            </a:extLst>
          </p:cNvPr>
          <p:cNvSpPr txBox="1">
            <a:spLocks/>
          </p:cNvSpPr>
          <p:nvPr/>
        </p:nvSpPr>
        <p:spPr>
          <a:xfrm>
            <a:off x="6949752" y="1556792"/>
            <a:ext cx="2746648" cy="50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70C0"/>
                </a:solidFill>
              </a:rPr>
              <a:t>IDE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Editieren von Text Files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Syntax </a:t>
            </a:r>
            <a:r>
              <a:rPr lang="de-CH" sz="1600" dirty="0" err="1"/>
              <a:t>Highlighting</a:t>
            </a:r>
            <a:endParaRPr lang="de-CH" sz="1600" dirty="0"/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Automatische Vervollständigung / -Einrückung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Kompilierung / Ausführung / Preview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Debugging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Versionskontrolle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Kollaboration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Automatisiertes Testen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 err="1"/>
              <a:t>Profiling</a:t>
            </a:r>
            <a:r>
              <a:rPr lang="de-CH" sz="1600" dirty="0"/>
              <a:t> Tools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(Qualitätskontrolle)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(GUI </a:t>
            </a:r>
            <a:r>
              <a:rPr lang="de-CH" sz="1600" dirty="0" err="1">
                <a:solidFill>
                  <a:schemeClr val="bg1">
                    <a:lumMod val="75000"/>
                  </a:schemeClr>
                </a:solidFill>
              </a:rPr>
              <a:t>Builder</a:t>
            </a:r>
            <a:r>
              <a:rPr lang="de-CH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1E3F474-A9D2-47D0-9493-B30F354B8E57}"/>
              </a:ext>
            </a:extLst>
          </p:cNvPr>
          <p:cNvSpPr/>
          <p:nvPr/>
        </p:nvSpPr>
        <p:spPr>
          <a:xfrm rot="21048782">
            <a:off x="2638119" y="4210160"/>
            <a:ext cx="3650146" cy="2226795"/>
          </a:xfrm>
          <a:custGeom>
            <a:avLst/>
            <a:gdLst>
              <a:gd name="connsiteX0" fmla="*/ 0 w 3650146"/>
              <a:gd name="connsiteY0" fmla="*/ 1113398 h 2226795"/>
              <a:gd name="connsiteX1" fmla="*/ 1825073 w 3650146"/>
              <a:gd name="connsiteY1" fmla="*/ 0 h 2226795"/>
              <a:gd name="connsiteX2" fmla="*/ 3650146 w 3650146"/>
              <a:gd name="connsiteY2" fmla="*/ 1113398 h 2226795"/>
              <a:gd name="connsiteX3" fmla="*/ 1825073 w 3650146"/>
              <a:gd name="connsiteY3" fmla="*/ 2226796 h 2226795"/>
              <a:gd name="connsiteX4" fmla="*/ 0 w 3650146"/>
              <a:gd name="connsiteY4" fmla="*/ 1113398 h 22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0146" h="2226795" extrusionOk="0">
                <a:moveTo>
                  <a:pt x="0" y="1113398"/>
                </a:moveTo>
                <a:cubicBezTo>
                  <a:pt x="-53120" y="465720"/>
                  <a:pt x="711112" y="39784"/>
                  <a:pt x="1825073" y="0"/>
                </a:cubicBezTo>
                <a:cubicBezTo>
                  <a:pt x="2926301" y="19635"/>
                  <a:pt x="3538792" y="502026"/>
                  <a:pt x="3650146" y="1113398"/>
                </a:cubicBezTo>
                <a:cubicBezTo>
                  <a:pt x="3599374" y="1777893"/>
                  <a:pt x="2802067" y="2397955"/>
                  <a:pt x="1825073" y="2226796"/>
                </a:cubicBezTo>
                <a:cubicBezTo>
                  <a:pt x="721898" y="2174702"/>
                  <a:pt x="120305" y="1785794"/>
                  <a:pt x="0" y="1113398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b="1" dirty="0">
                <a:solidFill>
                  <a:srgbClr val="FFC000"/>
                </a:solidFill>
              </a:rPr>
              <a:t>Lightweight IDE</a:t>
            </a:r>
            <a:endParaRPr lang="en-CH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Entscheidungskriterien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A6A080-556B-4089-9CF8-16663054D89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«Ist weniger mehr oder doch weniger?»</a:t>
            </a:r>
            <a:endParaRPr lang="de-CH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A2F7EB8-4ADD-46FB-84E6-47BF9FCD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21818"/>
            <a:ext cx="3970784" cy="4015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Texteditor++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+ schlank / leicht / schnell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+ intuitiv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+ fokussiert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- eingeschränkte Funktionalität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- Plugins = Setup = Aufwand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9BD00AB-686E-44EC-99FA-AE519C951CE8}"/>
              </a:ext>
            </a:extLst>
          </p:cNvPr>
          <p:cNvSpPr txBox="1">
            <a:spLocks/>
          </p:cNvSpPr>
          <p:nvPr/>
        </p:nvSpPr>
        <p:spPr>
          <a:xfrm>
            <a:off x="4716016" y="2221818"/>
            <a:ext cx="3970784" cy="401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/>
              <a:t>IDE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</a:rPr>
              <a:t>+ optimale Unterstützung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+ professionelle Features</a:t>
            </a:r>
          </a:p>
          <a:p>
            <a:pPr marL="400050" lvl="1" indent="0">
              <a:buNone/>
            </a:pPr>
            <a:r>
              <a:rPr lang="de-CH" sz="1600" dirty="0">
                <a:solidFill>
                  <a:srgbClr val="00B050"/>
                </a:solidFill>
              </a:rPr>
              <a:t>(integriertes Debugging, Automatisiertes Testen, </a:t>
            </a:r>
            <a:r>
              <a:rPr lang="de-CH" sz="1600" dirty="0" err="1">
                <a:solidFill>
                  <a:srgbClr val="00B050"/>
                </a:solidFill>
              </a:rPr>
              <a:t>etc</a:t>
            </a:r>
            <a:r>
              <a:rPr lang="de-CH" sz="1600" dirty="0">
                <a:solidFill>
                  <a:srgbClr val="00B050"/>
                </a:solidFill>
              </a:rPr>
              <a:t>)</a:t>
            </a:r>
            <a:endParaRPr lang="de-CH" sz="18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- überwältigend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- teilweise schwerfällig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- ressourcenintensiv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- oft kostenpflichtig</a:t>
            </a:r>
          </a:p>
        </p:txBody>
      </p:sp>
    </p:spTree>
    <p:extLst>
      <p:ext uri="{BB962C8B-B14F-4D97-AF65-F5344CB8AC3E}">
        <p14:creationId xmlns:p14="http://schemas.microsoft.com/office/powerpoint/2010/main" val="22634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Entscheidungskriterien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C2C11D1-D065-452D-9346-DBA82A0A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Testen Sie verschiedene Produkte, denn diese haben unterschiedliche…</a:t>
            </a:r>
          </a:p>
          <a:p>
            <a:pPr marL="457200" lvl="1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…Features…</a:t>
            </a:r>
          </a:p>
          <a:p>
            <a:pPr marL="457200" lvl="1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…Plugins…</a:t>
            </a:r>
          </a:p>
          <a:p>
            <a:pPr marL="457200" lvl="1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…Keyboard Shortcuts…</a:t>
            </a:r>
          </a:p>
          <a:p>
            <a:pPr marL="457200" lvl="1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…Look &amp; </a:t>
            </a:r>
            <a:r>
              <a:rPr lang="de-CH" sz="2000" dirty="0" err="1">
                <a:solidFill>
                  <a:srgbClr val="00B050"/>
                </a:solidFill>
              </a:rPr>
              <a:t>Feel</a:t>
            </a:r>
            <a:r>
              <a:rPr lang="de-CH" sz="2000" dirty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de-CH" sz="2000" dirty="0">
                <a:solidFill>
                  <a:srgbClr val="00B050"/>
                </a:solidFill>
              </a:rPr>
              <a:t>…Leistung…</a:t>
            </a:r>
          </a:p>
          <a:p>
            <a:pPr marL="457200" lvl="1" indent="0"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 marL="57150" indent="0">
              <a:lnSpc>
                <a:spcPct val="150000"/>
              </a:lnSpc>
              <a:buNone/>
            </a:pPr>
            <a:r>
              <a:rPr lang="de-CH" sz="2000" dirty="0"/>
              <a:t>Schätzen Sie das Einsatzgebiet richtig ein:</a:t>
            </a:r>
            <a:endParaRPr lang="de-CH" sz="2200" dirty="0">
              <a:solidFill>
                <a:srgbClr val="00B050"/>
              </a:solidFill>
            </a:endParaRPr>
          </a:p>
          <a:p>
            <a:pPr marL="57150" indent="0">
              <a:lnSpc>
                <a:spcPct val="150000"/>
              </a:lnSpc>
              <a:buNone/>
            </a:pPr>
            <a:r>
              <a:rPr lang="de-CH" sz="2000" i="1" dirty="0">
                <a:solidFill>
                  <a:srgbClr val="0070C0"/>
                </a:solidFill>
              </a:rPr>
              <a:t>«Never bring a </a:t>
            </a:r>
            <a:r>
              <a:rPr lang="de-CH" sz="2000" i="1" dirty="0" err="1">
                <a:solidFill>
                  <a:srgbClr val="0070C0"/>
                </a:solidFill>
              </a:rPr>
              <a:t>knife</a:t>
            </a:r>
            <a:r>
              <a:rPr lang="de-CH" sz="2000" i="1" dirty="0">
                <a:solidFill>
                  <a:srgbClr val="0070C0"/>
                </a:solidFill>
              </a:rPr>
              <a:t> </a:t>
            </a:r>
            <a:r>
              <a:rPr lang="de-CH" sz="2000" i="1" dirty="0" err="1">
                <a:solidFill>
                  <a:srgbClr val="0070C0"/>
                </a:solidFill>
              </a:rPr>
              <a:t>to</a:t>
            </a:r>
            <a:r>
              <a:rPr lang="de-CH" sz="2000" i="1" dirty="0">
                <a:solidFill>
                  <a:srgbClr val="0070C0"/>
                </a:solidFill>
              </a:rPr>
              <a:t> a </a:t>
            </a:r>
            <a:r>
              <a:rPr lang="de-CH" sz="2000" i="1" dirty="0" err="1">
                <a:solidFill>
                  <a:srgbClr val="0070C0"/>
                </a:solidFill>
              </a:rPr>
              <a:t>gunfight</a:t>
            </a:r>
            <a:r>
              <a:rPr lang="de-CH" sz="2000" i="1" dirty="0">
                <a:solidFill>
                  <a:srgbClr val="0070C0"/>
                </a:solidFill>
              </a:rPr>
              <a:t>»</a:t>
            </a:r>
            <a:r>
              <a:rPr lang="de-CH" sz="2000" i="1" baseline="30000" dirty="0">
                <a:solidFill>
                  <a:srgbClr val="0070C0"/>
                </a:solidFill>
              </a:rPr>
              <a:t>(1)</a:t>
            </a:r>
            <a:endParaRPr lang="de-CH" sz="2000" i="1" baseline="30000" dirty="0">
              <a:solidFill>
                <a:srgbClr val="00B050"/>
              </a:solidFill>
            </a:endParaRPr>
          </a:p>
          <a:p>
            <a:pPr marL="57150" indent="0">
              <a:lnSpc>
                <a:spcPct val="150000"/>
              </a:lnSpc>
              <a:buNone/>
            </a:pPr>
            <a:r>
              <a:rPr lang="de-CH" sz="2000" i="1" dirty="0">
                <a:solidFill>
                  <a:srgbClr val="0070C0"/>
                </a:solidFill>
              </a:rPr>
              <a:t>«Nicht mit Kanonen auf Spatzen schiessen»</a:t>
            </a:r>
            <a:r>
              <a:rPr lang="de-CH" sz="2000" i="1" baseline="30000" dirty="0">
                <a:solidFill>
                  <a:srgbClr val="0070C0"/>
                </a:solidFill>
              </a:rPr>
              <a:t> (2)</a:t>
            </a:r>
            <a:endParaRPr lang="de-CH" sz="2000" i="1" dirty="0"/>
          </a:p>
          <a:p>
            <a:pPr marL="457200" lvl="1" indent="0">
              <a:buNone/>
            </a:pPr>
            <a:r>
              <a:rPr lang="de-CH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33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Entscheidungskriterien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C2C11D1-D065-452D-9346-DBA82A0A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10751368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Oft hängt die Entscheidung aber gar nicht von Ihnen selbst ab, sondern entsteht durch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>
                <a:solidFill>
                  <a:srgbClr val="0070C0"/>
                </a:solidFill>
              </a:rPr>
              <a:t>Vorgaben durch die Firma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>
                <a:solidFill>
                  <a:srgbClr val="0070C0"/>
                </a:solidFill>
              </a:rPr>
              <a:t>Vorgaben durch das Entwicklerteam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>
                <a:solidFill>
                  <a:srgbClr val="0070C0"/>
                </a:solidFill>
              </a:rPr>
              <a:t>Kostenabwägung </a:t>
            </a:r>
            <a:r>
              <a:rPr lang="de-CH" sz="2000" dirty="0">
                <a:solidFill>
                  <a:srgbClr val="0070C0"/>
                </a:solidFill>
                <a:sym typeface="Wingdings" panose="05000000000000000000" pitchFamily="2" charset="2"/>
              </a:rPr>
              <a:t> Budget</a:t>
            </a:r>
            <a:endParaRPr lang="de-CH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 marL="57150" indent="0">
              <a:buNone/>
            </a:pPr>
            <a:r>
              <a:rPr lang="de-CH" dirty="0"/>
              <a:t>Im Modul 319 ist dies der Fall. </a:t>
            </a:r>
            <a:br>
              <a:rPr lang="de-CH" dirty="0"/>
            </a:br>
            <a:r>
              <a:rPr lang="de-CH" dirty="0"/>
              <a:t>Es wird Ihnen vorgegeben, mit Visual Studio zu arbeiten.</a:t>
            </a:r>
            <a:r>
              <a:rPr lang="de-CH" sz="28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7" name="Grafik 6" descr="Ein Bild, das Zaun, Schild, Uhr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F8784BF2-DDC1-4508-8E7A-D57506A11F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88" y="4319654"/>
            <a:ext cx="3007623" cy="23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9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Helferlein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Editoren / IDE – Überblick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Grafik 9">
            <a:hlinkClick r:id="rId3"/>
            <a:extLst>
              <a:ext uri="{FF2B5EF4-FFF2-40B4-BE49-F238E27FC236}">
                <a16:creationId xmlns:a16="http://schemas.microsoft.com/office/drawing/2014/main" id="{2C0C96A9-DB92-47C0-B9C3-5E99A80D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62" y="4149080"/>
            <a:ext cx="4257675" cy="790575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45C426A-B909-45C3-BBEF-92473565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11327432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Wenn Sie einfach mal kurz etwas ausprobieren möchten, ohne die IDE zu starten oder ein Projekt anzulegen, versuchen Sie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https://dotnetfiddle.net/</a:t>
            </a:r>
          </a:p>
        </p:txBody>
      </p:sp>
    </p:spTree>
    <p:extLst>
      <p:ext uri="{BB962C8B-B14F-4D97-AF65-F5344CB8AC3E}">
        <p14:creationId xmlns:p14="http://schemas.microsoft.com/office/powerpoint/2010/main" val="2679385798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604</Words>
  <Application>Microsoft Office PowerPoint</Application>
  <PresentationFormat>Widescreen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Editoren / IDE – Ein Überblick</vt:lpstr>
      <vt:lpstr>«Artenvielfalt»</vt:lpstr>
      <vt:lpstr>«Artenvielfalt»</vt:lpstr>
      <vt:lpstr>Texteditor vs IDE</vt:lpstr>
      <vt:lpstr>Texteditor vs IDE</vt:lpstr>
      <vt:lpstr>Entscheidungskriterien</vt:lpstr>
      <vt:lpstr>Entscheidungskriterien</vt:lpstr>
      <vt:lpstr>Entscheidungskriterien</vt:lpstr>
      <vt:lpstr>Helferlein</vt:lpstr>
      <vt:lpstr>Editoren / IDE – Ein Überblick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PR_319_EditorenIDE</dc:title>
  <dc:subject>Modul 319</dc:subject>
  <dc:creator>Lars Meyer</dc:creator>
  <dc:description>CC BY, https://creativecommons.org/licenses/by/4.0/deed.de</dc:description>
  <cp:lastModifiedBy>Lars.Meyer</cp:lastModifiedBy>
  <cp:revision>48</cp:revision>
  <dcterms:created xsi:type="dcterms:W3CDTF">2018-11-16T14:42:52Z</dcterms:created>
  <dcterms:modified xsi:type="dcterms:W3CDTF">2024-02-02T09:20:04Z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