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63" r:id="rId6"/>
    <p:sldId id="258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4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79034" autoAdjust="0"/>
  </p:normalViewPr>
  <p:slideViewPr>
    <p:cSldViewPr>
      <p:cViewPr varScale="1">
        <p:scale>
          <a:sx n="87" d="100"/>
          <a:sy n="87" d="100"/>
        </p:scale>
        <p:origin x="91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668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103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9169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84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417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8185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sz="1200" dirty="0"/>
              <a:t>Tastatur, Maus, Pen, Scanner, Kamera, Mikrophon, Joystick, etc.</a:t>
            </a:r>
          </a:p>
          <a:p>
            <a:pPr marL="228600" indent="-228600">
              <a:buAutoNum type="arabicParenBoth"/>
            </a:pPr>
            <a:endParaRPr lang="de-CH" sz="1200" dirty="0"/>
          </a:p>
          <a:p>
            <a:pPr marL="228600" indent="-228600">
              <a:buAutoNum type="arabicParenBoth"/>
            </a:pPr>
            <a:r>
              <a:rPr lang="de-CH" sz="1200" dirty="0"/>
              <a:t>Monitor, </a:t>
            </a:r>
            <a:r>
              <a:rPr lang="de-CH" sz="1200" dirty="0" err="1"/>
              <a:t>Beamer</a:t>
            </a:r>
            <a:r>
              <a:rPr lang="de-CH" sz="1200" dirty="0"/>
              <a:t>, Drucker, Lautsprecher, Screenreader,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53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200"/>
              <a:t>(1) </a:t>
            </a:r>
            <a:r>
              <a:rPr lang="de-CH" sz="1200" dirty="0"/>
              <a:t>und Sie selbst übrigens auch</a:t>
            </a:r>
          </a:p>
          <a:p>
            <a:pPr marL="0" indent="0">
              <a:buNone/>
            </a:pPr>
            <a:endParaRPr lang="de-CH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35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i="0" dirty="0">
                <a:solidFill>
                  <a:srgbClr val="00B050"/>
                </a:solidFill>
              </a:rPr>
              <a:t>(1) System: Telekommunikationsunternehmen </a:t>
            </a:r>
            <a:endParaRPr lang="de-CH" sz="1600" i="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47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40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671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851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45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4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Eingabe – Verarbeitung – Ausgabe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Eingabe – Verarbeitung – Ausgabe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de-de/dotnet/api/system.console.readli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Eingabe – Verarbeitung – Ausgabe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2" y="4077072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Eingabe – Benutzereingabe abfangen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CE26322-A785-4CE3-BA68-7AEB52C7B8C0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8229600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Liest und speichert die Benutzereingabe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latin typeface="+mn-lt"/>
                <a:cs typeface="Courier New" panose="02070309020205020404" pitchFamily="49" charset="0"/>
              </a:rPr>
              <a:t>Der Methodenaufruf gibt die Benutzereingabe als String zurück.</a:t>
            </a: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Der Rückgabewert wird von rechts nach links über das Gleichheitszeichen der frisch deklarierten Variable </a:t>
            </a:r>
            <a:r>
              <a:rPr lang="de-CH" i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eingabe</a:t>
            </a:r>
            <a:r>
              <a:rPr lang="de-CH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zugewiesen und ist damit gespeichert.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Pfeil: nach unten gekrümmt 9">
            <a:extLst>
              <a:ext uri="{FF2B5EF4-FFF2-40B4-BE49-F238E27FC236}">
                <a16:creationId xmlns:a16="http://schemas.microsoft.com/office/drawing/2014/main" id="{0F633323-DEFB-4EBF-A28C-117AE5438CE9}"/>
              </a:ext>
            </a:extLst>
          </p:cNvPr>
          <p:cNvSpPr/>
          <p:nvPr/>
        </p:nvSpPr>
        <p:spPr>
          <a:xfrm flipH="1">
            <a:off x="2226818" y="2218162"/>
            <a:ext cx="2057150" cy="304090"/>
          </a:xfrm>
          <a:prstGeom prst="curvedDownArrow">
            <a:avLst>
              <a:gd name="adj1" fmla="val 25000"/>
              <a:gd name="adj2" fmla="val 90339"/>
              <a:gd name="adj3" fmla="val 219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2D1E4730-A003-4E54-BF02-504C02334789}"/>
              </a:ext>
            </a:extLst>
          </p:cNvPr>
          <p:cNvSpPr/>
          <p:nvPr/>
        </p:nvSpPr>
        <p:spPr>
          <a:xfrm>
            <a:off x="395536" y="3212976"/>
            <a:ext cx="1440160" cy="648072"/>
          </a:xfrm>
          <a:prstGeom prst="wedgeRectCallout">
            <a:avLst>
              <a:gd name="adj1" fmla="val -4786"/>
              <a:gd name="adj2" fmla="val -99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Datentyp</a:t>
            </a:r>
            <a:endParaRPr lang="en-CH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98D22278-D273-4E8E-B57E-0CD06CAEC693}"/>
              </a:ext>
            </a:extLst>
          </p:cNvPr>
          <p:cNvSpPr/>
          <p:nvPr/>
        </p:nvSpPr>
        <p:spPr>
          <a:xfrm>
            <a:off x="2195736" y="3212976"/>
            <a:ext cx="2016224" cy="648072"/>
          </a:xfrm>
          <a:prstGeom prst="wedgeRectCallout">
            <a:avLst>
              <a:gd name="adj1" fmla="val -37009"/>
              <a:gd name="adj2" fmla="val -100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/ Bezeichner</a:t>
            </a:r>
            <a:endParaRPr lang="en-CH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2AB5BCC-51BF-4664-A62B-7A3CE0E765D1}"/>
              </a:ext>
            </a:extLst>
          </p:cNvPr>
          <p:cNvSpPr/>
          <p:nvPr/>
        </p:nvSpPr>
        <p:spPr>
          <a:xfrm>
            <a:off x="4788024" y="3212976"/>
            <a:ext cx="3672408" cy="648072"/>
          </a:xfrm>
          <a:prstGeom prst="wedgeRectCallout">
            <a:avLst>
              <a:gd name="adj1" fmla="val -35227"/>
              <a:gd name="adj2" fmla="val -110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Initialwert (Rückgabe der Methode)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847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Eingabe – Benutzereingabe abfangen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60C335B-EC3E-445D-9C49-034B9A83118D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8229600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«Was, wenn ich eine Zahl brauche?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latin typeface="+mn-lt"/>
                <a:cs typeface="Courier New" panose="02070309020205020404" pitchFamily="49" charset="0"/>
              </a:rPr>
              <a:t>Der Methodenaufruf gibt die Benutzereingabe als String zurück.</a:t>
            </a: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Der Rückgabewert vom Typ </a:t>
            </a:r>
            <a:r>
              <a:rPr lang="de-CH" i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string</a:t>
            </a:r>
            <a:r>
              <a:rPr lang="de-CH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kann nicht in einer Variable vom Typ </a:t>
            </a:r>
            <a:r>
              <a:rPr lang="de-CH" i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de-CH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gespeichert werden.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 Wir müssen den Wert konvertieren.</a:t>
            </a:r>
            <a:endParaRPr lang="de-CH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Pfeil: nach unten gekrümmt 9">
            <a:extLst>
              <a:ext uri="{FF2B5EF4-FFF2-40B4-BE49-F238E27FC236}">
                <a16:creationId xmlns:a16="http://schemas.microsoft.com/office/drawing/2014/main" id="{B0028AA6-34A9-48C9-BC07-0BFCCDCC0628}"/>
              </a:ext>
            </a:extLst>
          </p:cNvPr>
          <p:cNvSpPr/>
          <p:nvPr/>
        </p:nvSpPr>
        <p:spPr>
          <a:xfrm flipH="1">
            <a:off x="2226818" y="2218162"/>
            <a:ext cx="2057150" cy="304090"/>
          </a:xfrm>
          <a:prstGeom prst="curvedDownArrow">
            <a:avLst>
              <a:gd name="adj1" fmla="val 25000"/>
              <a:gd name="adj2" fmla="val 90339"/>
              <a:gd name="adj3" fmla="val 219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D31FC3F-55BC-429C-97FF-1E22B5B35C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11" y="1947619"/>
            <a:ext cx="545277" cy="5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Eingabe – Benutzereingabe abfangen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D879FEA-BC62-4E4E-B2B4-B3A1B869D161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823376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In zwei Schritten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eingabeAlsZahl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Die Eingabe wird als </a:t>
            </a:r>
            <a:r>
              <a:rPr lang="de-CH" sz="2000" i="1" dirty="0" err="1">
                <a:cs typeface="Courier New" panose="02070309020205020404" pitchFamily="49" charset="0"/>
              </a:rPr>
              <a:t>string</a:t>
            </a:r>
            <a:r>
              <a:rPr lang="de-CH" sz="2000" dirty="0">
                <a:cs typeface="Courier New" panose="02070309020205020404" pitchFamily="49" charset="0"/>
              </a:rPr>
              <a:t> gespeichert.</a:t>
            </a:r>
          </a:p>
          <a:p>
            <a:pPr marL="0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Die gespeicherte Eingabe wird konvertiert und im </a:t>
            </a:r>
            <a:r>
              <a:rPr lang="de-CH" sz="2000" i="1" dirty="0" err="1">
                <a:cs typeface="Courier New" panose="02070309020205020404" pitchFamily="49" charset="0"/>
              </a:rPr>
              <a:t>int</a:t>
            </a:r>
            <a:r>
              <a:rPr lang="de-CH" sz="2000" dirty="0">
                <a:cs typeface="Courier New" panose="02070309020205020404" pitchFamily="49" charset="0"/>
              </a:rPr>
              <a:t> gespeichert.</a:t>
            </a: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Es gilt zu beachten, dass nur sinnvolle Konvertierungen vorgenommen werden können: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B050"/>
                </a:solidFill>
                <a:cs typeface="Courier New" panose="02070309020205020404" pitchFamily="49" charset="0"/>
              </a:rPr>
              <a:t>77 </a:t>
            </a:r>
            <a:r>
              <a:rPr lang="de-CH" sz="2000" dirty="0">
                <a:solidFill>
                  <a:srgbClr val="00B05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Umwandlung Text in Zahl sinnvoll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Siebenundsiebzig  Umwandlung Text in Zahl nicht möglich</a:t>
            </a:r>
            <a:endParaRPr lang="de-CH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A38DDB-F26C-4B72-81D4-5CD6C84A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186AF7-2DB7-4583-BAE0-8A59145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8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Eingabe – Benutzereingabe abfangen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26ED8BA-1231-4B3E-B193-6BE229C0CF4E}"/>
              </a:ext>
            </a:extLst>
          </p:cNvPr>
          <p:cNvSpPr txBox="1">
            <a:spLocks/>
          </p:cNvSpPr>
          <p:nvPr/>
        </p:nvSpPr>
        <p:spPr>
          <a:xfrm>
            <a:off x="457200" y="1556792"/>
            <a:ext cx="8291264" cy="153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In einem Schritt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E0BCB5-7F11-4BD8-BD9A-8FDC9A2CEB02}"/>
              </a:ext>
            </a:extLst>
          </p:cNvPr>
          <p:cNvSpPr txBox="1">
            <a:spLocks/>
          </p:cNvSpPr>
          <p:nvPr/>
        </p:nvSpPr>
        <p:spPr>
          <a:xfrm>
            <a:off x="457200" y="2420888"/>
            <a:ext cx="8291264" cy="40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"77"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BE9F363-A289-4A9D-A728-5A79C205240F}"/>
              </a:ext>
            </a:extLst>
          </p:cNvPr>
          <p:cNvSpPr txBox="1">
            <a:spLocks/>
          </p:cNvSpPr>
          <p:nvPr/>
        </p:nvSpPr>
        <p:spPr>
          <a:xfrm>
            <a:off x="467544" y="2399210"/>
            <a:ext cx="8291264" cy="40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9464D7E-5C21-4C21-9094-E9343DF1F1D4}"/>
              </a:ext>
            </a:extLst>
          </p:cNvPr>
          <p:cNvSpPr txBox="1">
            <a:spLocks/>
          </p:cNvSpPr>
          <p:nvPr/>
        </p:nvSpPr>
        <p:spPr>
          <a:xfrm>
            <a:off x="457200" y="2420888"/>
            <a:ext cx="8291264" cy="40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Convert.ToInt32(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"77"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74F35CB-F59A-436E-944F-445CC3FB1E15}"/>
              </a:ext>
            </a:extLst>
          </p:cNvPr>
          <p:cNvSpPr txBox="1">
            <a:spLocks/>
          </p:cNvSpPr>
          <p:nvPr/>
        </p:nvSpPr>
        <p:spPr>
          <a:xfrm>
            <a:off x="467544" y="2420888"/>
            <a:ext cx="8291264" cy="40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77;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A663DEC-8946-4EEA-BE08-DEEF3451BFFC}"/>
              </a:ext>
            </a:extLst>
          </p:cNvPr>
          <p:cNvSpPr txBox="1">
            <a:spLocks/>
          </p:cNvSpPr>
          <p:nvPr/>
        </p:nvSpPr>
        <p:spPr>
          <a:xfrm>
            <a:off x="467544" y="3545045"/>
            <a:ext cx="8291264" cy="1417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CH" dirty="0">
                <a:cs typeface="Courier New" panose="02070309020205020404" pitchFamily="49" charset="0"/>
              </a:rPr>
              <a:t>gibt die Eingabe (z.B. «77») als </a:t>
            </a:r>
            <a:r>
              <a:rPr lang="de-CH" i="1" dirty="0" err="1">
                <a:cs typeface="Courier New" panose="02070309020205020404" pitchFamily="49" charset="0"/>
              </a:rPr>
              <a:t>string</a:t>
            </a:r>
            <a:r>
              <a:rPr lang="de-CH" dirty="0">
                <a:cs typeface="Courier New" panose="02070309020205020404" pitchFamily="49" charset="0"/>
              </a:rPr>
              <a:t> zurück.</a:t>
            </a:r>
          </a:p>
          <a:p>
            <a:pPr marL="0" indent="0">
              <a:buNone/>
            </a:pPr>
            <a:r>
              <a:rPr lang="de-CH" dirty="0">
                <a:cs typeface="Courier New" panose="02070309020205020404" pitchFamily="49" charset="0"/>
              </a:rPr>
              <a:t>Dieser Rückgabewert geht als Parameter an 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Convert.ToInt32()</a:t>
            </a: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Convert.ToInt32() </a:t>
            </a:r>
            <a:r>
              <a:rPr lang="de-CH" dirty="0">
                <a:cs typeface="Courier New" panose="02070309020205020404" pitchFamily="49" charset="0"/>
              </a:rPr>
              <a:t>gibt die den konvertierten Wert als </a:t>
            </a:r>
            <a:r>
              <a:rPr lang="de-CH" i="1" dirty="0" err="1">
                <a:cs typeface="Courier New" panose="02070309020205020404" pitchFamily="49" charset="0"/>
              </a:rPr>
              <a:t>int</a:t>
            </a:r>
            <a:r>
              <a:rPr lang="de-CH" dirty="0">
                <a:cs typeface="Courier New" panose="02070309020205020404" pitchFamily="49" charset="0"/>
              </a:rPr>
              <a:t> zurück.</a:t>
            </a:r>
          </a:p>
          <a:p>
            <a:pPr marL="0" indent="0">
              <a:buNone/>
            </a:pPr>
            <a:r>
              <a:rPr lang="de-CH" dirty="0">
                <a:cs typeface="Courier New" panose="02070309020205020404" pitchFamily="49" charset="0"/>
              </a:rPr>
              <a:t>Der Wert wird in der Variable </a:t>
            </a:r>
            <a:r>
              <a:rPr lang="de-CH" dirty="0" err="1">
                <a:cs typeface="Courier New" panose="02070309020205020404" pitchFamily="49" charset="0"/>
              </a:rPr>
              <a:t>eingabe</a:t>
            </a:r>
            <a:r>
              <a:rPr lang="de-CH" dirty="0">
                <a:cs typeface="Courier New" panose="02070309020205020404" pitchFamily="49" charset="0"/>
              </a:rPr>
              <a:t> vom Typ </a:t>
            </a:r>
            <a:r>
              <a:rPr lang="de-CH" i="1" dirty="0" err="1">
                <a:cs typeface="Courier New" panose="02070309020205020404" pitchFamily="49" charset="0"/>
              </a:rPr>
              <a:t>int</a:t>
            </a:r>
            <a:r>
              <a:rPr lang="de-CH" dirty="0">
                <a:cs typeface="Courier New" panose="02070309020205020404" pitchFamily="49" charset="0"/>
              </a:rPr>
              <a:t> gespeichert.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E26424D-54E6-47AC-8E0E-162871212FD4}"/>
              </a:ext>
            </a:extLst>
          </p:cNvPr>
          <p:cNvSpPr txBox="1">
            <a:spLocks/>
          </p:cNvSpPr>
          <p:nvPr/>
        </p:nvSpPr>
        <p:spPr>
          <a:xfrm>
            <a:off x="467544" y="5163215"/>
            <a:ext cx="8291264" cy="4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591A9D4-7808-4DB8-80CC-5EED6708AB74}"/>
              </a:ext>
            </a:extLst>
          </p:cNvPr>
          <p:cNvSpPr txBox="1">
            <a:spLocks/>
          </p:cNvSpPr>
          <p:nvPr/>
        </p:nvSpPr>
        <p:spPr>
          <a:xfrm>
            <a:off x="459132" y="2420888"/>
            <a:ext cx="8291264" cy="40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CH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FF9321-5511-4E13-88F3-4B87501F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CFBB1D2-79CF-44BB-9C82-C3426D88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8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Ausgabe – Statische Konsolenausgaben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59E23AF-9278-4C01-B2DC-04C58C442034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823376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Ausgabe mit Zeilenumbruch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("Freundliche Grüsse,");</a:t>
            </a: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("Lars Meyer");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</a:rPr>
              <a:t>				Der Methodenaufruf Bedient die Konsole mit Text.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</a:rPr>
              <a:t>				Write = Schreibe, Line = Zeile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				 Schreibe eine Zeile, also </a:t>
            </a:r>
            <a:r>
              <a:rPr lang="de-CH" sz="2000" u="sng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mit</a:t>
            </a:r>
            <a:r>
              <a:rPr lang="de-CH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 Umbruch.</a:t>
            </a:r>
            <a:endParaRPr lang="de-CH" sz="20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42081277-0931-4B96-8000-6476538E8ED7}"/>
              </a:ext>
            </a:extLst>
          </p:cNvPr>
          <p:cNvSpPr/>
          <p:nvPr/>
        </p:nvSpPr>
        <p:spPr>
          <a:xfrm>
            <a:off x="607740" y="4149080"/>
            <a:ext cx="2880320" cy="648072"/>
          </a:xfrm>
          <a:prstGeom prst="wedgeRectCallout">
            <a:avLst>
              <a:gd name="adj1" fmla="val 11405"/>
              <a:gd name="adj2" fmla="val -191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Methodenaufruf</a:t>
            </a:r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DAF8A3-0F62-444E-9459-9EE535FE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348880"/>
            <a:ext cx="3312368" cy="10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Ausgabe – Statische Konsolenausgaben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59E23AF-9278-4C01-B2DC-04C58C442034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823376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Ausgabe ohne Zeilenumbruch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</a:rPr>
              <a:t>Gerade zum Beispiel bei Abfragen von Benutzereingaben ist der Umbruch nicht erwünscht:</a:t>
            </a:r>
          </a:p>
          <a:p>
            <a:pPr marL="0" indent="0"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("Geben Sie bitte Ihren Nachnamen ein: ");</a:t>
            </a: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CH" sz="20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</a:rPr>
              <a:t>				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</a:rPr>
              <a:t>				Write = Schreibe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				 Nur Schreibe, also </a:t>
            </a:r>
            <a:r>
              <a:rPr lang="de-CH" sz="2000" u="sng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ohne</a:t>
            </a:r>
            <a:r>
              <a:rPr lang="de-CH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 Umbruch.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				 Der Cursor steht direkt hinter dem Text.</a:t>
            </a:r>
            <a:endParaRPr lang="de-CH" sz="20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42081277-0931-4B96-8000-6476538E8ED7}"/>
              </a:ext>
            </a:extLst>
          </p:cNvPr>
          <p:cNvSpPr/>
          <p:nvPr/>
        </p:nvSpPr>
        <p:spPr>
          <a:xfrm>
            <a:off x="623392" y="4869160"/>
            <a:ext cx="2880320" cy="648072"/>
          </a:xfrm>
          <a:prstGeom prst="wedgeRectCallout">
            <a:avLst>
              <a:gd name="adj1" fmla="val 4413"/>
              <a:gd name="adj2" fmla="val -267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Methodenaufruf</a:t>
            </a:r>
            <a:endParaRPr lang="en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9AF049-115B-4755-A0C6-E26082C8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771" y="3717032"/>
            <a:ext cx="4908029" cy="8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Ausgabe – Dynamische Konsolenausgaben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59E23AF-9278-4C01-B2DC-04C58C442034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823376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Ausgabe nach EVA-Prinzip</a:t>
            </a:r>
          </a:p>
          <a:p>
            <a:pPr marL="0" indent="0">
              <a:buFont typeface="Wingdings" pitchFamily="2" charset="2"/>
              <a:buNone/>
            </a:pPr>
            <a:endParaRPr lang="de-CH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</a:rPr>
              <a:t>Meist steht die Ausgabe in Abhängigkeit der Eingabe und Verarbeitung.</a:t>
            </a:r>
          </a:p>
          <a:p>
            <a:pPr marL="0" indent="0"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CH" sz="2000" dirty="0">
                <a:latin typeface="+mn-lt"/>
                <a:cs typeface="Courier New" panose="02070309020205020404" pitchFamily="49" charset="0"/>
              </a:rPr>
              <a:t>Variable Werte müssen ausgegeben werden.</a:t>
            </a:r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("Geben Sie bitte Ihr Alter ein: ");</a:t>
            </a:r>
          </a:p>
          <a:p>
            <a:pPr marL="0" indent="0"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alterInMenschenjahren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alterInHundejahren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alterInMenschenjahren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7;</a:t>
            </a:r>
          </a:p>
          <a:p>
            <a:pPr marL="0" indent="0">
              <a:buNone/>
            </a:pP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("Als Hund wären Sie " +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alterInHundejahren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Jahre alt.");</a:t>
            </a:r>
            <a:endParaRPr lang="de-CH" sz="16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+mn-lt"/>
                <a:cs typeface="Courier New" panose="02070309020205020404" pitchFamily="49" charset="0"/>
              </a:rPr>
              <a:t>				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BA1BBB6-BDBF-41B9-B40E-F0B6F7D04CDB}"/>
              </a:ext>
            </a:extLst>
          </p:cNvPr>
          <p:cNvSpPr/>
          <p:nvPr/>
        </p:nvSpPr>
        <p:spPr>
          <a:xfrm>
            <a:off x="335360" y="3140968"/>
            <a:ext cx="11593288" cy="8640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sz="3200" dirty="0">
                <a:solidFill>
                  <a:srgbClr val="0070C0"/>
                </a:solidFill>
              </a:rPr>
              <a:t>Eingabe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F9E8BD-3A1E-44E0-A882-78CEB6DFB016}"/>
              </a:ext>
            </a:extLst>
          </p:cNvPr>
          <p:cNvSpPr/>
          <p:nvPr/>
        </p:nvSpPr>
        <p:spPr>
          <a:xfrm>
            <a:off x="335360" y="4090473"/>
            <a:ext cx="11593288" cy="8640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sz="3200" dirty="0">
                <a:solidFill>
                  <a:srgbClr val="0070C0"/>
                </a:solidFill>
              </a:rPr>
              <a:t>Verarbeitung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D1A700-F203-48EE-BA7F-670F13DDAD47}"/>
              </a:ext>
            </a:extLst>
          </p:cNvPr>
          <p:cNvSpPr/>
          <p:nvPr/>
        </p:nvSpPr>
        <p:spPr>
          <a:xfrm>
            <a:off x="335360" y="5039978"/>
            <a:ext cx="11593288" cy="8640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sz="3200" dirty="0">
                <a:solidFill>
                  <a:srgbClr val="0070C0"/>
                </a:solidFill>
              </a:rPr>
              <a:t>Ausgabe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36B72B-06CA-44C3-A2BB-6C0BABCA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66" y="3589759"/>
            <a:ext cx="5048250" cy="14954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77FEA3-4678-44D4-9B94-544EFB5E6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34" y="3589759"/>
            <a:ext cx="51911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Eingabe – Verarbeitung – Ausgabe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AFAF4155-DAC2-747A-6B1D-A3662E64B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Microsoft: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https://docs.microsoft.com/de-de/dotnet/api/system.console.readline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Das EVA-Prinzip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1409951" cy="3816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EVA steht für </a:t>
            </a:r>
            <a:r>
              <a:rPr lang="de-CH" sz="2400" u="sng" dirty="0">
                <a:solidFill>
                  <a:srgbClr val="0070C0"/>
                </a:solidFill>
              </a:rPr>
              <a:t>E</a:t>
            </a:r>
            <a:r>
              <a:rPr lang="de-CH" sz="2400" dirty="0">
                <a:solidFill>
                  <a:srgbClr val="0070C0"/>
                </a:solidFill>
              </a:rPr>
              <a:t>ingabe </a:t>
            </a:r>
            <a:r>
              <a:rPr lang="de-CH" sz="2400" u="sng" dirty="0">
                <a:solidFill>
                  <a:srgbClr val="0070C0"/>
                </a:solidFill>
              </a:rPr>
              <a:t>V</a:t>
            </a:r>
            <a:r>
              <a:rPr lang="de-CH" sz="2400" dirty="0">
                <a:solidFill>
                  <a:srgbClr val="0070C0"/>
                </a:solidFill>
              </a:rPr>
              <a:t>erarbeitung </a:t>
            </a:r>
            <a:r>
              <a:rPr lang="de-CH" sz="2400" u="sng" dirty="0">
                <a:solidFill>
                  <a:srgbClr val="0070C0"/>
                </a:solidFill>
              </a:rPr>
              <a:t>A</a:t>
            </a:r>
            <a:r>
              <a:rPr lang="de-CH" sz="2400" dirty="0">
                <a:solidFill>
                  <a:srgbClr val="0070C0"/>
                </a:solidFill>
              </a:rPr>
              <a:t>usgabe</a:t>
            </a:r>
            <a:endParaRPr lang="de-CH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Eingabe</a:t>
            </a:r>
            <a:r>
              <a:rPr lang="de-CH" sz="2000" dirty="0"/>
              <a:t> – Daten werden definiert über Eingabegeräte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2000" dirty="0"/>
              <a:t> oder ein anderes Programm.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Verarbeitung</a:t>
            </a:r>
            <a:r>
              <a:rPr lang="de-CH" sz="2000" dirty="0"/>
              <a:t> – Es wird mit den Daten gearbeitet.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Ausgabe</a:t>
            </a:r>
            <a:r>
              <a:rPr lang="de-CH" sz="2000" dirty="0"/>
              <a:t> – Daten werden für den Benutzer auf einem Ausgabegerät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 (2)</a:t>
            </a:r>
            <a:r>
              <a:rPr lang="de-CH" sz="2000" dirty="0"/>
              <a:t> oder für ein anderes Programm ausgegeben.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solidFill>
                  <a:srgbClr val="FF0000"/>
                </a:solidFill>
              </a:rPr>
              <a:t>Die Reihenfolge E </a:t>
            </a:r>
            <a:r>
              <a:rPr lang="de-CH" sz="2000" dirty="0">
                <a:solidFill>
                  <a:srgbClr val="FF0000"/>
                </a:solidFill>
                <a:sym typeface="Wingdings" panose="05000000000000000000" pitchFamily="2" charset="2"/>
              </a:rPr>
              <a:t> V  A ist gesetzt.</a:t>
            </a: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«Was bedeutet EVA?»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Das EVA-Prinzip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1409951" cy="3196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Es handelt sich hierbei…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dirty="0"/>
              <a:t>…um ein grundlegendes Prinzip der Datenverarbeitung…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dirty="0"/>
              <a:t>…und somit um das zentrale Konzept, wie Computer</a:t>
            </a:r>
            <a:r>
              <a:rPr lang="de-CH" sz="2400" baseline="30000" dirty="0">
                <a:solidFill>
                  <a:schemeClr val="bg1">
                    <a:lumMod val="65000"/>
                  </a:schemeClr>
                </a:solidFill>
              </a:rPr>
              <a:t> (1)</a:t>
            </a:r>
            <a:r>
              <a:rPr lang="de-CH" dirty="0"/>
              <a:t> funktionieren.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dirty="0">
                <a:solidFill>
                  <a:srgbClr val="0070C0"/>
                </a:solidFill>
              </a:rPr>
              <a:t>Führen Sie sich folgende Beispiele vor Augen: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Klingt irgendwie trivial, ist das alles?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0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EVA – Beispiel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1409951" cy="3196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Sie möchten einen neuen Handyvertrag abschliessen: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Eingabe</a:t>
            </a:r>
            <a:r>
              <a:rPr lang="de-CH" sz="2000" dirty="0"/>
              <a:t> – Sie geben Ihre Vorstellungen und Gewohnheiten 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Verarbeitung</a:t>
            </a:r>
            <a:r>
              <a:rPr lang="de-CH" sz="2000" dirty="0"/>
              <a:t> – Der Verkäufer stellt für Sie ein passendes Angebot zusammen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Ausgabe</a:t>
            </a:r>
            <a:r>
              <a:rPr lang="de-CH" sz="2000" dirty="0"/>
              <a:t> – Sie erhalten eine Offerte für einen neuen Vertrag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EVA im Alltag</a:t>
            </a:r>
            <a:r>
              <a:rPr lang="de-CH" i="1" baseline="30000" dirty="0">
                <a:solidFill>
                  <a:srgbClr val="00B050"/>
                </a:solidFill>
              </a:rPr>
              <a:t>(1)</a:t>
            </a:r>
            <a:endParaRPr lang="de-CH" sz="2200" i="1" baseline="3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EVA – Beispiel 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1409951" cy="38884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Sie schreiben eine Bewerbung: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Eingabe(1)</a:t>
            </a:r>
            <a:r>
              <a:rPr lang="de-CH" sz="1800" dirty="0"/>
              <a:t> – Sie geben einen Bewerbungsbrief/CV über die Tastatur in Word ein.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Verarbeitung(1)</a:t>
            </a:r>
            <a:r>
              <a:rPr lang="de-CH" sz="1800" dirty="0"/>
              <a:t> – Der Brief wird entsprechend Ihrer Angaben aufbereitet (Text, Formatierung, etc.)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Ausgabe(1)</a:t>
            </a:r>
            <a:r>
              <a:rPr lang="de-CH" sz="1800" dirty="0"/>
              <a:t> – Das Resultat Ihrer Aktionen wird Ihnen am Bildschirm sichtbar gemacht.</a:t>
            </a:r>
            <a:endParaRPr lang="de-CH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Eingabe(2)</a:t>
            </a:r>
            <a:r>
              <a:rPr lang="de-CH" sz="1800" dirty="0"/>
              <a:t> – Sie erteilen mit der Maus den Befehl zum Drucken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Verarbeitung(2)</a:t>
            </a:r>
            <a:r>
              <a:rPr lang="de-CH" sz="1800" dirty="0"/>
              <a:t> – Der Brief wird für den Drucker verständlich aufbereitet und übermittelt.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Ausgabe(2)</a:t>
            </a:r>
            <a:r>
              <a:rPr lang="de-CH" sz="1800" dirty="0"/>
              <a:t> – Der Fertige Brief wird auf Papier über den Drucker ausgegeben.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9671248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EVA im Computer-Alltag</a:t>
            </a: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EVA – Beispiel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1409951" cy="410445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Sie gamen: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Eingabe</a:t>
            </a:r>
            <a:r>
              <a:rPr lang="de-CH" sz="2000" dirty="0"/>
              <a:t> – Sie geben Impulse über Tastatur, Maus oder Joystick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Verarbeitung</a:t>
            </a:r>
            <a:r>
              <a:rPr lang="de-CH" sz="2000" dirty="0"/>
              <a:t> – Die Game-Logik entscheidet über die Auswirkungen wie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800" dirty="0"/>
              <a:t>machbar / nicht machbar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800" dirty="0"/>
              <a:t>Punktestand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800" dirty="0"/>
              <a:t>Status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800" dirty="0"/>
              <a:t>Optionen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800" dirty="0"/>
              <a:t>weiterer Spielverlauf,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Ausgabe</a:t>
            </a:r>
            <a:r>
              <a:rPr lang="de-CH" sz="2000" dirty="0"/>
              <a:t> – Das Resultat Ihrer Aktionen wird Ihnen am Bildschirm sichtbar gemacht.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800" dirty="0"/>
              <a:t>Gewonnen / verloren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800" dirty="0"/>
              <a:t>Bewegung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800" dirty="0"/>
              <a:t>Nächster Level, etc.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EVA im Computer-Alltag</a:t>
            </a: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9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«Was bedeutet das für Modul 319?»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22E29F6-EF2D-4C79-9914-F7E78990BCB9}"/>
              </a:ext>
            </a:extLst>
          </p:cNvPr>
          <p:cNvSpPr txBox="1">
            <a:spLocks/>
          </p:cNvSpPr>
          <p:nvPr/>
        </p:nvSpPr>
        <p:spPr>
          <a:xfrm>
            <a:off x="449627" y="2204864"/>
            <a:ext cx="11409951" cy="31969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de-CH" dirty="0"/>
              <a:t>Das Thema ist </a:t>
            </a:r>
            <a:r>
              <a:rPr lang="de-CH"/>
              <a:t>allgegenwärtig und wird </a:t>
            </a:r>
            <a:r>
              <a:rPr lang="de-CH" dirty="0"/>
              <a:t>über die kommenden Programmiermodule hinweg dauernd vertieft. Was Sie im Moment mitnehmen: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Eingabe</a:t>
            </a:r>
            <a:r>
              <a:rPr lang="de-CH" sz="2000" dirty="0"/>
              <a:t> – Diese Präsentation, Folien 9-13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Verarbeitung</a:t>
            </a:r>
            <a:r>
              <a:rPr lang="de-CH" sz="2000" dirty="0"/>
              <a:t> – Algorithmik, welche Sie im Verlaufe dieses Moduls lernen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Ausgabe</a:t>
            </a:r>
            <a:r>
              <a:rPr lang="de-CH" sz="2000" dirty="0"/>
              <a:t> – Diese Präsentation, Folien 14-16</a:t>
            </a:r>
          </a:p>
        </p:txBody>
      </p:sp>
    </p:spTree>
    <p:extLst>
      <p:ext uri="{BB962C8B-B14F-4D97-AF65-F5344CB8AC3E}">
        <p14:creationId xmlns:p14="http://schemas.microsoft.com/office/powerpoint/2010/main" val="114213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Eingabe – Benutzereingabe anfordern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Eingabe – Verarbeitung – Ausgabe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59E23AF-9278-4C01-B2DC-04C58C442034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8229600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Liest die Benutzereingabe bis «Enter»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latin typeface="+mn-lt"/>
                <a:cs typeface="Courier New" panose="02070309020205020404" pitchFamily="49" charset="0"/>
              </a:rPr>
              <a:t>Der Methodenaufruf gibt die Benutzereingabe als String zurück.</a:t>
            </a: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latin typeface="+mn-lt"/>
                <a:cs typeface="Courier New" panose="02070309020205020404" pitchFamily="49" charset="0"/>
              </a:rPr>
              <a:t>Bisher wird dieser Rückgabewert nicht abgefangen.</a:t>
            </a: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Er «fällt ins Leere».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42081277-0931-4B96-8000-6476538E8ED7}"/>
              </a:ext>
            </a:extLst>
          </p:cNvPr>
          <p:cNvSpPr/>
          <p:nvPr/>
        </p:nvSpPr>
        <p:spPr>
          <a:xfrm>
            <a:off x="3851920" y="3212976"/>
            <a:ext cx="2880320" cy="648072"/>
          </a:xfrm>
          <a:prstGeom prst="wedgeRectCallout">
            <a:avLst>
              <a:gd name="adj1" fmla="val -18636"/>
              <a:gd name="adj2" fmla="val -9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Methodenaufruf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3796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1178</Words>
  <Application>Microsoft Office PowerPoint</Application>
  <PresentationFormat>Widescreen</PresentationFormat>
  <Paragraphs>223</Paragraphs>
  <Slides>18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Eingabe – Verarbeitung – Ausgabe</vt:lpstr>
      <vt:lpstr>Zur Verwendung</vt:lpstr>
      <vt:lpstr>Das EVA-Prinzip</vt:lpstr>
      <vt:lpstr>Das EVA-Prinzip</vt:lpstr>
      <vt:lpstr>EVA – Beispiel 1</vt:lpstr>
      <vt:lpstr>EVA – Beispiel 2</vt:lpstr>
      <vt:lpstr>EVA – Beispiel 3</vt:lpstr>
      <vt:lpstr>Umsetzung</vt:lpstr>
      <vt:lpstr>Eingabe – Benutzereingabe anfordern</vt:lpstr>
      <vt:lpstr>Eingabe – Benutzereingabe abfangen</vt:lpstr>
      <vt:lpstr>Eingabe – Benutzereingabe abfangen</vt:lpstr>
      <vt:lpstr>Eingabe – Benutzereingabe abfangen</vt:lpstr>
      <vt:lpstr>Eingabe – Benutzereingabe abfangen</vt:lpstr>
      <vt:lpstr>Ausgabe – Statische Konsolenausgaben</vt:lpstr>
      <vt:lpstr>Ausgabe – Statische Konsolenausgaben</vt:lpstr>
      <vt:lpstr>Ausgabe – Dynamische Konsolenausgaben</vt:lpstr>
      <vt:lpstr>Eingabe – Verarbeitung – Ausgabe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PR_319_EingabeVerarbeitungAusgabe</dc:title>
  <dc:subject>Modul 319</dc:subject>
  <dc:creator>Lars Meyer</dc:creator>
  <dc:description>CC BY, https://creativecommons.org/licenses/by/4.0/deed.de</dc:description>
  <cp:lastModifiedBy>Lars.Meyer</cp:lastModifiedBy>
  <cp:revision>120</cp:revision>
  <dcterms:created xsi:type="dcterms:W3CDTF">2018-11-16T14:42:52Z</dcterms:created>
  <dcterms:modified xsi:type="dcterms:W3CDTF">2024-02-02T09:20:19Z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