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3" r:id="rId6"/>
    <p:sldId id="258" r:id="rId7"/>
    <p:sldId id="279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88692" autoAdjust="0"/>
  </p:normalViewPr>
  <p:slideViewPr>
    <p:cSldViewPr>
      <p:cViewPr varScale="1">
        <p:scale>
          <a:sx n="98" d="100"/>
          <a:sy n="98" d="100"/>
        </p:scale>
        <p:origin x="1230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Quelle: https://www.duden.de/rechtschreibung/Syntax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683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52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32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20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53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314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Quelle: https://www.duden.de/rechtschreibung/Syntax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24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462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777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Wurde bereits in der Präsentation </a:t>
            </a:r>
            <a:r>
              <a:rPr lang="de-CH" i="1" dirty="0"/>
              <a:t>PR_319_Ausnahmebehandlung</a:t>
            </a:r>
            <a:r>
              <a:rPr lang="de-CH" i="0" dirty="0"/>
              <a:t> genauer untersucht</a:t>
            </a:r>
            <a:r>
              <a:rPr lang="de-CH" i="1" dirty="0"/>
              <a:t>.</a:t>
            </a:r>
            <a:r>
              <a:rPr lang="de-CH" i="0" dirty="0"/>
              <a:t> </a:t>
            </a:r>
            <a:r>
              <a:rPr lang="de-CH" b="1" i="0" dirty="0"/>
              <a:t>Relevant für dieses Modul.</a:t>
            </a:r>
            <a:endParaRPr lang="de-CH" b="1" dirty="0"/>
          </a:p>
          <a:p>
            <a:pPr marL="228600" indent="-228600">
              <a:buAutoNum type="arabicParenBoth"/>
            </a:pPr>
            <a:r>
              <a:rPr lang="de-CH" b="1" dirty="0"/>
              <a:t>Nicht r</a:t>
            </a:r>
            <a:r>
              <a:rPr lang="de-CH" b="1" i="0" dirty="0"/>
              <a:t>elevant für dieses Modul.</a:t>
            </a: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743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578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(1) Wurde bereits in der Präsentation </a:t>
            </a:r>
            <a:r>
              <a:rPr lang="de-CH" i="1" dirty="0"/>
              <a:t>PR_319_Ausnahmebehandlung</a:t>
            </a:r>
            <a:r>
              <a:rPr lang="de-CH" i="0" dirty="0"/>
              <a:t> genauer behandelt.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64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Fehler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de-de/dotnet/visual-basic/programming-guide/language-features/error-typ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Fehler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Laufzeitfehler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Hilfsmittel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Die Programmiersprache bietet </a:t>
            </a:r>
            <a:r>
              <a:rPr lang="de-CH" sz="1800" dirty="0">
                <a:solidFill>
                  <a:srgbClr val="00B050"/>
                </a:solidFill>
                <a:cs typeface="Courier New" panose="02070309020205020404" pitchFamily="49" charset="0"/>
              </a:rPr>
              <a:t>Ausnahmebehandlung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(1)</a:t>
            </a:r>
            <a:r>
              <a:rPr lang="de-CH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ganzzahl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Code, um den Fehler sanft abzufangen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6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Logische 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Definition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Logische Fehler entstehen durch falsche Annahmen oder Lösungsansätze des Programmierers.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800" i="1" dirty="0">
                <a:cs typeface="Courier New" panose="02070309020205020404" pitchFamily="49" charset="0"/>
              </a:rPr>
              <a:t>«Man dachte, es wäre richtig, war es aber nicht».</a:t>
            </a: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Diese Fehler sind oft am heikelsten, da sie unter Umständen lange unbemerkt bleiben und in dieser Zeit grossen Schaden anrichten können. 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sym typeface="Wingdings" panose="05000000000000000000" pitchFamily="2" charset="2"/>
              </a:rPr>
              <a:t> Es geht also darum, ob wir als Programmierer </a:t>
            </a:r>
            <a:r>
              <a:rPr lang="de-CH" sz="1800" dirty="0">
                <a:solidFill>
                  <a:srgbClr val="0070C0"/>
                </a:solidFill>
                <a:sym typeface="Wingdings" panose="05000000000000000000" pitchFamily="2" charset="2"/>
              </a:rPr>
              <a:t>das richtige schreiben</a:t>
            </a:r>
            <a:r>
              <a:rPr lang="de-CH" sz="1800" dirty="0">
                <a:sym typeface="Wingdings" panose="05000000000000000000" pitchFamily="2" charset="2"/>
              </a:rPr>
              <a:t>.</a:t>
            </a: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Logische 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Beispiel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Notenberechnung: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informatiknote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5.5;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franzoesischnote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None/>
            </a:pP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notenschnitt =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informatiknote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franzoesischnote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  <a:endParaRPr lang="de-CH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FF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Punkt vor Strich, Berechnung sollte also heissen:</a:t>
            </a:r>
            <a:endParaRPr lang="de-CH" sz="18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notenschnitt = (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informatiknote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franzoesischnote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  <a:endParaRPr lang="de-CH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Logische 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Hilfsmittel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Die Entwicklungsumgebung stellt einen </a:t>
            </a:r>
            <a:r>
              <a:rPr lang="de-CH" sz="1800" dirty="0">
                <a:solidFill>
                  <a:srgbClr val="00B050"/>
                </a:solidFill>
                <a:cs typeface="Courier New" panose="02070309020205020404" pitchFamily="49" charset="0"/>
              </a:rPr>
              <a:t>Debugger</a:t>
            </a:r>
            <a:r>
              <a:rPr lang="de-CH" sz="1800" dirty="0">
                <a:cs typeface="Courier New" panose="02070309020205020404" pitchFamily="49" charset="0"/>
              </a:rPr>
              <a:t> zu Verfügung. Dieser erlaubt, den Programmablauf an definierten Stellen anzuhalten und ab dort Schritt für Schritt zu untersuchen, passiert: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A71380-D941-4F6C-8052-97848CAA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34" y="3717032"/>
            <a:ext cx="7912732" cy="19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Zusammengefasst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/>
              <a:t>Fehlerart </a:t>
            </a:r>
            <a:r>
              <a:rPr lang="de-CH" i="1" dirty="0">
                <a:solidFill>
                  <a:srgbClr val="FF0000"/>
                </a:solidFill>
                <a:sym typeface="Wingdings" panose="05000000000000000000" pitchFamily="2" charset="2"/>
              </a:rPr>
              <a:t> Ursache </a:t>
            </a:r>
            <a:r>
              <a:rPr lang="de-CH" i="1" dirty="0">
                <a:solidFill>
                  <a:srgbClr val="00B050"/>
                </a:solidFill>
                <a:sym typeface="Wingdings" panose="05000000000000000000" pitchFamily="2" charset="2"/>
              </a:rPr>
              <a:t> Hilfsmittel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de-CH" sz="2000" dirty="0">
                <a:cs typeface="Courier New" panose="02070309020205020404" pitchFamily="49" charset="0"/>
              </a:rPr>
              <a:t>Syntaxfehler </a:t>
            </a:r>
            <a:r>
              <a:rPr lang="de-CH" sz="2000" dirty="0">
                <a:solidFill>
                  <a:srgbClr val="FF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falsch geschrieben </a:t>
            </a:r>
            <a:r>
              <a:rPr lang="de-CH" sz="2000" dirty="0">
                <a:solidFill>
                  <a:srgbClr val="00B05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IntelliSense / Compiler </a:t>
            </a:r>
            <a:endParaRPr lang="de-CH" sz="20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de-CH" sz="2000" dirty="0">
                <a:cs typeface="Courier New" panose="02070309020205020404" pitchFamily="49" charset="0"/>
              </a:rPr>
              <a:t>Laufzeitfehler </a:t>
            </a:r>
            <a:r>
              <a:rPr lang="de-CH" sz="2000" dirty="0">
                <a:solidFill>
                  <a:srgbClr val="FF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fehlerhaftes Verhalten der Umgebung </a:t>
            </a:r>
            <a:r>
              <a:rPr lang="de-CH" sz="2000" dirty="0">
                <a:solidFill>
                  <a:srgbClr val="00B05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Ausnahmebehandlung</a:t>
            </a:r>
            <a:endParaRPr lang="de-CH" sz="20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de-CH" sz="2000" dirty="0">
                <a:cs typeface="Courier New" panose="02070309020205020404" pitchFamily="49" charset="0"/>
              </a:rPr>
              <a:t>Logische Fehler </a:t>
            </a:r>
            <a:r>
              <a:rPr lang="de-CH" sz="2000" dirty="0">
                <a:solidFill>
                  <a:srgbClr val="FF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das falsche geschrieben </a:t>
            </a:r>
            <a:r>
              <a:rPr lang="de-CH" sz="2000" dirty="0">
                <a:solidFill>
                  <a:srgbClr val="00B05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Debugger</a:t>
            </a:r>
            <a:endParaRPr lang="de-CH" sz="20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250000"/>
              </a:lnSpc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59977250-7883-41CD-113F-CD16432E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107513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Microsoft: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https://docs.microsoft.com/de-de/dotnet/visual-basic/programming-guide/language-features/error-types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Worum es geht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«Wo gehobelt wird, fallen Späne»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Es ist unumgänglich, dass beim Programmieren Fehler passieren.</a:t>
            </a: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Natürlich «passieren» sie nicht einfach, sondern sie haben ganz konkrete Ursachen, und zwar verschiedener Natur.</a:t>
            </a: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Um ordentlich damit umgehen zu können unterscheiden wir </a:t>
            </a:r>
            <a:r>
              <a:rPr lang="de-CH" sz="2000" dirty="0">
                <a:solidFill>
                  <a:srgbClr val="0070C0"/>
                </a:solidFill>
                <a:cs typeface="Courier New" panose="02070309020205020404" pitchFamily="49" charset="0"/>
              </a:rPr>
              <a:t>3 Arten von Fehlern </a:t>
            </a:r>
            <a:r>
              <a:rPr lang="de-CH" sz="2000" dirty="0">
                <a:cs typeface="Courier New" panose="02070309020205020404" pitchFamily="49" charset="0"/>
              </a:rPr>
              <a:t>und den Umgang damit.</a:t>
            </a: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Fehler – Übersicht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3 verschiedene Arten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de-CH" sz="2000" dirty="0">
                <a:cs typeface="Courier New" panose="02070309020205020404" pitchFamily="49" charset="0"/>
              </a:rPr>
              <a:t>Syntaxfehler 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de-CH" sz="2000" dirty="0">
                <a:cs typeface="Courier New" panose="02070309020205020404" pitchFamily="49" charset="0"/>
              </a:rPr>
              <a:t>Laufzeitfehler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de-CH" sz="2000" dirty="0">
                <a:cs typeface="Courier New" panose="02070309020205020404" pitchFamily="49" charset="0"/>
              </a:rPr>
              <a:t>Logische Fehler</a:t>
            </a:r>
          </a:p>
          <a:p>
            <a:pPr marL="0" indent="0">
              <a:lnSpc>
                <a:spcPct val="2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250000"/>
              </a:lnSpc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Syntaxfehler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Definition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cs typeface="Courier New" panose="02070309020205020404" pitchFamily="49" charset="0"/>
              </a:rPr>
              <a:t>Duden zu Syntax: </a:t>
            </a:r>
            <a:r>
              <a:rPr lang="de-CH" sz="2000" i="1" dirty="0">
                <a:cs typeface="Courier New" panose="02070309020205020404" pitchFamily="49" charset="0"/>
              </a:rPr>
              <a:t>«</a:t>
            </a:r>
            <a:r>
              <a:rPr lang="de-CH" sz="2000" i="1" dirty="0"/>
              <a:t>Gesamtheit der Regeln, die innerhalb einer Programmiersprache zur exakten Formulierung eines Programms erforderlich sind»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sym typeface="Wingdings" panose="05000000000000000000" pitchFamily="2" charset="2"/>
              </a:rPr>
              <a:t> Es geht also darum, ob wir als Programmierer </a:t>
            </a:r>
            <a:r>
              <a:rPr lang="de-CH" sz="2000" dirty="0">
                <a:solidFill>
                  <a:srgbClr val="0070C0"/>
                </a:solidFill>
                <a:sym typeface="Wingdings" panose="05000000000000000000" pitchFamily="2" charset="2"/>
              </a:rPr>
              <a:t>richtig schreiben</a:t>
            </a:r>
            <a:r>
              <a:rPr lang="de-CH" sz="2000" dirty="0">
                <a:sym typeface="Wingdings" panose="05000000000000000000" pitchFamily="2" charset="2"/>
              </a:rPr>
              <a:t>.</a:t>
            </a: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Syntaxfehler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Beispiele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Vergessenes </a:t>
            </a:r>
            <a:r>
              <a:rPr lang="de-CH" sz="1800" dirty="0" err="1">
                <a:cs typeface="Courier New" panose="02070309020205020404" pitchFamily="49" charset="0"/>
              </a:rPr>
              <a:t>Semicolon</a:t>
            </a:r>
            <a:r>
              <a:rPr lang="de-CH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zahl1 = 3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Fehlerhaftes Sprachkonstrukt: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zahl1 + 3 = 7;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Nicht existierender Methodenaufruf: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(zahl1);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0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Syntaxfehler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Hilfsmittel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Die Entwicklungsumgebung hilft uns direkt beim Schreiben mit </a:t>
            </a:r>
            <a:r>
              <a:rPr lang="de-CH" sz="1800" dirty="0">
                <a:solidFill>
                  <a:srgbClr val="00B050"/>
                </a:solidFill>
                <a:cs typeface="Courier New" panose="02070309020205020404" pitchFamily="49" charset="0"/>
              </a:rPr>
              <a:t>IntelliSense</a:t>
            </a:r>
            <a:r>
              <a:rPr lang="de-CH" sz="1800" dirty="0">
                <a:cs typeface="Courier New" panose="02070309020205020404" pitchFamily="49" charset="0"/>
              </a:rPr>
              <a:t>. Die Fehler werden direkt gewellt unterstrichen: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Auch der </a:t>
            </a:r>
            <a:r>
              <a:rPr lang="de-CH" sz="1800" dirty="0">
                <a:solidFill>
                  <a:srgbClr val="00B050"/>
                </a:solidFill>
                <a:cs typeface="Courier New" panose="02070309020205020404" pitchFamily="49" charset="0"/>
              </a:rPr>
              <a:t>Compiler</a:t>
            </a:r>
            <a:r>
              <a:rPr lang="de-CH" sz="1800" dirty="0">
                <a:cs typeface="Courier New" panose="02070309020205020404" pitchFamily="49" charset="0"/>
              </a:rPr>
              <a:t> hilft. Wenn Sie das Projekt erstellen bekommen Sie die entsprechenden Meldungen: </a:t>
            </a: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9037FE4C-8616-43B4-9656-B96806A6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2780929"/>
            <a:ext cx="2651472" cy="864096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305C1-98DC-4794-9572-727BA717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76" y="4603968"/>
            <a:ext cx="3409304" cy="1489328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B4CB81-EE6F-4B61-9D98-B298D9FEB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93" y="4620394"/>
            <a:ext cx="6120680" cy="12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Laufzeitfehler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Definition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Die Laufzeitfehler heissen so, weil sie zur Laufzeit des Programms auftreten. Dies ist bedingt durch die Umgebung des an sich korrekt funktionierenden Programms, also zum Beispiel: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CH" sz="1800" dirty="0">
                <a:cs typeface="Courier New" panose="02070309020205020404" pitchFamily="49" charset="0"/>
              </a:rPr>
              <a:t>Falsche Benutzereingaben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CH" sz="1800" dirty="0">
                <a:cs typeface="Courier New" panose="02070309020205020404" pitchFamily="49" charset="0"/>
              </a:rPr>
              <a:t>Fehlende Datei, Datenbankverbindung, Netzverbindung, Systemverbindung, auf welche das Programm angewiesen ist.</a:t>
            </a:r>
            <a:r>
              <a:rPr lang="de-CH" sz="1800" baseline="30000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(2)</a:t>
            </a: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sym typeface="Wingdings" panose="05000000000000000000" pitchFamily="2" charset="2"/>
              </a:rPr>
              <a:t> Es geht also darum, ob die </a:t>
            </a:r>
            <a:r>
              <a:rPr lang="de-CH" sz="1800" dirty="0">
                <a:solidFill>
                  <a:srgbClr val="0070C0"/>
                </a:solidFill>
                <a:sym typeface="Wingdings" panose="05000000000000000000" pitchFamily="2" charset="2"/>
              </a:rPr>
              <a:t>Umgebung</a:t>
            </a:r>
            <a:r>
              <a:rPr lang="de-CH" sz="1800" dirty="0">
                <a:sym typeface="Wingdings" panose="05000000000000000000" pitchFamily="2" charset="2"/>
              </a:rPr>
              <a:t> so funktioniert, wie wir es als Programmierer vorgesehen haben.</a:t>
            </a: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Laufzeitfehler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Fehler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Beispiel – relevant für dieses Modul 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1800" dirty="0">
                <a:cs typeface="Courier New" panose="02070309020205020404" pitchFamily="49" charset="0"/>
              </a:rPr>
              <a:t>Fehlerhafte Benutzereingabe </a:t>
            </a:r>
            <a:r>
              <a:rPr lang="de-CH" sz="1800" i="1" dirty="0">
                <a:cs typeface="Courier New" panose="02070309020205020404" pitchFamily="49" charset="0"/>
              </a:rPr>
              <a:t>«siebenundsiebzig»</a:t>
            </a:r>
            <a:r>
              <a:rPr lang="de-CH" sz="1800" dirty="0">
                <a:cs typeface="Courier New" panose="02070309020205020404" pitchFamily="49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ganzzahl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("Bitte geben Sie eine Ganzzahl ein: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ganzzahl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de-CH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18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4415361-5999-4384-BC31-A750633D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59" y="3654201"/>
            <a:ext cx="4824536" cy="17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455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675</Words>
  <Application>Microsoft Office PowerPoint</Application>
  <PresentationFormat>Widescreen</PresentationFormat>
  <Paragraphs>182</Paragraphs>
  <Slides>16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Fehler</vt:lpstr>
      <vt:lpstr>Zur Verwendung</vt:lpstr>
      <vt:lpstr>Worum es geht</vt:lpstr>
      <vt:lpstr>Fehler – Übersicht</vt:lpstr>
      <vt:lpstr>Syntaxfehler</vt:lpstr>
      <vt:lpstr>Syntaxfehler</vt:lpstr>
      <vt:lpstr>Syntaxfehler</vt:lpstr>
      <vt:lpstr>Laufzeitfehler</vt:lpstr>
      <vt:lpstr>Laufzeitfehler</vt:lpstr>
      <vt:lpstr>Laufzeitfehler</vt:lpstr>
      <vt:lpstr>Logische Fehler</vt:lpstr>
      <vt:lpstr>Logische Fehler</vt:lpstr>
      <vt:lpstr>Logische Fehler</vt:lpstr>
      <vt:lpstr>Zusammengefasst</vt:lpstr>
      <vt:lpstr>Fehler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PR_319_Fehler</dc:title>
  <dc:subject>Modul 319</dc:subject>
  <dc:creator>Lars Meyer</dc:creator>
  <dc:description>CC BY, https://creativecommons.org/licenses/by/4.0/deed.de</dc:description>
  <cp:lastModifiedBy>Lars.Meyer</cp:lastModifiedBy>
  <cp:revision>221</cp:revision>
  <dcterms:created xsi:type="dcterms:W3CDTF">2018-11-16T14:42:52Z</dcterms:created>
  <dcterms:modified xsi:type="dcterms:W3CDTF">2024-02-02T09:20:33Z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