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6" r:id="rId6"/>
    <p:sldId id="258" r:id="rId7"/>
    <p:sldId id="272" r:id="rId8"/>
    <p:sldId id="264" r:id="rId9"/>
    <p:sldId id="265" r:id="rId10"/>
    <p:sldId id="270" r:id="rId11"/>
    <p:sldId id="269" r:id="rId12"/>
    <p:sldId id="271" r:id="rId13"/>
    <p:sldId id="273" r:id="rId14"/>
    <p:sldId id="274" r:id="rId15"/>
    <p:sldId id="277" r:id="rId16"/>
    <p:sldId id="279" r:id="rId17"/>
    <p:sldId id="278" r:id="rId18"/>
    <p:sldId id="280" r:id="rId19"/>
    <p:sldId id="281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5024" autoAdjust="0"/>
  </p:normalViewPr>
  <p:slideViewPr>
    <p:cSldViewPr>
      <p:cViewPr varScale="1">
        <p:scale>
          <a:sx n="94" d="100"/>
          <a:sy n="94" d="100"/>
        </p:scale>
        <p:origin x="138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73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</a:t>
            </a:r>
            <a:r>
              <a:rPr lang="de-CH" dirty="0" err="1"/>
              <a:t>Klammernpaar</a:t>
            </a:r>
            <a:r>
              <a:rPr lang="de-CH" dirty="0"/>
              <a:t> ist auch bei keinen Parametern nötig, jedoch leer.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11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Muss hier noch nicht verstanden werden, ist jedoch wichtig für den Kontext.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de-CH" dirty="0"/>
              <a:t>Muss hier noch nicht verstanden werden, wird später behandelt.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de-CH" dirty="0"/>
              <a:t>Hier wird der Rückgabewert direkt dazu verwendet, diesen auf der Konsole auszugeben.</a:t>
            </a:r>
          </a:p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5285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46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PR_319_Methodenaufrufe.pptx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de-CH" sz="1200" dirty="0">
                <a:solidFill>
                  <a:srgbClr val="0070C0"/>
                </a:solidFill>
              </a:rPr>
              <a:t>Da das «Ding» unser Programm ist, in welchem wir uns befinden, kann es in diesem Fall weggelassen werden.</a:t>
            </a:r>
            <a:endParaRPr lang="de-CH" dirty="0"/>
          </a:p>
          <a:p>
            <a:pPr marL="228600" indent="-228600">
              <a:buAutoNum type="arabicParenBoth"/>
            </a:pPr>
            <a:r>
              <a:rPr lang="de-CH" dirty="0"/>
              <a:t>Leer hiesse in dem Fall: Das Resultat ist kein Rückgabewert, sondern zeigt sich in einer anderen Form (wie z.B. Konsolenausgabe, Programmende, etc.).</a:t>
            </a:r>
          </a:p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Funktionsname: </a:t>
            </a:r>
            <a:r>
              <a:rPr lang="de-CH" dirty="0"/>
              <a:t>Unter diesem Namen lässt sich die Funktion aus dem Hauptprogramm beliebig oft aufrufen.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1" dirty="0"/>
              <a:t>Parameter: </a:t>
            </a:r>
            <a:r>
              <a:rPr lang="de-CH" dirty="0"/>
              <a:t>Machen die Funktion dynamisch. Sie geben vor, womit gearbeitet werden soll. Es können keine Parameter, ein Parameter oder mehrere Parameter mit Komma getrennt angegeben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1" dirty="0"/>
              <a:t>Rückgabetyp: </a:t>
            </a:r>
            <a:r>
              <a:rPr lang="de-CH" dirty="0"/>
              <a:t>Definiert den Datentyp des Rückgabewertes, z.B.: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CH" dirty="0" err="1"/>
              <a:t>void</a:t>
            </a:r>
            <a:r>
              <a:rPr lang="de-CH" dirty="0"/>
              <a:t>	kein Rückgabewert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CH" dirty="0" err="1"/>
              <a:t>int</a:t>
            </a:r>
            <a:r>
              <a:rPr lang="de-CH" dirty="0"/>
              <a:t>	Ganzzahl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CH" dirty="0" err="1"/>
              <a:t>string</a:t>
            </a:r>
            <a:r>
              <a:rPr lang="de-CH" dirty="0"/>
              <a:t>	Text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CH" dirty="0"/>
              <a:t>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CH" b="1" dirty="0"/>
              <a:t>Funktionsrumpf: </a:t>
            </a:r>
            <a:r>
              <a:rPr lang="de-CH" dirty="0"/>
              <a:t>Hier kommt der Programmcode hin, der ausgeführt werden soll.</a:t>
            </a:r>
            <a:endParaRPr lang="de-CH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CH" b="1" dirty="0"/>
              <a:t>Rückgabe: </a:t>
            </a:r>
            <a:r>
              <a:rPr lang="de-CH" dirty="0"/>
              <a:t>Mit dem Schlüsselwort «</a:t>
            </a:r>
            <a:r>
              <a:rPr lang="de-CH" dirty="0" err="1"/>
              <a:t>return</a:t>
            </a:r>
            <a:r>
              <a:rPr lang="de-CH" dirty="0"/>
              <a:t>» wird das Ausführen </a:t>
            </a:r>
            <a:r>
              <a:rPr lang="de-CH"/>
              <a:t>des Funktionsrumpfes </a:t>
            </a:r>
            <a:r>
              <a:rPr lang="de-CH" dirty="0"/>
              <a:t>abgebrochen und ein Wert (</a:t>
            </a:r>
            <a:r>
              <a:rPr lang="de-CH" dirty="0" err="1"/>
              <a:t>entprechend</a:t>
            </a:r>
            <a:r>
              <a:rPr lang="de-CH" dirty="0"/>
              <a:t> Rückgabe-Datentyp) zurückgegeben. Bei Rückgabetyp «</a:t>
            </a:r>
            <a:r>
              <a:rPr lang="de-CH" dirty="0" err="1"/>
              <a:t>void</a:t>
            </a:r>
            <a:r>
              <a:rPr lang="de-CH" dirty="0"/>
              <a:t>» ist das Schlüsselwort «</a:t>
            </a:r>
            <a:r>
              <a:rPr lang="de-CH" dirty="0" err="1"/>
              <a:t>return</a:t>
            </a:r>
            <a:r>
              <a:rPr lang="de-CH" dirty="0"/>
              <a:t>» hinfällig.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15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Unter den im Volksmund gegebenen Spielregeln, dass ein Hundejahr sieben Menschenjahren entspricht.</a:t>
            </a:r>
          </a:p>
          <a:p>
            <a:pPr marL="228600" indent="-228600">
              <a:buAutoNum type="arabicParenBoth"/>
            </a:pPr>
            <a:r>
              <a:rPr lang="de-CH" dirty="0"/>
              <a:t>Datentyp und Bezeichner funktionieren hier als Deklaration eine neuer Variablen mit einem Gültigkeitsbereich, welcher sich auf den Funktionsrumpf (Bereich zwischen den geschweiften Klammern {}) beschränkt. Beim Aufruf der Funktion (Siehe «Funktionen – Aufruf») wird die Variable initialisiert.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18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035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Rückgabetyp: </a:t>
            </a:r>
            <a:r>
              <a:rPr lang="de-CH" dirty="0" err="1"/>
              <a:t>Void</a:t>
            </a:r>
            <a:r>
              <a:rPr lang="de-CH" dirty="0"/>
              <a:t> = Leer = Keine Rückgabe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00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falls entsprechend definiert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12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Funktionsaufruf: </a:t>
            </a:r>
            <a:r>
              <a:rPr lang="de-CH" dirty="0"/>
              <a:t>Die Funktion wird unter dem definierten Namen aufgerufen.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1" dirty="0"/>
              <a:t>Parameter: </a:t>
            </a:r>
            <a:r>
              <a:rPr lang="de-CH" dirty="0"/>
              <a:t>Die Parameter nicht, einzeln oder mit Komma abgetrennt als Werte übergeben)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1" dirty="0"/>
              <a:t>Rückgabe: </a:t>
            </a:r>
            <a:r>
              <a:rPr lang="de-CH" dirty="0"/>
              <a:t>Die Rückgabe kann in einer Variablen gespeichert, direkt weiterverwendet oder ignoriert (falls «</a:t>
            </a:r>
            <a:r>
              <a:rPr lang="de-CH" dirty="0" err="1"/>
              <a:t>void</a:t>
            </a:r>
            <a:r>
              <a:rPr lang="de-CH" dirty="0"/>
              <a:t>»)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51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Funktionen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/cs_methods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 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Deklaration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2513602" y="3790029"/>
            <a:ext cx="7164796" cy="122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AddiereGanzzahlen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zahl1, 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zahl2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zahl1 + zahl2;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Konkret, am Beispiel – zwei Parameter, Rückgabewert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Ich möchte mittels Funktion die Summe aus zwei Ganzzahlen zurückgeben.  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B0EE5E4C-3316-44B1-AC5C-BE3B3A6F6C6C}"/>
              </a:ext>
            </a:extLst>
          </p:cNvPr>
          <p:cNvSpPr/>
          <p:nvPr/>
        </p:nvSpPr>
        <p:spPr>
          <a:xfrm>
            <a:off x="2639616" y="2891613"/>
            <a:ext cx="504056" cy="892565"/>
          </a:xfrm>
          <a:custGeom>
            <a:avLst/>
            <a:gdLst>
              <a:gd name="connsiteX0" fmla="*/ 0 w 504056"/>
              <a:gd name="connsiteY0" fmla="*/ 0 h 892565"/>
              <a:gd name="connsiteX1" fmla="*/ 252028 w 504056"/>
              <a:gd name="connsiteY1" fmla="*/ 138021 h 892565"/>
              <a:gd name="connsiteX2" fmla="*/ 252028 w 504056"/>
              <a:gd name="connsiteY2" fmla="*/ 206188 h 892565"/>
              <a:gd name="connsiteX3" fmla="*/ 504056 w 504056"/>
              <a:gd name="connsiteY3" fmla="*/ 344209 h 892565"/>
              <a:gd name="connsiteX4" fmla="*/ 252028 w 504056"/>
              <a:gd name="connsiteY4" fmla="*/ 482230 h 892565"/>
              <a:gd name="connsiteX5" fmla="*/ 252028 w 504056"/>
              <a:gd name="connsiteY5" fmla="*/ 754544 h 892565"/>
              <a:gd name="connsiteX6" fmla="*/ 0 w 504056"/>
              <a:gd name="connsiteY6" fmla="*/ 892565 h 892565"/>
              <a:gd name="connsiteX7" fmla="*/ 0 w 504056"/>
              <a:gd name="connsiteY7" fmla="*/ 428431 h 892565"/>
              <a:gd name="connsiteX8" fmla="*/ 0 w 504056"/>
              <a:gd name="connsiteY8" fmla="*/ 0 h 892565"/>
              <a:gd name="connsiteX0" fmla="*/ 0 w 504056"/>
              <a:gd name="connsiteY0" fmla="*/ 0 h 892565"/>
              <a:gd name="connsiteX1" fmla="*/ 252028 w 504056"/>
              <a:gd name="connsiteY1" fmla="*/ 138021 h 892565"/>
              <a:gd name="connsiteX2" fmla="*/ 252028 w 504056"/>
              <a:gd name="connsiteY2" fmla="*/ 206188 h 892565"/>
              <a:gd name="connsiteX3" fmla="*/ 504056 w 504056"/>
              <a:gd name="connsiteY3" fmla="*/ 344209 h 892565"/>
              <a:gd name="connsiteX4" fmla="*/ 252028 w 504056"/>
              <a:gd name="connsiteY4" fmla="*/ 482230 h 892565"/>
              <a:gd name="connsiteX5" fmla="*/ 252028 w 504056"/>
              <a:gd name="connsiteY5" fmla="*/ 754544 h 892565"/>
              <a:gd name="connsiteX6" fmla="*/ 0 w 504056"/>
              <a:gd name="connsiteY6" fmla="*/ 892565 h 8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56" h="892565" stroke="0" extrusionOk="0">
                <a:moveTo>
                  <a:pt x="0" y="0"/>
                </a:moveTo>
                <a:cubicBezTo>
                  <a:pt x="127532" y="-7192"/>
                  <a:pt x="248856" y="62985"/>
                  <a:pt x="252028" y="138021"/>
                </a:cubicBezTo>
                <a:cubicBezTo>
                  <a:pt x="254497" y="156395"/>
                  <a:pt x="245529" y="176746"/>
                  <a:pt x="252028" y="206188"/>
                </a:cubicBezTo>
                <a:cubicBezTo>
                  <a:pt x="229610" y="112909"/>
                  <a:pt x="636532" y="357990"/>
                  <a:pt x="504056" y="344209"/>
                </a:cubicBezTo>
                <a:cubicBezTo>
                  <a:pt x="643435" y="358954"/>
                  <a:pt x="248077" y="545730"/>
                  <a:pt x="252028" y="482230"/>
                </a:cubicBezTo>
                <a:cubicBezTo>
                  <a:pt x="257511" y="597106"/>
                  <a:pt x="223278" y="626709"/>
                  <a:pt x="252028" y="754544"/>
                </a:cubicBezTo>
                <a:cubicBezTo>
                  <a:pt x="230293" y="851235"/>
                  <a:pt x="135651" y="858804"/>
                  <a:pt x="0" y="892565"/>
                </a:cubicBezTo>
                <a:cubicBezTo>
                  <a:pt x="-36938" y="665810"/>
                  <a:pt x="10524" y="612718"/>
                  <a:pt x="0" y="428431"/>
                </a:cubicBezTo>
                <a:cubicBezTo>
                  <a:pt x="-10524" y="244144"/>
                  <a:pt x="43919" y="162940"/>
                  <a:pt x="0" y="0"/>
                </a:cubicBezTo>
                <a:close/>
              </a:path>
              <a:path w="504056" h="892565" fill="none" extrusionOk="0">
                <a:moveTo>
                  <a:pt x="0" y="0"/>
                </a:moveTo>
                <a:cubicBezTo>
                  <a:pt x="137746" y="2584"/>
                  <a:pt x="268051" y="73700"/>
                  <a:pt x="252028" y="138021"/>
                </a:cubicBezTo>
                <a:cubicBezTo>
                  <a:pt x="252267" y="154285"/>
                  <a:pt x="247568" y="181153"/>
                  <a:pt x="252028" y="206188"/>
                </a:cubicBezTo>
                <a:cubicBezTo>
                  <a:pt x="269200" y="126327"/>
                  <a:pt x="644842" y="359353"/>
                  <a:pt x="504056" y="344209"/>
                </a:cubicBezTo>
                <a:cubicBezTo>
                  <a:pt x="646444" y="343134"/>
                  <a:pt x="251483" y="543768"/>
                  <a:pt x="252028" y="482230"/>
                </a:cubicBezTo>
                <a:cubicBezTo>
                  <a:pt x="277892" y="543156"/>
                  <a:pt x="236996" y="668930"/>
                  <a:pt x="252028" y="754544"/>
                </a:cubicBezTo>
                <a:cubicBezTo>
                  <a:pt x="247692" y="843865"/>
                  <a:pt x="125771" y="919506"/>
                  <a:pt x="0" y="892565"/>
                </a:cubicBezTo>
              </a:path>
              <a:path w="504056" h="892565" fill="none" stroke="0" extrusionOk="0">
                <a:moveTo>
                  <a:pt x="0" y="0"/>
                </a:moveTo>
                <a:cubicBezTo>
                  <a:pt x="145949" y="5527"/>
                  <a:pt x="257589" y="70072"/>
                  <a:pt x="252028" y="138021"/>
                </a:cubicBezTo>
                <a:cubicBezTo>
                  <a:pt x="254558" y="159977"/>
                  <a:pt x="251437" y="185584"/>
                  <a:pt x="252028" y="206188"/>
                </a:cubicBezTo>
                <a:cubicBezTo>
                  <a:pt x="223533" y="122670"/>
                  <a:pt x="646686" y="339940"/>
                  <a:pt x="504056" y="344209"/>
                </a:cubicBezTo>
                <a:cubicBezTo>
                  <a:pt x="631240" y="339568"/>
                  <a:pt x="251096" y="556132"/>
                  <a:pt x="252028" y="482230"/>
                </a:cubicBezTo>
                <a:cubicBezTo>
                  <a:pt x="278648" y="577838"/>
                  <a:pt x="221313" y="631217"/>
                  <a:pt x="252028" y="754544"/>
                </a:cubicBezTo>
                <a:cubicBezTo>
                  <a:pt x="253595" y="809582"/>
                  <a:pt x="110326" y="909420"/>
                  <a:pt x="0" y="892565"/>
                </a:cubicBezTo>
              </a:path>
            </a:pathLst>
          </a:custGeom>
          <a:ln w="6032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27382"/>
                      <a:gd name="adj2" fmla="val 3856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0E8D7131-C045-430D-89BD-E566E552FFBD}"/>
              </a:ext>
            </a:extLst>
          </p:cNvPr>
          <p:cNvSpPr/>
          <p:nvPr/>
        </p:nvSpPr>
        <p:spPr>
          <a:xfrm>
            <a:off x="2639616" y="4941168"/>
            <a:ext cx="504056" cy="936104"/>
          </a:xfrm>
          <a:custGeom>
            <a:avLst/>
            <a:gdLst>
              <a:gd name="connsiteX0" fmla="*/ 0 w 504056"/>
              <a:gd name="connsiteY0" fmla="*/ 0 h 936104"/>
              <a:gd name="connsiteX1" fmla="*/ 252028 w 504056"/>
              <a:gd name="connsiteY1" fmla="*/ 138021 h 936104"/>
              <a:gd name="connsiteX2" fmla="*/ 252028 w 504056"/>
              <a:gd name="connsiteY2" fmla="*/ 317825 h 936104"/>
              <a:gd name="connsiteX3" fmla="*/ 504056 w 504056"/>
              <a:gd name="connsiteY3" fmla="*/ 455846 h 936104"/>
              <a:gd name="connsiteX4" fmla="*/ 252028 w 504056"/>
              <a:gd name="connsiteY4" fmla="*/ 593867 h 936104"/>
              <a:gd name="connsiteX5" fmla="*/ 252028 w 504056"/>
              <a:gd name="connsiteY5" fmla="*/ 798083 h 936104"/>
              <a:gd name="connsiteX6" fmla="*/ 0 w 504056"/>
              <a:gd name="connsiteY6" fmla="*/ 936104 h 936104"/>
              <a:gd name="connsiteX7" fmla="*/ 0 w 504056"/>
              <a:gd name="connsiteY7" fmla="*/ 449330 h 936104"/>
              <a:gd name="connsiteX8" fmla="*/ 0 w 504056"/>
              <a:gd name="connsiteY8" fmla="*/ 0 h 936104"/>
              <a:gd name="connsiteX0" fmla="*/ 0 w 504056"/>
              <a:gd name="connsiteY0" fmla="*/ 0 h 936104"/>
              <a:gd name="connsiteX1" fmla="*/ 252028 w 504056"/>
              <a:gd name="connsiteY1" fmla="*/ 138021 h 936104"/>
              <a:gd name="connsiteX2" fmla="*/ 252028 w 504056"/>
              <a:gd name="connsiteY2" fmla="*/ 317825 h 936104"/>
              <a:gd name="connsiteX3" fmla="*/ 504056 w 504056"/>
              <a:gd name="connsiteY3" fmla="*/ 455846 h 936104"/>
              <a:gd name="connsiteX4" fmla="*/ 252028 w 504056"/>
              <a:gd name="connsiteY4" fmla="*/ 593867 h 936104"/>
              <a:gd name="connsiteX5" fmla="*/ 252028 w 504056"/>
              <a:gd name="connsiteY5" fmla="*/ 798083 h 936104"/>
              <a:gd name="connsiteX6" fmla="*/ 0 w 504056"/>
              <a:gd name="connsiteY6" fmla="*/ 936104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56" h="936104" stroke="0" extrusionOk="0">
                <a:moveTo>
                  <a:pt x="0" y="0"/>
                </a:moveTo>
                <a:cubicBezTo>
                  <a:pt x="127532" y="-7192"/>
                  <a:pt x="248856" y="62985"/>
                  <a:pt x="252028" y="138021"/>
                </a:cubicBezTo>
                <a:cubicBezTo>
                  <a:pt x="259293" y="223750"/>
                  <a:pt x="250391" y="264831"/>
                  <a:pt x="252028" y="317825"/>
                </a:cubicBezTo>
                <a:cubicBezTo>
                  <a:pt x="229610" y="224546"/>
                  <a:pt x="636532" y="469627"/>
                  <a:pt x="504056" y="455846"/>
                </a:cubicBezTo>
                <a:cubicBezTo>
                  <a:pt x="643435" y="470591"/>
                  <a:pt x="248077" y="657367"/>
                  <a:pt x="252028" y="593867"/>
                </a:cubicBezTo>
                <a:cubicBezTo>
                  <a:pt x="272064" y="670966"/>
                  <a:pt x="243085" y="737174"/>
                  <a:pt x="252028" y="798083"/>
                </a:cubicBezTo>
                <a:cubicBezTo>
                  <a:pt x="230293" y="894774"/>
                  <a:pt x="135651" y="902343"/>
                  <a:pt x="0" y="936104"/>
                </a:cubicBezTo>
                <a:cubicBezTo>
                  <a:pt x="-11331" y="760270"/>
                  <a:pt x="54793" y="615793"/>
                  <a:pt x="0" y="449330"/>
                </a:cubicBezTo>
                <a:cubicBezTo>
                  <a:pt x="-54793" y="282867"/>
                  <a:pt x="15496" y="207358"/>
                  <a:pt x="0" y="0"/>
                </a:cubicBezTo>
                <a:close/>
              </a:path>
              <a:path w="504056" h="936104" fill="none" extrusionOk="0">
                <a:moveTo>
                  <a:pt x="0" y="0"/>
                </a:moveTo>
                <a:cubicBezTo>
                  <a:pt x="137746" y="2584"/>
                  <a:pt x="268051" y="73700"/>
                  <a:pt x="252028" y="138021"/>
                </a:cubicBezTo>
                <a:cubicBezTo>
                  <a:pt x="257874" y="224626"/>
                  <a:pt x="245884" y="269258"/>
                  <a:pt x="252028" y="317825"/>
                </a:cubicBezTo>
                <a:cubicBezTo>
                  <a:pt x="269200" y="237964"/>
                  <a:pt x="644842" y="470990"/>
                  <a:pt x="504056" y="455846"/>
                </a:cubicBezTo>
                <a:cubicBezTo>
                  <a:pt x="646444" y="454771"/>
                  <a:pt x="251483" y="655405"/>
                  <a:pt x="252028" y="593867"/>
                </a:cubicBezTo>
                <a:cubicBezTo>
                  <a:pt x="272291" y="644481"/>
                  <a:pt x="239442" y="740304"/>
                  <a:pt x="252028" y="798083"/>
                </a:cubicBezTo>
                <a:cubicBezTo>
                  <a:pt x="247692" y="887404"/>
                  <a:pt x="125771" y="963045"/>
                  <a:pt x="0" y="936104"/>
                </a:cubicBezTo>
              </a:path>
              <a:path w="504056" h="936104" fill="none" stroke="0" extrusionOk="0">
                <a:moveTo>
                  <a:pt x="0" y="0"/>
                </a:moveTo>
                <a:cubicBezTo>
                  <a:pt x="145949" y="5527"/>
                  <a:pt x="257589" y="70072"/>
                  <a:pt x="252028" y="138021"/>
                </a:cubicBezTo>
                <a:cubicBezTo>
                  <a:pt x="257419" y="223973"/>
                  <a:pt x="235745" y="247193"/>
                  <a:pt x="252028" y="317825"/>
                </a:cubicBezTo>
                <a:cubicBezTo>
                  <a:pt x="223533" y="234307"/>
                  <a:pt x="646686" y="451577"/>
                  <a:pt x="504056" y="455846"/>
                </a:cubicBezTo>
                <a:cubicBezTo>
                  <a:pt x="631240" y="451205"/>
                  <a:pt x="251096" y="667769"/>
                  <a:pt x="252028" y="593867"/>
                </a:cubicBezTo>
                <a:cubicBezTo>
                  <a:pt x="266173" y="646881"/>
                  <a:pt x="239563" y="747713"/>
                  <a:pt x="252028" y="798083"/>
                </a:cubicBezTo>
                <a:cubicBezTo>
                  <a:pt x="253595" y="853121"/>
                  <a:pt x="110326" y="952959"/>
                  <a:pt x="0" y="936104"/>
                </a:cubicBezTo>
              </a:path>
            </a:pathLst>
          </a:custGeom>
          <a:ln w="6032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27382"/>
                      <a:gd name="adj2" fmla="val 4869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94DF83D-EA38-4218-B01D-E1568DFCF2A6}"/>
              </a:ext>
            </a:extLst>
          </p:cNvPr>
          <p:cNvSpPr txBox="1">
            <a:spLocks/>
          </p:cNvSpPr>
          <p:nvPr/>
        </p:nvSpPr>
        <p:spPr>
          <a:xfrm>
            <a:off x="3359696" y="3036571"/>
            <a:ext cx="1512168" cy="43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Hier…</a:t>
            </a:r>
            <a:endParaRPr lang="de-CH" sz="2000" dirty="0">
              <a:solidFill>
                <a:srgbClr val="0070C0"/>
              </a:solidFill>
            </a:endParaRP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8F0B4684-5DBA-4EF8-BAF9-5C3B40D84C01}"/>
              </a:ext>
            </a:extLst>
          </p:cNvPr>
          <p:cNvSpPr txBox="1">
            <a:spLocks/>
          </p:cNvSpPr>
          <p:nvPr/>
        </p:nvSpPr>
        <p:spPr>
          <a:xfrm>
            <a:off x="3359696" y="5169058"/>
            <a:ext cx="7776864" cy="43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… und hier haben zahl1 und zahl2 keine Gültigkeit.</a:t>
            </a:r>
            <a:endParaRPr lang="de-CH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4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Deklaration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2315580" y="3348515"/>
            <a:ext cx="7560840" cy="264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GibBBBAdresseAus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("BBB Berufsfachschule");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("Wiesenstrasse 32");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("5400 Baden");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Konkret, am Beispiel – kein Parameter, kein Rückgabewert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Ich möchte mittels Funktion statisch die Adresse der BBB auf der Konsole ausgeben.  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E84B5460-F054-4EDA-9341-AE4212F8B188}"/>
              </a:ext>
            </a:extLst>
          </p:cNvPr>
          <p:cNvSpPr/>
          <p:nvPr/>
        </p:nvSpPr>
        <p:spPr>
          <a:xfrm>
            <a:off x="6456040" y="4999837"/>
            <a:ext cx="2016224" cy="648072"/>
          </a:xfrm>
          <a:prstGeom prst="wedgeRectCallout">
            <a:avLst>
              <a:gd name="adj1" fmla="val -206576"/>
              <a:gd name="adj2" fmla="val -6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Keine Rückgabe</a:t>
            </a:r>
            <a:r>
              <a:rPr lang="de-CH" baseline="30000" dirty="0"/>
              <a:t>(1)</a:t>
            </a:r>
            <a:endParaRPr lang="en-CH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Aufruf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Der Aufruf einer Funktion</a:t>
            </a: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bedient sich der Deklaration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führt die im Funktionsrumpf definierten Anweisungen mittels der übergebenen Parameter aus und gibt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sz="2000" dirty="0"/>
              <a:t> das Resultat zurück.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Gebrauch machen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9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Aufruf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2207568" y="4005232"/>
            <a:ext cx="972108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uEtwas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undZwarHiermit</a:t>
            </a:r>
            <a:r>
              <a:rPr lang="de-CH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undHiermit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Abstrakt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7658A5AE-E77F-4AC4-A1C5-C141A7546D6E}"/>
              </a:ext>
            </a:extLst>
          </p:cNvPr>
          <p:cNvSpPr/>
          <p:nvPr/>
        </p:nvSpPr>
        <p:spPr>
          <a:xfrm>
            <a:off x="3179676" y="2528900"/>
            <a:ext cx="1944216" cy="648072"/>
          </a:xfrm>
          <a:prstGeom prst="wedgeRectCallout">
            <a:avLst>
              <a:gd name="adj1" fmla="val -31723"/>
              <a:gd name="adj2" fmla="val 179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Funktionsaufruf</a:t>
            </a:r>
            <a:endParaRPr lang="en-CH" dirty="0"/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A7D1B2F8-70E4-4C40-B3F8-E881A2D173C7}"/>
              </a:ext>
            </a:extLst>
          </p:cNvPr>
          <p:cNvSpPr/>
          <p:nvPr/>
        </p:nvSpPr>
        <p:spPr>
          <a:xfrm>
            <a:off x="5447928" y="2527627"/>
            <a:ext cx="1944216" cy="648072"/>
          </a:xfrm>
          <a:prstGeom prst="wedgeRectCallout">
            <a:avLst>
              <a:gd name="adj1" fmla="val -19844"/>
              <a:gd name="adj2" fmla="val 13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Parameter</a:t>
            </a:r>
            <a:endParaRPr lang="en-CH" dirty="0"/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426098BE-33A2-41A6-B121-4C55FCF8B8A7}"/>
              </a:ext>
            </a:extLst>
          </p:cNvPr>
          <p:cNvSpPr/>
          <p:nvPr/>
        </p:nvSpPr>
        <p:spPr>
          <a:xfrm>
            <a:off x="7714692" y="2527627"/>
            <a:ext cx="1944216" cy="648072"/>
          </a:xfrm>
          <a:prstGeom prst="wedgeRectCallout">
            <a:avLst>
              <a:gd name="adj1" fmla="val -19844"/>
              <a:gd name="adj2" fmla="val 13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Parameter</a:t>
            </a:r>
            <a:endParaRPr lang="en-CH" dirty="0"/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9C8D0F9C-9B62-458C-9089-9C0A36254BC4}"/>
              </a:ext>
            </a:extLst>
          </p:cNvPr>
          <p:cNvSpPr/>
          <p:nvPr/>
        </p:nvSpPr>
        <p:spPr>
          <a:xfrm>
            <a:off x="875420" y="2543192"/>
            <a:ext cx="1944216" cy="648072"/>
          </a:xfrm>
          <a:prstGeom prst="wedgeRectCallout">
            <a:avLst>
              <a:gd name="adj1" fmla="val 29817"/>
              <a:gd name="adj2" fmla="val 17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Rückgabe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28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Aufruf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2495600" y="4003608"/>
            <a:ext cx="72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berechnetesAlter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AlterInHundejahren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10031288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Konkret, am Beispiel – ein Parameter, Rückgabewert wird gespeichert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Ich möchte mittels Funktion ein gegebenes Menschen-Alter in ein Hunde-Alter umrechnen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sz="2000" dirty="0"/>
              <a:t>.  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62D83DB7-24CB-47E5-A6FA-A6862C2481CD}"/>
              </a:ext>
            </a:extLst>
          </p:cNvPr>
          <p:cNvSpPr/>
          <p:nvPr/>
        </p:nvSpPr>
        <p:spPr>
          <a:xfrm>
            <a:off x="5951984" y="2924944"/>
            <a:ext cx="2088232" cy="648072"/>
          </a:xfrm>
          <a:prstGeom prst="wedgeRectCallout">
            <a:avLst>
              <a:gd name="adj1" fmla="val -9411"/>
              <a:gd name="adj2" fmla="val 1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Funktionsaufruf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3ACA6C13-33DF-4F6B-9F16-4EE01B7B218D}"/>
              </a:ext>
            </a:extLst>
          </p:cNvPr>
          <p:cNvSpPr/>
          <p:nvPr/>
        </p:nvSpPr>
        <p:spPr>
          <a:xfrm>
            <a:off x="983432" y="2931227"/>
            <a:ext cx="4680520" cy="648072"/>
          </a:xfrm>
          <a:prstGeom prst="wedgeRectCallout">
            <a:avLst>
              <a:gd name="adj1" fmla="val -4417"/>
              <a:gd name="adj2" fmla="val 13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Variablendeklaration für den </a:t>
            </a:r>
            <a:r>
              <a:rPr lang="de-CH" dirty="0" err="1"/>
              <a:t>Rückgabwert</a:t>
            </a:r>
            <a:endParaRPr lang="en-CH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597FDCDE-72CE-4013-A8A3-9974F6E4A8AA}"/>
              </a:ext>
            </a:extLst>
          </p:cNvPr>
          <p:cNvSpPr/>
          <p:nvPr/>
        </p:nvSpPr>
        <p:spPr>
          <a:xfrm>
            <a:off x="8328248" y="2931965"/>
            <a:ext cx="2376264" cy="648072"/>
          </a:xfrm>
          <a:prstGeom prst="wedgeRectCallout">
            <a:avLst>
              <a:gd name="adj1" fmla="val -17832"/>
              <a:gd name="adj2" fmla="val 111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Parameter als Wert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F6F09AB7-9467-4E25-96DB-445398858DCE}"/>
              </a:ext>
            </a:extLst>
          </p:cNvPr>
          <p:cNvSpPr/>
          <p:nvPr/>
        </p:nvSpPr>
        <p:spPr>
          <a:xfrm flipH="1" flipV="1">
            <a:off x="4732301" y="4514850"/>
            <a:ext cx="2057150" cy="402692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BAAC253-A3A7-456D-86AE-6D36E0DCEF09}"/>
              </a:ext>
            </a:extLst>
          </p:cNvPr>
          <p:cNvSpPr txBox="1">
            <a:spLocks/>
          </p:cNvSpPr>
          <p:nvPr/>
        </p:nvSpPr>
        <p:spPr>
          <a:xfrm>
            <a:off x="1612990" y="5032715"/>
            <a:ext cx="8677988" cy="935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Der Rückgabewert 6 wird von recht nach links über das Gleichheitszeichen der frisch deklarierten Variable </a:t>
            </a:r>
            <a:r>
              <a:rPr lang="de-CH" sz="2000" i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berechnetesAlter</a:t>
            </a:r>
            <a:r>
              <a:rPr lang="de-CH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zugewiesen und ist damit gespeichert.</a:t>
            </a:r>
          </a:p>
        </p:txBody>
      </p:sp>
    </p:spTree>
    <p:extLst>
      <p:ext uri="{BB962C8B-B14F-4D97-AF65-F5344CB8AC3E}">
        <p14:creationId xmlns:p14="http://schemas.microsoft.com/office/powerpoint/2010/main" val="40878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Aufruf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4547828" y="4221088"/>
            <a:ext cx="309634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GibBBBAdresseAus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10031288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Konkret, am Beispiel – kein Parameter, kein Rückgabewert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Ich möchte mittels Funktion statisch die Adresse der BBB auf der Konsole ausgeben.  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62D83DB7-24CB-47E5-A6FA-A6862C2481CD}"/>
              </a:ext>
            </a:extLst>
          </p:cNvPr>
          <p:cNvSpPr/>
          <p:nvPr/>
        </p:nvSpPr>
        <p:spPr>
          <a:xfrm>
            <a:off x="3575720" y="3104964"/>
            <a:ext cx="2088232" cy="648072"/>
          </a:xfrm>
          <a:prstGeom prst="wedgeRectCallout">
            <a:avLst>
              <a:gd name="adj1" fmla="val 36302"/>
              <a:gd name="adj2" fmla="val 12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Funktionsaufruf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597FDCDE-72CE-4013-A8A3-9974F6E4A8AA}"/>
              </a:ext>
            </a:extLst>
          </p:cNvPr>
          <p:cNvSpPr/>
          <p:nvPr/>
        </p:nvSpPr>
        <p:spPr>
          <a:xfrm>
            <a:off x="6528050" y="3104964"/>
            <a:ext cx="2376264" cy="648072"/>
          </a:xfrm>
          <a:prstGeom prst="wedgeRectCallout">
            <a:avLst>
              <a:gd name="adj1" fmla="val -20792"/>
              <a:gd name="adj2" fmla="val 12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Keine Parameter</a:t>
            </a:r>
            <a:r>
              <a:rPr lang="de-CH" sz="1800" baseline="30000" dirty="0">
                <a:solidFill>
                  <a:schemeClr val="bg1"/>
                </a:solidFill>
              </a:rPr>
              <a:t>(1)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2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Verwendung im Kontext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E349DC5-94F3-4C6B-871D-520AAE6B5283}"/>
              </a:ext>
            </a:extLst>
          </p:cNvPr>
          <p:cNvSpPr txBox="1">
            <a:spLocks/>
          </p:cNvSpPr>
          <p:nvPr/>
        </p:nvSpPr>
        <p:spPr>
          <a:xfrm>
            <a:off x="672075" y="1700808"/>
            <a:ext cx="10972800" cy="464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Program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static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Main(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[]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alterInHundejahren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(46));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static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alterInHundejahren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menschenJahre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{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menschenJahre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/ 7;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D30CEA-CFF8-4415-BC4F-D10A0527A3AF}"/>
              </a:ext>
            </a:extLst>
          </p:cNvPr>
          <p:cNvSpPr/>
          <p:nvPr/>
        </p:nvSpPr>
        <p:spPr>
          <a:xfrm>
            <a:off x="362169" y="1628800"/>
            <a:ext cx="11592611" cy="4608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/>
              <a:t>Klasse</a:t>
            </a:r>
            <a:r>
              <a:rPr lang="de-CH" sz="3200" baseline="30000" dirty="0"/>
              <a:t>(1)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369185-FE30-4FEA-B880-EA3279F13141}"/>
              </a:ext>
            </a:extLst>
          </p:cNvPr>
          <p:cNvSpPr/>
          <p:nvPr/>
        </p:nvSpPr>
        <p:spPr>
          <a:xfrm>
            <a:off x="336037" y="2466104"/>
            <a:ext cx="11592611" cy="146695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/>
              <a:t>Hauptprogramm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CE4288B-FBB0-4B4E-BE71-725CAAFA127C}"/>
              </a:ext>
            </a:extLst>
          </p:cNvPr>
          <p:cNvSpPr/>
          <p:nvPr/>
        </p:nvSpPr>
        <p:spPr>
          <a:xfrm>
            <a:off x="334217" y="4276214"/>
            <a:ext cx="11592611" cy="146695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3200" dirty="0"/>
              <a:t>Funktions-Deklaration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0ED091FB-9A81-45A5-A140-F7DC26137088}"/>
              </a:ext>
            </a:extLst>
          </p:cNvPr>
          <p:cNvSpPr/>
          <p:nvPr/>
        </p:nvSpPr>
        <p:spPr>
          <a:xfrm>
            <a:off x="263352" y="3293111"/>
            <a:ext cx="2088232" cy="648072"/>
          </a:xfrm>
          <a:prstGeom prst="wedgeRectCallout">
            <a:avLst>
              <a:gd name="adj1" fmla="val 31008"/>
              <a:gd name="adj2" fmla="val 111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Schlüsselwort</a:t>
            </a:r>
            <a:r>
              <a:rPr lang="de-CH" baseline="30000" dirty="0"/>
              <a:t>(2)</a:t>
            </a:r>
            <a:endParaRPr lang="en-CH" baseline="30000" dirty="0">
              <a:solidFill>
                <a:schemeClr val="bg1"/>
              </a:solidFill>
            </a:endParaRPr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F2A7B818-310D-4067-8864-FF970E4A5C54}"/>
              </a:ext>
            </a:extLst>
          </p:cNvPr>
          <p:cNvSpPr/>
          <p:nvPr/>
        </p:nvSpPr>
        <p:spPr>
          <a:xfrm>
            <a:off x="7320136" y="2036487"/>
            <a:ext cx="2088232" cy="648072"/>
          </a:xfrm>
          <a:prstGeom prst="wedgeRectCallout">
            <a:avLst>
              <a:gd name="adj1" fmla="val -68839"/>
              <a:gd name="adj2" fmla="val 134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Funktionsaufruf</a:t>
            </a:r>
            <a:r>
              <a:rPr lang="de-CH" baseline="30000" dirty="0"/>
              <a:t>(3)</a:t>
            </a:r>
            <a:endParaRPr lang="en-CH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6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11AD5680-C598-C405-736D-35E2AFB7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W3Schools: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https://www.w3schools.com/cs/cs_methods.php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erklärt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Stellen Sie sich folgendes vor:</a:t>
            </a:r>
          </a:p>
          <a:p>
            <a:pPr marL="0" indent="0">
              <a:buNone/>
            </a:pPr>
            <a:endParaRPr lang="de-CH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/>
              <a:t>Sie haben denselben Programmcode mehrfach verwendet und müssen etwas ändern</a:t>
            </a:r>
          </a:p>
          <a:p>
            <a:pPr>
              <a:buFont typeface="Wingdings" panose="05000000000000000000" pitchFamily="2" charset="2"/>
              <a:buChar char="Ø"/>
            </a:pPr>
            <a:endParaRPr lang="de-CH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/>
              <a:t>Sie finden sich in Ihrem Programmcode schlecht zurecht, viele verschiedene Passagen machen ihn unübersichtlich</a:t>
            </a:r>
          </a:p>
          <a:p>
            <a:pPr>
              <a:buFont typeface="Wingdings" panose="05000000000000000000" pitchFamily="2" charset="2"/>
              <a:buChar char="Ø"/>
            </a:pPr>
            <a:endParaRPr lang="de-CH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sz="2000" dirty="0"/>
              <a:t>Sie möchten gerne wissen, das was Programm macht, und müssen erst 200 Zeilen Code durchschauen</a:t>
            </a:r>
          </a:p>
          <a:p>
            <a:pPr>
              <a:buFont typeface="Wingdings" panose="05000000000000000000" pitchFamily="2" charset="2"/>
              <a:buChar char="Ø"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Relevanz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erklärt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Funktionen erlauben,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ein Stück Programmcode abzukapseln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dass Programmcode einmal geschrieben mehrfach verwendet werden kann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Programmcode besser zu strukturieren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Programmcode leserlicher zu machen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Was und Wofür?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6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erklärt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Funktionen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werden einmal definiert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können beliebig oft aufgerufen werden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führen bei Aufruf ein vordefiniertes Stück Programmcode aus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Können Informationen (</a:t>
            </a:r>
            <a:r>
              <a:rPr lang="de-CH" sz="2000" i="1" dirty="0">
                <a:solidFill>
                  <a:srgbClr val="0070C0"/>
                </a:solidFill>
              </a:rPr>
              <a:t>Parameter</a:t>
            </a:r>
            <a:r>
              <a:rPr lang="de-CH" sz="2000" dirty="0"/>
              <a:t>) entgegen nehmen, mit welchen sie «arbeiten»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können ein Ergebnis (</a:t>
            </a:r>
            <a:r>
              <a:rPr lang="de-CH" sz="2000" i="1" dirty="0">
                <a:solidFill>
                  <a:srgbClr val="0070C0"/>
                </a:solidFill>
              </a:rPr>
              <a:t>Rückgabewert</a:t>
            </a:r>
            <a:r>
              <a:rPr lang="de-CH" sz="2000" dirty="0"/>
              <a:t>) zurückgeben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Wie?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erklärt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Erinnern Sie sich an die Methodenaufrufe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sz="2000" dirty="0"/>
              <a:t>. Bei Funktionen geht es grundsätzlich um das selbe. Wir haben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ein </a:t>
            </a:r>
            <a:r>
              <a:rPr lang="de-CH" sz="2000" dirty="0">
                <a:solidFill>
                  <a:schemeClr val="accent1"/>
                </a:solidFill>
              </a:rPr>
              <a:t>Ding</a:t>
            </a:r>
            <a:r>
              <a:rPr lang="de-CH" sz="2000" dirty="0"/>
              <a:t> </a:t>
            </a:r>
            <a:r>
              <a:rPr lang="de-CH" sz="2000" dirty="0">
                <a:sym typeface="Wingdings" panose="05000000000000000000" pitchFamily="2" charset="2"/>
              </a:rPr>
              <a:t> </a:t>
            </a:r>
            <a:r>
              <a:rPr lang="de-CH" sz="2000" dirty="0"/>
              <a:t>in diesem Fall unser Programm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die Möglichkeit </a:t>
            </a:r>
            <a:r>
              <a:rPr lang="de-CH" sz="2000" dirty="0">
                <a:solidFill>
                  <a:srgbClr val="FF0000"/>
                </a:solidFill>
              </a:rPr>
              <a:t>etwas</a:t>
            </a:r>
            <a:r>
              <a:rPr lang="de-CH" sz="2000" dirty="0"/>
              <a:t> zu </a:t>
            </a:r>
            <a:r>
              <a:rPr lang="de-CH" sz="2000" dirty="0">
                <a:solidFill>
                  <a:srgbClr val="FF0000"/>
                </a:solidFill>
              </a:rPr>
              <a:t>tun</a:t>
            </a:r>
            <a:r>
              <a:rPr lang="de-CH" sz="2000" dirty="0"/>
              <a:t> </a:t>
            </a:r>
            <a:r>
              <a:rPr lang="de-CH" sz="2000" dirty="0">
                <a:sym typeface="Wingdings" panose="05000000000000000000" pitchFamily="2" charset="2"/>
              </a:rPr>
              <a:t> definiert durch den Programmcode unserer Funktion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ym typeface="Wingdings" panose="05000000000000000000" pitchFamily="2" charset="2"/>
              </a:rPr>
              <a:t>Hilfsmittel, also </a:t>
            </a:r>
            <a:r>
              <a:rPr lang="de-CH" sz="2000" dirty="0">
                <a:solidFill>
                  <a:srgbClr val="FFC000"/>
                </a:solidFill>
                <a:sym typeface="Wingdings" panose="05000000000000000000" pitchFamily="2" charset="2"/>
              </a:rPr>
              <a:t>womit</a:t>
            </a:r>
            <a:r>
              <a:rPr lang="de-CH" sz="2000" dirty="0">
                <a:sym typeface="Wingdings" panose="05000000000000000000" pitchFamily="2" charset="2"/>
              </a:rPr>
              <a:t> etwas getan werden soll  die Parameter, welche wir übergeben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ym typeface="Wingdings" panose="05000000000000000000" pitchFamily="2" charset="2"/>
              </a:rPr>
              <a:t>ein </a:t>
            </a:r>
            <a:r>
              <a:rPr lang="de-CH" sz="2000" dirty="0">
                <a:solidFill>
                  <a:srgbClr val="00B050"/>
                </a:solidFill>
                <a:sym typeface="Wingdings" panose="05000000000000000000" pitchFamily="2" charset="2"/>
              </a:rPr>
              <a:t>Resultat</a:t>
            </a:r>
            <a:r>
              <a:rPr lang="de-CH" sz="2000" dirty="0">
                <a:sym typeface="Wingdings" panose="05000000000000000000" pitchFamily="2" charset="2"/>
              </a:rPr>
              <a:t>  in Form eines Rückgabewertes (welcher auch «leer»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(3)</a:t>
            </a:r>
            <a:r>
              <a:rPr lang="de-CH" sz="2000" dirty="0">
                <a:sym typeface="Wingdings" panose="05000000000000000000" pitchFamily="2" charset="2"/>
              </a:rPr>
              <a:t> sein kann)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Kommt mir bekannt vor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Deklaration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Die Deklaration einer Funktion</a:t>
            </a: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bereitet die Funktion für die Ausführung vor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definiert, wie die Funktion bei Aufruf mit gegebenen Parametern ausgeführt werden soll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Wichtig: Der Programmcode in der Funktionsdeklaration wird nur ausgeführt, wenn die Funktion aufgerufen wird.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Die Blaupause / Der Bauplan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Deklaration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1235460" y="3381081"/>
            <a:ext cx="9721080" cy="186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wasKommtZurück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uEtwas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undZwarHiermit</a:t>
            </a:r>
            <a:r>
              <a:rPr lang="de-CH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undHiermit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// Definition von «etwas»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wasZurückGegebenWird</a:t>
            </a:r>
            <a:r>
              <a:rPr lang="de-CH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Abstrakt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7658A5AE-E77F-4AC4-A1C5-C141A7546D6E}"/>
              </a:ext>
            </a:extLst>
          </p:cNvPr>
          <p:cNvSpPr/>
          <p:nvPr/>
        </p:nvSpPr>
        <p:spPr>
          <a:xfrm>
            <a:off x="3712332" y="2204864"/>
            <a:ext cx="1944216" cy="648072"/>
          </a:xfrm>
          <a:prstGeom prst="wedgeRectCallout">
            <a:avLst>
              <a:gd name="adj1" fmla="val -5881"/>
              <a:gd name="adj2" fmla="val 132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Funktionsname</a:t>
            </a:r>
            <a:endParaRPr lang="en-CH" dirty="0"/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A7D1B2F8-70E4-4C40-B3F8-E881A2D173C7}"/>
              </a:ext>
            </a:extLst>
          </p:cNvPr>
          <p:cNvSpPr/>
          <p:nvPr/>
        </p:nvSpPr>
        <p:spPr>
          <a:xfrm>
            <a:off x="6096000" y="2204864"/>
            <a:ext cx="1944216" cy="648072"/>
          </a:xfrm>
          <a:prstGeom prst="wedgeRectCallout">
            <a:avLst>
              <a:gd name="adj1" fmla="val -19844"/>
              <a:gd name="adj2" fmla="val 13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Parameter</a:t>
            </a:r>
            <a:endParaRPr lang="en-CH" dirty="0"/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426098BE-33A2-41A6-B121-4C55FCF8B8A7}"/>
              </a:ext>
            </a:extLst>
          </p:cNvPr>
          <p:cNvSpPr/>
          <p:nvPr/>
        </p:nvSpPr>
        <p:spPr>
          <a:xfrm>
            <a:off x="8400256" y="2209532"/>
            <a:ext cx="1944216" cy="648072"/>
          </a:xfrm>
          <a:prstGeom prst="wedgeRectCallout">
            <a:avLst>
              <a:gd name="adj1" fmla="val -19844"/>
              <a:gd name="adj2" fmla="val 13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Parameter</a:t>
            </a:r>
            <a:endParaRPr lang="en-CH" dirty="0"/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9C8D0F9C-9B62-458C-9089-9C0A36254BC4}"/>
              </a:ext>
            </a:extLst>
          </p:cNvPr>
          <p:cNvSpPr/>
          <p:nvPr/>
        </p:nvSpPr>
        <p:spPr>
          <a:xfrm>
            <a:off x="1271464" y="2204864"/>
            <a:ext cx="1944216" cy="648072"/>
          </a:xfrm>
          <a:prstGeom prst="wedgeRectCallout">
            <a:avLst>
              <a:gd name="adj1" fmla="val 12245"/>
              <a:gd name="adj2" fmla="val 13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Rückgabetyp</a:t>
            </a:r>
            <a:endParaRPr lang="en-CH" dirty="0"/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0E22BF73-F99A-4B2A-93FC-9148E166FB52}"/>
              </a:ext>
            </a:extLst>
          </p:cNvPr>
          <p:cNvSpPr/>
          <p:nvPr/>
        </p:nvSpPr>
        <p:spPr>
          <a:xfrm>
            <a:off x="2553792" y="5703504"/>
            <a:ext cx="1944216" cy="648072"/>
          </a:xfrm>
          <a:prstGeom prst="wedgeRectCallout">
            <a:avLst>
              <a:gd name="adj1" fmla="val -27035"/>
              <a:gd name="adj2" fmla="val -207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Rückgabe</a:t>
            </a:r>
            <a:endParaRPr lang="en-CH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DB7268B5-C9EF-4892-9BBB-A5D4EFCBE815}"/>
              </a:ext>
            </a:extLst>
          </p:cNvPr>
          <p:cNvSpPr/>
          <p:nvPr/>
        </p:nvSpPr>
        <p:spPr>
          <a:xfrm rot="4897099">
            <a:off x="5698269" y="188098"/>
            <a:ext cx="944595" cy="9508430"/>
          </a:xfrm>
          <a:custGeom>
            <a:avLst/>
            <a:gdLst>
              <a:gd name="connsiteX0" fmla="*/ 0 w 944595"/>
              <a:gd name="connsiteY0" fmla="*/ 0 h 9508430"/>
              <a:gd name="connsiteX1" fmla="*/ 472298 w 944595"/>
              <a:gd name="connsiteY1" fmla="*/ 222216 h 9508430"/>
              <a:gd name="connsiteX2" fmla="*/ 472298 w 944595"/>
              <a:gd name="connsiteY2" fmla="*/ 812423 h 9508430"/>
              <a:gd name="connsiteX3" fmla="*/ 472298 w 944595"/>
              <a:gd name="connsiteY3" fmla="*/ 1357229 h 9508430"/>
              <a:gd name="connsiteX4" fmla="*/ 944596 w 944595"/>
              <a:gd name="connsiteY4" fmla="*/ 1579445 h 9508430"/>
              <a:gd name="connsiteX5" fmla="*/ 472298 w 944595"/>
              <a:gd name="connsiteY5" fmla="*/ 1801661 h 9508430"/>
              <a:gd name="connsiteX6" fmla="*/ 472298 w 944595"/>
              <a:gd name="connsiteY6" fmla="*/ 2227705 h 9508430"/>
              <a:gd name="connsiteX7" fmla="*/ 472298 w 944595"/>
              <a:gd name="connsiteY7" fmla="*/ 2803440 h 9508430"/>
              <a:gd name="connsiteX8" fmla="*/ 472298 w 944595"/>
              <a:gd name="connsiteY8" fmla="*/ 3229483 h 9508430"/>
              <a:gd name="connsiteX9" fmla="*/ 472298 w 944595"/>
              <a:gd name="connsiteY9" fmla="*/ 3655527 h 9508430"/>
              <a:gd name="connsiteX10" fmla="*/ 472298 w 944595"/>
              <a:gd name="connsiteY10" fmla="*/ 4231262 h 9508430"/>
              <a:gd name="connsiteX11" fmla="*/ 472298 w 944595"/>
              <a:gd name="connsiteY11" fmla="*/ 4881842 h 9508430"/>
              <a:gd name="connsiteX12" fmla="*/ 472298 w 944595"/>
              <a:gd name="connsiteY12" fmla="*/ 5233041 h 9508430"/>
              <a:gd name="connsiteX13" fmla="*/ 472298 w 944595"/>
              <a:gd name="connsiteY13" fmla="*/ 5808776 h 9508430"/>
              <a:gd name="connsiteX14" fmla="*/ 472298 w 944595"/>
              <a:gd name="connsiteY14" fmla="*/ 6384510 h 9508430"/>
              <a:gd name="connsiteX15" fmla="*/ 472298 w 944595"/>
              <a:gd name="connsiteY15" fmla="*/ 6960245 h 9508430"/>
              <a:gd name="connsiteX16" fmla="*/ 472298 w 944595"/>
              <a:gd name="connsiteY16" fmla="*/ 7610826 h 9508430"/>
              <a:gd name="connsiteX17" fmla="*/ 472298 w 944595"/>
              <a:gd name="connsiteY17" fmla="*/ 8261406 h 9508430"/>
              <a:gd name="connsiteX18" fmla="*/ 472298 w 944595"/>
              <a:gd name="connsiteY18" fmla="*/ 9286214 h 9508430"/>
              <a:gd name="connsiteX19" fmla="*/ 0 w 944595"/>
              <a:gd name="connsiteY19" fmla="*/ 9508430 h 9508430"/>
              <a:gd name="connsiteX20" fmla="*/ 0 w 944595"/>
              <a:gd name="connsiteY20" fmla="*/ 9104322 h 9508430"/>
              <a:gd name="connsiteX21" fmla="*/ 0 w 944595"/>
              <a:gd name="connsiteY21" fmla="*/ 8605129 h 9508430"/>
              <a:gd name="connsiteX22" fmla="*/ 0 w 944595"/>
              <a:gd name="connsiteY22" fmla="*/ 8201021 h 9508430"/>
              <a:gd name="connsiteX23" fmla="*/ 0 w 944595"/>
              <a:gd name="connsiteY23" fmla="*/ 7511660 h 9508430"/>
              <a:gd name="connsiteX24" fmla="*/ 0 w 944595"/>
              <a:gd name="connsiteY24" fmla="*/ 6917383 h 9508430"/>
              <a:gd name="connsiteX25" fmla="*/ 0 w 944595"/>
              <a:gd name="connsiteY25" fmla="*/ 6323106 h 9508430"/>
              <a:gd name="connsiteX26" fmla="*/ 0 w 944595"/>
              <a:gd name="connsiteY26" fmla="*/ 5538660 h 9508430"/>
              <a:gd name="connsiteX27" fmla="*/ 0 w 944595"/>
              <a:gd name="connsiteY27" fmla="*/ 4849299 h 9508430"/>
              <a:gd name="connsiteX28" fmla="*/ 0 w 944595"/>
              <a:gd name="connsiteY28" fmla="*/ 4540275 h 9508430"/>
              <a:gd name="connsiteX29" fmla="*/ 0 w 944595"/>
              <a:gd name="connsiteY29" fmla="*/ 4041083 h 9508430"/>
              <a:gd name="connsiteX30" fmla="*/ 0 w 944595"/>
              <a:gd name="connsiteY30" fmla="*/ 3256637 h 9508430"/>
              <a:gd name="connsiteX31" fmla="*/ 0 w 944595"/>
              <a:gd name="connsiteY31" fmla="*/ 2662360 h 9508430"/>
              <a:gd name="connsiteX32" fmla="*/ 0 w 944595"/>
              <a:gd name="connsiteY32" fmla="*/ 1972999 h 9508430"/>
              <a:gd name="connsiteX33" fmla="*/ 0 w 944595"/>
              <a:gd name="connsiteY33" fmla="*/ 1473807 h 9508430"/>
              <a:gd name="connsiteX34" fmla="*/ 0 w 944595"/>
              <a:gd name="connsiteY34" fmla="*/ 879530 h 9508430"/>
              <a:gd name="connsiteX35" fmla="*/ 0 w 944595"/>
              <a:gd name="connsiteY35" fmla="*/ 0 h 9508430"/>
              <a:gd name="connsiteX0" fmla="*/ 0 w 944595"/>
              <a:gd name="connsiteY0" fmla="*/ 0 h 9508430"/>
              <a:gd name="connsiteX1" fmla="*/ 472298 w 944595"/>
              <a:gd name="connsiteY1" fmla="*/ 222216 h 9508430"/>
              <a:gd name="connsiteX2" fmla="*/ 472298 w 944595"/>
              <a:gd name="connsiteY2" fmla="*/ 789723 h 9508430"/>
              <a:gd name="connsiteX3" fmla="*/ 472298 w 944595"/>
              <a:gd name="connsiteY3" fmla="*/ 1357229 h 9508430"/>
              <a:gd name="connsiteX4" fmla="*/ 944596 w 944595"/>
              <a:gd name="connsiteY4" fmla="*/ 1579445 h 9508430"/>
              <a:gd name="connsiteX5" fmla="*/ 472298 w 944595"/>
              <a:gd name="connsiteY5" fmla="*/ 1801661 h 9508430"/>
              <a:gd name="connsiteX6" fmla="*/ 472298 w 944595"/>
              <a:gd name="connsiteY6" fmla="*/ 2302550 h 9508430"/>
              <a:gd name="connsiteX7" fmla="*/ 472298 w 944595"/>
              <a:gd name="connsiteY7" fmla="*/ 3027976 h 9508430"/>
              <a:gd name="connsiteX8" fmla="*/ 472298 w 944595"/>
              <a:gd name="connsiteY8" fmla="*/ 3678557 h 9508430"/>
              <a:gd name="connsiteX9" fmla="*/ 472298 w 944595"/>
              <a:gd name="connsiteY9" fmla="*/ 4179446 h 9508430"/>
              <a:gd name="connsiteX10" fmla="*/ 472298 w 944595"/>
              <a:gd name="connsiteY10" fmla="*/ 4530644 h 9508430"/>
              <a:gd name="connsiteX11" fmla="*/ 472298 w 944595"/>
              <a:gd name="connsiteY11" fmla="*/ 5031533 h 9508430"/>
              <a:gd name="connsiteX12" fmla="*/ 472298 w 944595"/>
              <a:gd name="connsiteY12" fmla="*/ 5682114 h 9508430"/>
              <a:gd name="connsiteX13" fmla="*/ 472298 w 944595"/>
              <a:gd name="connsiteY13" fmla="*/ 6407540 h 9508430"/>
              <a:gd name="connsiteX14" fmla="*/ 472298 w 944595"/>
              <a:gd name="connsiteY14" fmla="*/ 6758738 h 9508430"/>
              <a:gd name="connsiteX15" fmla="*/ 472298 w 944595"/>
              <a:gd name="connsiteY15" fmla="*/ 7109936 h 9508430"/>
              <a:gd name="connsiteX16" fmla="*/ 472298 w 944595"/>
              <a:gd name="connsiteY16" fmla="*/ 7835362 h 9508430"/>
              <a:gd name="connsiteX17" fmla="*/ 472298 w 944595"/>
              <a:gd name="connsiteY17" fmla="*/ 8186560 h 9508430"/>
              <a:gd name="connsiteX18" fmla="*/ 472298 w 944595"/>
              <a:gd name="connsiteY18" fmla="*/ 8762295 h 9508430"/>
              <a:gd name="connsiteX19" fmla="*/ 472298 w 944595"/>
              <a:gd name="connsiteY19" fmla="*/ 9286214 h 9508430"/>
              <a:gd name="connsiteX20" fmla="*/ 0 w 944595"/>
              <a:gd name="connsiteY20" fmla="*/ 9508430 h 950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4595" h="9508430" stroke="0" extrusionOk="0">
                <a:moveTo>
                  <a:pt x="0" y="0"/>
                </a:moveTo>
                <a:cubicBezTo>
                  <a:pt x="239796" y="-12983"/>
                  <a:pt x="468308" y="100987"/>
                  <a:pt x="472298" y="222216"/>
                </a:cubicBezTo>
                <a:cubicBezTo>
                  <a:pt x="537399" y="491952"/>
                  <a:pt x="439892" y="622771"/>
                  <a:pt x="472298" y="812423"/>
                </a:cubicBezTo>
                <a:cubicBezTo>
                  <a:pt x="504704" y="1002075"/>
                  <a:pt x="430800" y="1174848"/>
                  <a:pt x="472298" y="1357229"/>
                </a:cubicBezTo>
                <a:cubicBezTo>
                  <a:pt x="442627" y="1218268"/>
                  <a:pt x="1262226" y="1606578"/>
                  <a:pt x="944596" y="1579445"/>
                </a:cubicBezTo>
                <a:cubicBezTo>
                  <a:pt x="1215210" y="1580604"/>
                  <a:pt x="475183" y="1918451"/>
                  <a:pt x="472298" y="1801661"/>
                </a:cubicBezTo>
                <a:cubicBezTo>
                  <a:pt x="481361" y="1887468"/>
                  <a:pt x="431127" y="2051200"/>
                  <a:pt x="472298" y="2227705"/>
                </a:cubicBezTo>
                <a:cubicBezTo>
                  <a:pt x="513469" y="2404210"/>
                  <a:pt x="435169" y="2662685"/>
                  <a:pt x="472298" y="2803440"/>
                </a:cubicBezTo>
                <a:cubicBezTo>
                  <a:pt x="509427" y="2944195"/>
                  <a:pt x="470593" y="3075426"/>
                  <a:pt x="472298" y="3229483"/>
                </a:cubicBezTo>
                <a:cubicBezTo>
                  <a:pt x="474003" y="3383540"/>
                  <a:pt x="434061" y="3467342"/>
                  <a:pt x="472298" y="3655527"/>
                </a:cubicBezTo>
                <a:cubicBezTo>
                  <a:pt x="510535" y="3843712"/>
                  <a:pt x="441367" y="3996495"/>
                  <a:pt x="472298" y="4231262"/>
                </a:cubicBezTo>
                <a:cubicBezTo>
                  <a:pt x="503229" y="4466030"/>
                  <a:pt x="414504" y="4640961"/>
                  <a:pt x="472298" y="4881842"/>
                </a:cubicBezTo>
                <a:cubicBezTo>
                  <a:pt x="530092" y="5122723"/>
                  <a:pt x="435462" y="5130101"/>
                  <a:pt x="472298" y="5233041"/>
                </a:cubicBezTo>
                <a:cubicBezTo>
                  <a:pt x="509134" y="5335981"/>
                  <a:pt x="427238" y="5591212"/>
                  <a:pt x="472298" y="5808776"/>
                </a:cubicBezTo>
                <a:cubicBezTo>
                  <a:pt x="517358" y="6026341"/>
                  <a:pt x="418499" y="6228417"/>
                  <a:pt x="472298" y="6384510"/>
                </a:cubicBezTo>
                <a:cubicBezTo>
                  <a:pt x="526097" y="6540603"/>
                  <a:pt x="429943" y="6818398"/>
                  <a:pt x="472298" y="6960245"/>
                </a:cubicBezTo>
                <a:cubicBezTo>
                  <a:pt x="514653" y="7102093"/>
                  <a:pt x="459131" y="7422052"/>
                  <a:pt x="472298" y="7610826"/>
                </a:cubicBezTo>
                <a:cubicBezTo>
                  <a:pt x="485465" y="7799600"/>
                  <a:pt x="467499" y="7941136"/>
                  <a:pt x="472298" y="8261406"/>
                </a:cubicBezTo>
                <a:cubicBezTo>
                  <a:pt x="477097" y="8581676"/>
                  <a:pt x="457034" y="9065310"/>
                  <a:pt x="472298" y="9286214"/>
                </a:cubicBezTo>
                <a:cubicBezTo>
                  <a:pt x="485237" y="9411043"/>
                  <a:pt x="229631" y="9509715"/>
                  <a:pt x="0" y="9508430"/>
                </a:cubicBezTo>
                <a:cubicBezTo>
                  <a:pt x="-29150" y="9346839"/>
                  <a:pt x="5437" y="9263352"/>
                  <a:pt x="0" y="9104322"/>
                </a:cubicBezTo>
                <a:cubicBezTo>
                  <a:pt x="-5437" y="8945292"/>
                  <a:pt x="20668" y="8809094"/>
                  <a:pt x="0" y="8605129"/>
                </a:cubicBezTo>
                <a:cubicBezTo>
                  <a:pt x="-20668" y="8401164"/>
                  <a:pt x="12532" y="8360473"/>
                  <a:pt x="0" y="8201021"/>
                </a:cubicBezTo>
                <a:cubicBezTo>
                  <a:pt x="-12532" y="8041569"/>
                  <a:pt x="54534" y="7798768"/>
                  <a:pt x="0" y="7511660"/>
                </a:cubicBezTo>
                <a:cubicBezTo>
                  <a:pt x="-54534" y="7224552"/>
                  <a:pt x="29635" y="7097269"/>
                  <a:pt x="0" y="6917383"/>
                </a:cubicBezTo>
                <a:cubicBezTo>
                  <a:pt x="-29635" y="6737497"/>
                  <a:pt x="399" y="6492158"/>
                  <a:pt x="0" y="6323106"/>
                </a:cubicBezTo>
                <a:cubicBezTo>
                  <a:pt x="-399" y="6154054"/>
                  <a:pt x="85999" y="5899714"/>
                  <a:pt x="0" y="5538660"/>
                </a:cubicBezTo>
                <a:cubicBezTo>
                  <a:pt x="-85999" y="5177606"/>
                  <a:pt x="64622" y="5167333"/>
                  <a:pt x="0" y="4849299"/>
                </a:cubicBezTo>
                <a:cubicBezTo>
                  <a:pt x="-64622" y="4531265"/>
                  <a:pt x="19601" y="4637450"/>
                  <a:pt x="0" y="4540275"/>
                </a:cubicBezTo>
                <a:cubicBezTo>
                  <a:pt x="-19601" y="4443100"/>
                  <a:pt x="50965" y="4202414"/>
                  <a:pt x="0" y="4041083"/>
                </a:cubicBezTo>
                <a:cubicBezTo>
                  <a:pt x="-50965" y="3879752"/>
                  <a:pt x="8876" y="3470527"/>
                  <a:pt x="0" y="3256637"/>
                </a:cubicBezTo>
                <a:cubicBezTo>
                  <a:pt x="-8876" y="3042747"/>
                  <a:pt x="69883" y="2932004"/>
                  <a:pt x="0" y="2662360"/>
                </a:cubicBezTo>
                <a:cubicBezTo>
                  <a:pt x="-69883" y="2392716"/>
                  <a:pt x="49388" y="2150854"/>
                  <a:pt x="0" y="1972999"/>
                </a:cubicBezTo>
                <a:cubicBezTo>
                  <a:pt x="-49388" y="1795144"/>
                  <a:pt x="13231" y="1676192"/>
                  <a:pt x="0" y="1473807"/>
                </a:cubicBezTo>
                <a:cubicBezTo>
                  <a:pt x="-13231" y="1271422"/>
                  <a:pt x="63455" y="1115154"/>
                  <a:pt x="0" y="879530"/>
                </a:cubicBezTo>
                <a:cubicBezTo>
                  <a:pt x="-63455" y="643906"/>
                  <a:pt x="38986" y="248449"/>
                  <a:pt x="0" y="0"/>
                </a:cubicBezTo>
                <a:close/>
              </a:path>
              <a:path w="944595" h="9508430" fill="none" extrusionOk="0">
                <a:moveTo>
                  <a:pt x="0" y="0"/>
                </a:moveTo>
                <a:cubicBezTo>
                  <a:pt x="251278" y="28893"/>
                  <a:pt x="476258" y="106466"/>
                  <a:pt x="472298" y="222216"/>
                </a:cubicBezTo>
                <a:cubicBezTo>
                  <a:pt x="528504" y="477622"/>
                  <a:pt x="462629" y="673860"/>
                  <a:pt x="472298" y="789723"/>
                </a:cubicBezTo>
                <a:cubicBezTo>
                  <a:pt x="481967" y="905586"/>
                  <a:pt x="415855" y="1231816"/>
                  <a:pt x="472298" y="1357229"/>
                </a:cubicBezTo>
                <a:cubicBezTo>
                  <a:pt x="500177" y="1288713"/>
                  <a:pt x="1212276" y="1577520"/>
                  <a:pt x="944596" y="1579445"/>
                </a:cubicBezTo>
                <a:cubicBezTo>
                  <a:pt x="1213607" y="1547423"/>
                  <a:pt x="487523" y="1908623"/>
                  <a:pt x="472298" y="1801661"/>
                </a:cubicBezTo>
                <a:cubicBezTo>
                  <a:pt x="526278" y="2035936"/>
                  <a:pt x="452678" y="2090993"/>
                  <a:pt x="472298" y="2302550"/>
                </a:cubicBezTo>
                <a:cubicBezTo>
                  <a:pt x="491918" y="2514107"/>
                  <a:pt x="419146" y="2803714"/>
                  <a:pt x="472298" y="3027976"/>
                </a:cubicBezTo>
                <a:cubicBezTo>
                  <a:pt x="525450" y="3252238"/>
                  <a:pt x="405359" y="3414958"/>
                  <a:pt x="472298" y="3678557"/>
                </a:cubicBezTo>
                <a:cubicBezTo>
                  <a:pt x="539237" y="3942156"/>
                  <a:pt x="459077" y="3971259"/>
                  <a:pt x="472298" y="4179446"/>
                </a:cubicBezTo>
                <a:cubicBezTo>
                  <a:pt x="485519" y="4387633"/>
                  <a:pt x="470712" y="4423621"/>
                  <a:pt x="472298" y="4530644"/>
                </a:cubicBezTo>
                <a:cubicBezTo>
                  <a:pt x="473884" y="4637667"/>
                  <a:pt x="436721" y="4834575"/>
                  <a:pt x="472298" y="5031533"/>
                </a:cubicBezTo>
                <a:cubicBezTo>
                  <a:pt x="507875" y="5228491"/>
                  <a:pt x="435504" y="5417328"/>
                  <a:pt x="472298" y="5682114"/>
                </a:cubicBezTo>
                <a:cubicBezTo>
                  <a:pt x="509092" y="5946900"/>
                  <a:pt x="466529" y="6242839"/>
                  <a:pt x="472298" y="6407540"/>
                </a:cubicBezTo>
                <a:cubicBezTo>
                  <a:pt x="478067" y="6572241"/>
                  <a:pt x="439133" y="6661590"/>
                  <a:pt x="472298" y="6758738"/>
                </a:cubicBezTo>
                <a:cubicBezTo>
                  <a:pt x="505463" y="6855886"/>
                  <a:pt x="450407" y="6974920"/>
                  <a:pt x="472298" y="7109936"/>
                </a:cubicBezTo>
                <a:cubicBezTo>
                  <a:pt x="494189" y="7244952"/>
                  <a:pt x="443660" y="7610293"/>
                  <a:pt x="472298" y="7835362"/>
                </a:cubicBezTo>
                <a:cubicBezTo>
                  <a:pt x="500936" y="8060431"/>
                  <a:pt x="433467" y="8082630"/>
                  <a:pt x="472298" y="8186560"/>
                </a:cubicBezTo>
                <a:cubicBezTo>
                  <a:pt x="511129" y="8290490"/>
                  <a:pt x="439102" y="8502877"/>
                  <a:pt x="472298" y="8762295"/>
                </a:cubicBezTo>
                <a:cubicBezTo>
                  <a:pt x="505494" y="9021714"/>
                  <a:pt x="415478" y="9170475"/>
                  <a:pt x="472298" y="9286214"/>
                </a:cubicBezTo>
                <a:cubicBezTo>
                  <a:pt x="454863" y="9400269"/>
                  <a:pt x="205257" y="9470650"/>
                  <a:pt x="0" y="9508430"/>
                </a:cubicBezTo>
              </a:path>
              <a:path w="944595" h="9508430" fill="none" stroke="0" extrusionOk="0">
                <a:moveTo>
                  <a:pt x="0" y="0"/>
                </a:moveTo>
                <a:cubicBezTo>
                  <a:pt x="291024" y="8628"/>
                  <a:pt x="492262" y="94205"/>
                  <a:pt x="472298" y="222216"/>
                </a:cubicBezTo>
                <a:cubicBezTo>
                  <a:pt x="474131" y="479075"/>
                  <a:pt x="434306" y="606928"/>
                  <a:pt x="472298" y="767022"/>
                </a:cubicBezTo>
                <a:cubicBezTo>
                  <a:pt x="510290" y="927116"/>
                  <a:pt x="450166" y="1163267"/>
                  <a:pt x="472298" y="1357229"/>
                </a:cubicBezTo>
                <a:cubicBezTo>
                  <a:pt x="435625" y="1179613"/>
                  <a:pt x="1131410" y="1588321"/>
                  <a:pt x="944596" y="1579445"/>
                </a:cubicBezTo>
                <a:cubicBezTo>
                  <a:pt x="1217027" y="1591617"/>
                  <a:pt x="469696" y="1938450"/>
                  <a:pt x="472298" y="1801661"/>
                </a:cubicBezTo>
                <a:cubicBezTo>
                  <a:pt x="541466" y="2095561"/>
                  <a:pt x="414355" y="2194020"/>
                  <a:pt x="472298" y="2527087"/>
                </a:cubicBezTo>
                <a:cubicBezTo>
                  <a:pt x="530241" y="2860154"/>
                  <a:pt x="443440" y="2919309"/>
                  <a:pt x="472298" y="3102822"/>
                </a:cubicBezTo>
                <a:cubicBezTo>
                  <a:pt x="501156" y="3286335"/>
                  <a:pt x="439443" y="3534607"/>
                  <a:pt x="472298" y="3678557"/>
                </a:cubicBezTo>
                <a:cubicBezTo>
                  <a:pt x="505153" y="3822507"/>
                  <a:pt x="442949" y="3994086"/>
                  <a:pt x="472298" y="4254291"/>
                </a:cubicBezTo>
                <a:cubicBezTo>
                  <a:pt x="501647" y="4514496"/>
                  <a:pt x="411657" y="4616651"/>
                  <a:pt x="472298" y="4830026"/>
                </a:cubicBezTo>
                <a:cubicBezTo>
                  <a:pt x="532939" y="5043402"/>
                  <a:pt x="436669" y="5165580"/>
                  <a:pt x="472298" y="5330916"/>
                </a:cubicBezTo>
                <a:cubicBezTo>
                  <a:pt x="507927" y="5496252"/>
                  <a:pt x="464421" y="5671391"/>
                  <a:pt x="472298" y="5981496"/>
                </a:cubicBezTo>
                <a:cubicBezTo>
                  <a:pt x="480175" y="6291601"/>
                  <a:pt x="434823" y="6293418"/>
                  <a:pt x="472298" y="6557231"/>
                </a:cubicBezTo>
                <a:cubicBezTo>
                  <a:pt x="509773" y="6821044"/>
                  <a:pt x="393204" y="6949434"/>
                  <a:pt x="472298" y="7282657"/>
                </a:cubicBezTo>
                <a:cubicBezTo>
                  <a:pt x="551392" y="7615880"/>
                  <a:pt x="392808" y="7788757"/>
                  <a:pt x="472298" y="8008083"/>
                </a:cubicBezTo>
                <a:cubicBezTo>
                  <a:pt x="551788" y="8227409"/>
                  <a:pt x="419273" y="8422500"/>
                  <a:pt x="472298" y="8658663"/>
                </a:cubicBezTo>
                <a:cubicBezTo>
                  <a:pt x="525323" y="8894826"/>
                  <a:pt x="441824" y="9115646"/>
                  <a:pt x="472298" y="9286214"/>
                </a:cubicBezTo>
                <a:cubicBezTo>
                  <a:pt x="462300" y="9449833"/>
                  <a:pt x="209271" y="9521995"/>
                  <a:pt x="0" y="9508430"/>
                </a:cubicBezTo>
              </a:path>
            </a:pathLst>
          </a:custGeom>
          <a:ln w="6032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23525"/>
                      <a:gd name="adj2" fmla="val 166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Sprechblase: rechteckig 33">
            <a:extLst>
              <a:ext uri="{FF2B5EF4-FFF2-40B4-BE49-F238E27FC236}">
                <a16:creationId xmlns:a16="http://schemas.microsoft.com/office/drawing/2014/main" id="{A4E593E7-D413-4082-9D3D-CB5C1BD0EDD3}"/>
              </a:ext>
            </a:extLst>
          </p:cNvPr>
          <p:cNvSpPr/>
          <p:nvPr/>
        </p:nvSpPr>
        <p:spPr>
          <a:xfrm>
            <a:off x="8544272" y="5055432"/>
            <a:ext cx="1872208" cy="648072"/>
          </a:xfrm>
          <a:prstGeom prst="wedgeRectCallout">
            <a:avLst>
              <a:gd name="adj1" fmla="val -16485"/>
              <a:gd name="adj2" fmla="val 47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Funktionsrumpf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47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3" grpId="0" animBg="1"/>
      <p:bldP spid="10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Funktionen – Deklaration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D49AA8-C25E-4067-9F65-A88191AB7865}"/>
              </a:ext>
            </a:extLst>
          </p:cNvPr>
          <p:cNvSpPr txBox="1">
            <a:spLocks/>
          </p:cNvSpPr>
          <p:nvPr/>
        </p:nvSpPr>
        <p:spPr>
          <a:xfrm>
            <a:off x="2693622" y="3568280"/>
            <a:ext cx="6804756" cy="220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AlterInHundejahren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menschenJahre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hundeJahre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menschenJahre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7;</a:t>
            </a:r>
          </a:p>
          <a:p>
            <a:pPr marL="0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hundeJahre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Konkret, am Beispiel – ein Parameter, Rückgabewert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86CD8F-480D-4F23-BD6F-88002E8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Ich möchte mittels Funktion ein gegebenes Menschen-Alter in ein Hunde-Alter umrechnen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  <a:r>
              <a:rPr lang="de-CH" sz="2000" dirty="0"/>
              <a:t>.  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AA42B1E-077B-402D-8E79-95DA8EB45BD4}"/>
              </a:ext>
            </a:extLst>
          </p:cNvPr>
          <p:cNvSpPr/>
          <p:nvPr/>
        </p:nvSpPr>
        <p:spPr>
          <a:xfrm>
            <a:off x="4079776" y="2712535"/>
            <a:ext cx="1944216" cy="648072"/>
          </a:xfrm>
          <a:prstGeom prst="wedgeRectCallout">
            <a:avLst>
              <a:gd name="adj1" fmla="val -19577"/>
              <a:gd name="adj2" fmla="val 89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Funktionsname</a:t>
            </a:r>
            <a:endParaRPr lang="en-CH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7D04E664-E4C3-4C84-93C3-3F53639C7EE4}"/>
              </a:ext>
            </a:extLst>
          </p:cNvPr>
          <p:cNvSpPr/>
          <p:nvPr/>
        </p:nvSpPr>
        <p:spPr>
          <a:xfrm>
            <a:off x="6168010" y="2712535"/>
            <a:ext cx="1355634" cy="648072"/>
          </a:xfrm>
          <a:prstGeom prst="wedgeRectCallout">
            <a:avLst>
              <a:gd name="adj1" fmla="val -19577"/>
              <a:gd name="adj2" fmla="val 89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r>
              <a:rPr lang="de-CH" baseline="30000" dirty="0">
                <a:solidFill>
                  <a:schemeClr val="bg1"/>
                </a:solidFill>
              </a:rPr>
              <a:t> (2)</a:t>
            </a:r>
            <a:endParaRPr lang="en-CH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62D83DB7-24CB-47E5-A6FA-A6862C2481CD}"/>
              </a:ext>
            </a:extLst>
          </p:cNvPr>
          <p:cNvSpPr/>
          <p:nvPr/>
        </p:nvSpPr>
        <p:spPr>
          <a:xfrm>
            <a:off x="7667662" y="2712535"/>
            <a:ext cx="1776710" cy="648072"/>
          </a:xfrm>
          <a:prstGeom prst="wedgeRectCallout">
            <a:avLst>
              <a:gd name="adj1" fmla="val -30992"/>
              <a:gd name="adj2" fmla="val 89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Bezeichner</a:t>
            </a:r>
            <a:r>
              <a:rPr lang="de-CH" baseline="30000" dirty="0">
                <a:solidFill>
                  <a:schemeClr val="bg1"/>
                </a:solidFill>
              </a:rPr>
              <a:t>(2)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3ACA6C13-33DF-4F6B-9F16-4EE01B7B218D}"/>
              </a:ext>
            </a:extLst>
          </p:cNvPr>
          <p:cNvSpPr/>
          <p:nvPr/>
        </p:nvSpPr>
        <p:spPr>
          <a:xfrm>
            <a:off x="1971544" y="2736573"/>
            <a:ext cx="1944216" cy="648072"/>
          </a:xfrm>
          <a:prstGeom prst="wedgeRectCallout">
            <a:avLst>
              <a:gd name="adj1" fmla="val 5748"/>
              <a:gd name="adj2" fmla="val 83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Rückgabetyp</a:t>
            </a:r>
            <a:endParaRPr lang="en-CH" dirty="0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256F80E0-5574-48C8-8135-A6BEBF2A3D67}"/>
              </a:ext>
            </a:extLst>
          </p:cNvPr>
          <p:cNvSpPr/>
          <p:nvPr/>
        </p:nvSpPr>
        <p:spPr>
          <a:xfrm>
            <a:off x="3949405" y="5516505"/>
            <a:ext cx="1944216" cy="648072"/>
          </a:xfrm>
          <a:prstGeom prst="wedgeRectCallout">
            <a:avLst>
              <a:gd name="adj1" fmla="val -8171"/>
              <a:gd name="adj2" fmla="val -18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Rückgabe</a:t>
            </a:r>
            <a:endParaRPr lang="en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446B5946-73EA-4D13-8E8A-354312FEF9F3}"/>
              </a:ext>
            </a:extLst>
          </p:cNvPr>
          <p:cNvSpPr/>
          <p:nvPr/>
        </p:nvSpPr>
        <p:spPr>
          <a:xfrm rot="4807928">
            <a:off x="5701122" y="1778905"/>
            <a:ext cx="944595" cy="6325975"/>
          </a:xfrm>
          <a:custGeom>
            <a:avLst/>
            <a:gdLst>
              <a:gd name="connsiteX0" fmla="*/ 0 w 944595"/>
              <a:gd name="connsiteY0" fmla="*/ 0 h 6325975"/>
              <a:gd name="connsiteX1" fmla="*/ 472298 w 944595"/>
              <a:gd name="connsiteY1" fmla="*/ 204675 h 6325975"/>
              <a:gd name="connsiteX2" fmla="*/ 472298 w 944595"/>
              <a:gd name="connsiteY2" fmla="*/ 538233 h 6325975"/>
              <a:gd name="connsiteX3" fmla="*/ 472298 w 944595"/>
              <a:gd name="connsiteY3" fmla="*/ 846133 h 6325975"/>
              <a:gd name="connsiteX4" fmla="*/ 944596 w 944595"/>
              <a:gd name="connsiteY4" fmla="*/ 1050808 h 6325975"/>
              <a:gd name="connsiteX5" fmla="*/ 472298 w 944595"/>
              <a:gd name="connsiteY5" fmla="*/ 1255483 h 6325975"/>
              <a:gd name="connsiteX6" fmla="*/ 472298 w 944595"/>
              <a:gd name="connsiteY6" fmla="*/ 1698813 h 6325975"/>
              <a:gd name="connsiteX7" fmla="*/ 472298 w 944595"/>
              <a:gd name="connsiteY7" fmla="*/ 2239459 h 6325975"/>
              <a:gd name="connsiteX8" fmla="*/ 472298 w 944595"/>
              <a:gd name="connsiteY8" fmla="*/ 2682789 h 6325975"/>
              <a:gd name="connsiteX9" fmla="*/ 472298 w 944595"/>
              <a:gd name="connsiteY9" fmla="*/ 3126119 h 6325975"/>
              <a:gd name="connsiteX10" fmla="*/ 472298 w 944595"/>
              <a:gd name="connsiteY10" fmla="*/ 3666766 h 6325975"/>
              <a:gd name="connsiteX11" fmla="*/ 472298 w 944595"/>
              <a:gd name="connsiteY11" fmla="*/ 4256070 h 6325975"/>
              <a:gd name="connsiteX12" fmla="*/ 472298 w 944595"/>
              <a:gd name="connsiteY12" fmla="*/ 4650742 h 6325975"/>
              <a:gd name="connsiteX13" fmla="*/ 472298 w 944595"/>
              <a:gd name="connsiteY13" fmla="*/ 5191388 h 6325975"/>
              <a:gd name="connsiteX14" fmla="*/ 472298 w 944595"/>
              <a:gd name="connsiteY14" fmla="*/ 6121300 h 6325975"/>
              <a:gd name="connsiteX15" fmla="*/ 0 w 944595"/>
              <a:gd name="connsiteY15" fmla="*/ 6325975 h 6325975"/>
              <a:gd name="connsiteX16" fmla="*/ 0 w 944595"/>
              <a:gd name="connsiteY16" fmla="*/ 5750886 h 6325975"/>
              <a:gd name="connsiteX17" fmla="*/ 0 w 944595"/>
              <a:gd name="connsiteY17" fmla="*/ 5112538 h 6325975"/>
              <a:gd name="connsiteX18" fmla="*/ 0 w 944595"/>
              <a:gd name="connsiteY18" fmla="*/ 4727229 h 6325975"/>
              <a:gd name="connsiteX19" fmla="*/ 0 w 944595"/>
              <a:gd name="connsiteY19" fmla="*/ 4278659 h 6325975"/>
              <a:gd name="connsiteX20" fmla="*/ 0 w 944595"/>
              <a:gd name="connsiteY20" fmla="*/ 3640311 h 6325975"/>
              <a:gd name="connsiteX21" fmla="*/ 0 w 944595"/>
              <a:gd name="connsiteY21" fmla="*/ 3128482 h 6325975"/>
              <a:gd name="connsiteX22" fmla="*/ 0 w 944595"/>
              <a:gd name="connsiteY22" fmla="*/ 2679913 h 6325975"/>
              <a:gd name="connsiteX23" fmla="*/ 0 w 944595"/>
              <a:gd name="connsiteY23" fmla="*/ 2041565 h 6325975"/>
              <a:gd name="connsiteX24" fmla="*/ 0 w 944595"/>
              <a:gd name="connsiteY24" fmla="*/ 1466476 h 6325975"/>
              <a:gd name="connsiteX25" fmla="*/ 0 w 944595"/>
              <a:gd name="connsiteY25" fmla="*/ 891387 h 6325975"/>
              <a:gd name="connsiteX26" fmla="*/ 0 w 944595"/>
              <a:gd name="connsiteY26" fmla="*/ 0 h 6325975"/>
              <a:gd name="connsiteX0" fmla="*/ 0 w 944595"/>
              <a:gd name="connsiteY0" fmla="*/ 0 h 6325975"/>
              <a:gd name="connsiteX1" fmla="*/ 472298 w 944595"/>
              <a:gd name="connsiteY1" fmla="*/ 204675 h 6325975"/>
              <a:gd name="connsiteX2" fmla="*/ 472298 w 944595"/>
              <a:gd name="connsiteY2" fmla="*/ 538233 h 6325975"/>
              <a:gd name="connsiteX3" fmla="*/ 472298 w 944595"/>
              <a:gd name="connsiteY3" fmla="*/ 846133 h 6325975"/>
              <a:gd name="connsiteX4" fmla="*/ 944596 w 944595"/>
              <a:gd name="connsiteY4" fmla="*/ 1050808 h 6325975"/>
              <a:gd name="connsiteX5" fmla="*/ 472298 w 944595"/>
              <a:gd name="connsiteY5" fmla="*/ 1255483 h 6325975"/>
              <a:gd name="connsiteX6" fmla="*/ 472298 w 944595"/>
              <a:gd name="connsiteY6" fmla="*/ 1893446 h 6325975"/>
              <a:gd name="connsiteX7" fmla="*/ 472298 w 944595"/>
              <a:gd name="connsiteY7" fmla="*/ 2531408 h 6325975"/>
              <a:gd name="connsiteX8" fmla="*/ 472298 w 944595"/>
              <a:gd name="connsiteY8" fmla="*/ 3072055 h 6325975"/>
              <a:gd name="connsiteX9" fmla="*/ 472298 w 944595"/>
              <a:gd name="connsiteY9" fmla="*/ 3661359 h 6325975"/>
              <a:gd name="connsiteX10" fmla="*/ 472298 w 944595"/>
              <a:gd name="connsiteY10" fmla="*/ 4202006 h 6325975"/>
              <a:gd name="connsiteX11" fmla="*/ 472298 w 944595"/>
              <a:gd name="connsiteY11" fmla="*/ 4742652 h 6325975"/>
              <a:gd name="connsiteX12" fmla="*/ 472298 w 944595"/>
              <a:gd name="connsiteY12" fmla="*/ 5283298 h 6325975"/>
              <a:gd name="connsiteX13" fmla="*/ 472298 w 944595"/>
              <a:gd name="connsiteY13" fmla="*/ 6121300 h 6325975"/>
              <a:gd name="connsiteX14" fmla="*/ 0 w 944595"/>
              <a:gd name="connsiteY14" fmla="*/ 6325975 h 632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4595" h="6325975" stroke="0" extrusionOk="0">
                <a:moveTo>
                  <a:pt x="0" y="0"/>
                </a:moveTo>
                <a:cubicBezTo>
                  <a:pt x="255184" y="-3491"/>
                  <a:pt x="456651" y="97509"/>
                  <a:pt x="472298" y="204675"/>
                </a:cubicBezTo>
                <a:cubicBezTo>
                  <a:pt x="484692" y="369275"/>
                  <a:pt x="465194" y="450167"/>
                  <a:pt x="472298" y="538233"/>
                </a:cubicBezTo>
                <a:cubicBezTo>
                  <a:pt x="479402" y="626299"/>
                  <a:pt x="441306" y="741241"/>
                  <a:pt x="472298" y="846133"/>
                </a:cubicBezTo>
                <a:cubicBezTo>
                  <a:pt x="442627" y="716860"/>
                  <a:pt x="1262226" y="1077941"/>
                  <a:pt x="944596" y="1050808"/>
                </a:cubicBezTo>
                <a:cubicBezTo>
                  <a:pt x="1218426" y="1052349"/>
                  <a:pt x="482891" y="1346721"/>
                  <a:pt x="472298" y="1255483"/>
                </a:cubicBezTo>
                <a:cubicBezTo>
                  <a:pt x="492527" y="1369510"/>
                  <a:pt x="465018" y="1502827"/>
                  <a:pt x="472298" y="1698813"/>
                </a:cubicBezTo>
                <a:cubicBezTo>
                  <a:pt x="479578" y="1894799"/>
                  <a:pt x="448226" y="2116053"/>
                  <a:pt x="472298" y="2239459"/>
                </a:cubicBezTo>
                <a:cubicBezTo>
                  <a:pt x="496370" y="2362865"/>
                  <a:pt x="462751" y="2535543"/>
                  <a:pt x="472298" y="2682789"/>
                </a:cubicBezTo>
                <a:cubicBezTo>
                  <a:pt x="481845" y="2830035"/>
                  <a:pt x="421584" y="2997161"/>
                  <a:pt x="472298" y="3126119"/>
                </a:cubicBezTo>
                <a:cubicBezTo>
                  <a:pt x="523012" y="3255077"/>
                  <a:pt x="463981" y="3426876"/>
                  <a:pt x="472298" y="3666766"/>
                </a:cubicBezTo>
                <a:cubicBezTo>
                  <a:pt x="480615" y="3906656"/>
                  <a:pt x="457755" y="3989214"/>
                  <a:pt x="472298" y="4256070"/>
                </a:cubicBezTo>
                <a:cubicBezTo>
                  <a:pt x="486841" y="4522926"/>
                  <a:pt x="434615" y="4515338"/>
                  <a:pt x="472298" y="4650742"/>
                </a:cubicBezTo>
                <a:cubicBezTo>
                  <a:pt x="509981" y="4786146"/>
                  <a:pt x="415039" y="4961491"/>
                  <a:pt x="472298" y="5191388"/>
                </a:cubicBezTo>
                <a:cubicBezTo>
                  <a:pt x="529557" y="5421285"/>
                  <a:pt x="441379" y="5731246"/>
                  <a:pt x="472298" y="6121300"/>
                </a:cubicBezTo>
                <a:cubicBezTo>
                  <a:pt x="457430" y="6197261"/>
                  <a:pt x="220529" y="6287992"/>
                  <a:pt x="0" y="6325975"/>
                </a:cubicBezTo>
                <a:cubicBezTo>
                  <a:pt x="-38296" y="6097276"/>
                  <a:pt x="10797" y="5981979"/>
                  <a:pt x="0" y="5750886"/>
                </a:cubicBezTo>
                <a:cubicBezTo>
                  <a:pt x="-10797" y="5519793"/>
                  <a:pt x="32021" y="5296922"/>
                  <a:pt x="0" y="5112538"/>
                </a:cubicBezTo>
                <a:cubicBezTo>
                  <a:pt x="-32021" y="4928154"/>
                  <a:pt x="10052" y="4907208"/>
                  <a:pt x="0" y="4727229"/>
                </a:cubicBezTo>
                <a:cubicBezTo>
                  <a:pt x="-10052" y="4547250"/>
                  <a:pt x="18109" y="4466133"/>
                  <a:pt x="0" y="4278659"/>
                </a:cubicBezTo>
                <a:cubicBezTo>
                  <a:pt x="-18109" y="4091185"/>
                  <a:pt x="1598" y="3815364"/>
                  <a:pt x="0" y="3640311"/>
                </a:cubicBezTo>
                <a:cubicBezTo>
                  <a:pt x="-1598" y="3465258"/>
                  <a:pt x="12456" y="3236770"/>
                  <a:pt x="0" y="3128482"/>
                </a:cubicBezTo>
                <a:cubicBezTo>
                  <a:pt x="-12456" y="3020194"/>
                  <a:pt x="51660" y="2869081"/>
                  <a:pt x="0" y="2679913"/>
                </a:cubicBezTo>
                <a:cubicBezTo>
                  <a:pt x="-51660" y="2490745"/>
                  <a:pt x="68160" y="2311787"/>
                  <a:pt x="0" y="2041565"/>
                </a:cubicBezTo>
                <a:cubicBezTo>
                  <a:pt x="-68160" y="1771343"/>
                  <a:pt x="12478" y="1753322"/>
                  <a:pt x="0" y="1466476"/>
                </a:cubicBezTo>
                <a:cubicBezTo>
                  <a:pt x="-12478" y="1179630"/>
                  <a:pt x="65484" y="1059941"/>
                  <a:pt x="0" y="891387"/>
                </a:cubicBezTo>
                <a:cubicBezTo>
                  <a:pt x="-65484" y="722833"/>
                  <a:pt x="78325" y="220785"/>
                  <a:pt x="0" y="0"/>
                </a:cubicBezTo>
                <a:close/>
              </a:path>
              <a:path w="944595" h="6325975" fill="none" extrusionOk="0">
                <a:moveTo>
                  <a:pt x="0" y="0"/>
                </a:moveTo>
                <a:cubicBezTo>
                  <a:pt x="251923" y="-10205"/>
                  <a:pt x="475108" y="88596"/>
                  <a:pt x="472298" y="204675"/>
                </a:cubicBezTo>
                <a:cubicBezTo>
                  <a:pt x="490164" y="360242"/>
                  <a:pt x="448381" y="378806"/>
                  <a:pt x="472298" y="538233"/>
                </a:cubicBezTo>
                <a:cubicBezTo>
                  <a:pt x="496215" y="697660"/>
                  <a:pt x="447994" y="732588"/>
                  <a:pt x="472298" y="846133"/>
                </a:cubicBezTo>
                <a:cubicBezTo>
                  <a:pt x="474181" y="714056"/>
                  <a:pt x="1219381" y="1009592"/>
                  <a:pt x="944596" y="1050808"/>
                </a:cubicBezTo>
                <a:cubicBezTo>
                  <a:pt x="1188283" y="1052147"/>
                  <a:pt x="476989" y="1361219"/>
                  <a:pt x="472298" y="1255483"/>
                </a:cubicBezTo>
                <a:cubicBezTo>
                  <a:pt x="487274" y="1503268"/>
                  <a:pt x="398686" y="1708057"/>
                  <a:pt x="472298" y="1893446"/>
                </a:cubicBezTo>
                <a:cubicBezTo>
                  <a:pt x="545910" y="2078835"/>
                  <a:pt x="447213" y="2400505"/>
                  <a:pt x="472298" y="2531408"/>
                </a:cubicBezTo>
                <a:cubicBezTo>
                  <a:pt x="497383" y="2662311"/>
                  <a:pt x="442914" y="2928164"/>
                  <a:pt x="472298" y="3072055"/>
                </a:cubicBezTo>
                <a:cubicBezTo>
                  <a:pt x="501682" y="3215946"/>
                  <a:pt x="445352" y="3533530"/>
                  <a:pt x="472298" y="3661359"/>
                </a:cubicBezTo>
                <a:cubicBezTo>
                  <a:pt x="499244" y="3789188"/>
                  <a:pt x="465520" y="4076199"/>
                  <a:pt x="472298" y="4202006"/>
                </a:cubicBezTo>
                <a:cubicBezTo>
                  <a:pt x="479076" y="4327813"/>
                  <a:pt x="465402" y="4577002"/>
                  <a:pt x="472298" y="4742652"/>
                </a:cubicBezTo>
                <a:cubicBezTo>
                  <a:pt x="479194" y="4908302"/>
                  <a:pt x="410661" y="5060127"/>
                  <a:pt x="472298" y="5283298"/>
                </a:cubicBezTo>
                <a:cubicBezTo>
                  <a:pt x="533935" y="5506469"/>
                  <a:pt x="423189" y="5801491"/>
                  <a:pt x="472298" y="6121300"/>
                </a:cubicBezTo>
                <a:cubicBezTo>
                  <a:pt x="488509" y="6235810"/>
                  <a:pt x="247503" y="6324701"/>
                  <a:pt x="0" y="6325975"/>
                </a:cubicBezTo>
              </a:path>
              <a:path w="944595" h="6325975" fill="none" stroke="0" extrusionOk="0">
                <a:moveTo>
                  <a:pt x="0" y="0"/>
                </a:moveTo>
                <a:cubicBezTo>
                  <a:pt x="263434" y="812"/>
                  <a:pt x="471440" y="73832"/>
                  <a:pt x="472298" y="204675"/>
                </a:cubicBezTo>
                <a:cubicBezTo>
                  <a:pt x="474708" y="316954"/>
                  <a:pt x="444557" y="411558"/>
                  <a:pt x="472298" y="538233"/>
                </a:cubicBezTo>
                <a:cubicBezTo>
                  <a:pt x="500039" y="664908"/>
                  <a:pt x="435596" y="736347"/>
                  <a:pt x="472298" y="846133"/>
                </a:cubicBezTo>
                <a:cubicBezTo>
                  <a:pt x="523994" y="694263"/>
                  <a:pt x="1223879" y="1018793"/>
                  <a:pt x="944596" y="1050808"/>
                </a:cubicBezTo>
                <a:cubicBezTo>
                  <a:pt x="1181946" y="1041802"/>
                  <a:pt x="485767" y="1355278"/>
                  <a:pt x="472298" y="1255483"/>
                </a:cubicBezTo>
                <a:cubicBezTo>
                  <a:pt x="509050" y="1420995"/>
                  <a:pt x="462961" y="1529269"/>
                  <a:pt x="472298" y="1650155"/>
                </a:cubicBezTo>
                <a:cubicBezTo>
                  <a:pt x="481635" y="1771041"/>
                  <a:pt x="431357" y="1969638"/>
                  <a:pt x="472298" y="2142143"/>
                </a:cubicBezTo>
                <a:cubicBezTo>
                  <a:pt x="513239" y="2314648"/>
                  <a:pt x="408187" y="2515549"/>
                  <a:pt x="472298" y="2780106"/>
                </a:cubicBezTo>
                <a:cubicBezTo>
                  <a:pt x="536409" y="3044663"/>
                  <a:pt x="468764" y="3076961"/>
                  <a:pt x="472298" y="3223436"/>
                </a:cubicBezTo>
                <a:cubicBezTo>
                  <a:pt x="475832" y="3369911"/>
                  <a:pt x="460882" y="3452760"/>
                  <a:pt x="472298" y="3618107"/>
                </a:cubicBezTo>
                <a:cubicBezTo>
                  <a:pt x="483714" y="3783454"/>
                  <a:pt x="427577" y="3925297"/>
                  <a:pt x="472298" y="4012779"/>
                </a:cubicBezTo>
                <a:cubicBezTo>
                  <a:pt x="517019" y="4100261"/>
                  <a:pt x="411957" y="4392000"/>
                  <a:pt x="472298" y="4602084"/>
                </a:cubicBezTo>
                <a:cubicBezTo>
                  <a:pt x="532639" y="4812169"/>
                  <a:pt x="447388" y="4805452"/>
                  <a:pt x="472298" y="4996756"/>
                </a:cubicBezTo>
                <a:cubicBezTo>
                  <a:pt x="497208" y="5188060"/>
                  <a:pt x="420800" y="5401153"/>
                  <a:pt x="472298" y="5537402"/>
                </a:cubicBezTo>
                <a:cubicBezTo>
                  <a:pt x="523796" y="5673651"/>
                  <a:pt x="447620" y="5929947"/>
                  <a:pt x="472298" y="6121300"/>
                </a:cubicBezTo>
                <a:cubicBezTo>
                  <a:pt x="417299" y="6259900"/>
                  <a:pt x="264656" y="6383165"/>
                  <a:pt x="0" y="6325975"/>
                </a:cubicBezTo>
              </a:path>
            </a:pathLst>
          </a:custGeom>
          <a:ln w="6032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21668"/>
                      <a:gd name="adj2" fmla="val 166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CE68D002-99D2-46B1-83D8-AC79171825E7}"/>
              </a:ext>
            </a:extLst>
          </p:cNvPr>
          <p:cNvSpPr/>
          <p:nvPr/>
        </p:nvSpPr>
        <p:spPr>
          <a:xfrm>
            <a:off x="7448802" y="5129459"/>
            <a:ext cx="1800200" cy="648072"/>
          </a:xfrm>
          <a:prstGeom prst="wedgeRectCallout">
            <a:avLst>
              <a:gd name="adj1" fmla="val -16485"/>
              <a:gd name="adj2" fmla="val 47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Funktionsrumpf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43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1151</Words>
  <Application>Microsoft Office PowerPoint</Application>
  <PresentationFormat>Widescreen</PresentationFormat>
  <Paragraphs>222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Funktionen</vt:lpstr>
      <vt:lpstr>Zur Verwendung</vt:lpstr>
      <vt:lpstr>Funktionen – erklärt</vt:lpstr>
      <vt:lpstr>Funktionen – erklärt</vt:lpstr>
      <vt:lpstr>Funktionen – erklärt</vt:lpstr>
      <vt:lpstr>Funktionen – erklärt</vt:lpstr>
      <vt:lpstr>Funktionen – Deklaration</vt:lpstr>
      <vt:lpstr>Funktionen – Deklaration</vt:lpstr>
      <vt:lpstr>Funktionen – Deklaration</vt:lpstr>
      <vt:lpstr>Funktionen – Deklaration</vt:lpstr>
      <vt:lpstr>Funktionen – Deklaration</vt:lpstr>
      <vt:lpstr>Funktionen – Aufruf</vt:lpstr>
      <vt:lpstr>Funktionen – Aufruf</vt:lpstr>
      <vt:lpstr>Funktionen – Aufruf</vt:lpstr>
      <vt:lpstr>Funktionen – Aufruf</vt:lpstr>
      <vt:lpstr>Funktionen – Verwendung im Kontext</vt:lpstr>
      <vt:lpstr>Funktionen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PR_319_Funktionen</dc:title>
  <dc:subject>Modul 319</dc:subject>
  <dc:creator>Lars Meyer</dc:creator>
  <dc:description>CC BY, https://creativecommons.org/licenses/by/4.0/deed.de</dc:description>
  <cp:lastModifiedBy>Lars.Meyer</cp:lastModifiedBy>
  <cp:revision>165</cp:revision>
  <dcterms:created xsi:type="dcterms:W3CDTF">2018-11-16T14:42:52Z</dcterms:created>
  <dcterms:modified xsi:type="dcterms:W3CDTF">2024-02-02T09:20:42Z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