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63" r:id="rId6"/>
    <p:sldId id="304" r:id="rId7"/>
    <p:sldId id="301" r:id="rId8"/>
    <p:sldId id="302" r:id="rId9"/>
    <p:sldId id="300" r:id="rId10"/>
    <p:sldId id="258" r:id="rId11"/>
    <p:sldId id="303" r:id="rId12"/>
    <p:sldId id="305" r:id="rId13"/>
    <p:sldId id="306" r:id="rId14"/>
    <p:sldId id="274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8" autoAdjust="0"/>
    <p:restoredTop sz="82335" autoAdjust="0"/>
  </p:normalViewPr>
  <p:slideViewPr>
    <p:cSldViewPr>
      <p:cViewPr varScale="1">
        <p:scale>
          <a:sx n="91" d="100"/>
          <a:sy n="91" d="100"/>
        </p:scale>
        <p:origin x="151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405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2B86-53D4-4F09-8434-4F0986E46D12}" type="datetimeFigureOut">
              <a:rPr lang="de-CH" smtClean="0"/>
              <a:t>02.02.2024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C08E5-CCF5-44E7-BB83-5ECBB7A0812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70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Hier stehen die Notizen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4506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4127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(1) Mehrzahl: Algorithmen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8534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Quelle</a:t>
            </a:r>
            <a:r>
              <a:rPr lang="de-CH"/>
              <a:t>: https</a:t>
            </a:r>
            <a:r>
              <a:rPr lang="de-CH" dirty="0"/>
              <a:t>://www.chefkoch.de/rezepte/323461114392341/Tiramisu.html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4022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Quelle: https://www.google.ch/maps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2300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Quelle: https://www.ikea.com/ch/de/p/tronnan-austauschbuerste-weiss-10457027/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02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0532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0960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dirty="0"/>
              <a:t>auch Sourcecode (englisch), Programmcode oder kurz Code. Nicht zu verwechseln mit Maschinencode in einer Maschinensprache.</a:t>
            </a:r>
          </a:p>
          <a:p>
            <a:pPr marL="228600" indent="-228600">
              <a:buAutoNum type="arabicParenBoth"/>
            </a:pPr>
            <a:r>
              <a:rPr lang="de-CH" dirty="0"/>
              <a:t>unter Berücksichtigung weiterer Komponenten und Faktoren (Eingabe/Ausgabe, Sonderfälle, Kompilieren/Interpretieren, </a:t>
            </a:r>
            <a:r>
              <a:rPr lang="de-CH" dirty="0" err="1"/>
              <a:t>etc</a:t>
            </a:r>
            <a:r>
              <a:rPr lang="de-CH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1466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CH" dirty="0"/>
              <a:t>auch Implementierung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de-CH" dirty="0"/>
              <a:t>Quelle: https://www.duden.de/rechtschreibung/Implementation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305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484785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BB3B3B"/>
                </a:solidFill>
                <a:latin typeface="Arial Black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14400" y="4149080"/>
            <a:ext cx="10363200" cy="913656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rgbClr val="BB3B3B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Autor, Organisation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3212976"/>
            <a:ext cx="10363200" cy="576064"/>
          </a:xfrm>
        </p:spPr>
        <p:txBody>
          <a:bodyPr lIns="0" tIns="0" rIns="0" bIns="0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de-DE" sz="2400" kern="1200" smtClean="0">
                <a:solidFill>
                  <a:srgbClr val="BB3B3B"/>
                </a:solidFill>
                <a:latin typeface="Arial Black" pitchFamily="34" charset="0"/>
                <a:ea typeface="+mn-ea"/>
                <a:cs typeface="+mn-cs"/>
              </a:defRPr>
            </a:lvl1pPr>
          </a:lstStyle>
          <a:p>
            <a:r>
              <a:rPr lang="de-CH"/>
              <a:t>Grundlagen</a:t>
            </a:r>
            <a:endParaRPr lang="de-CH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914400" y="2996952"/>
            <a:ext cx="10363200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Grundlagen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Grundlagen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 flipH="1">
            <a:off x="9408368" y="274639"/>
            <a:ext cx="51598" cy="5851525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lIns="0" tIns="0" rIns="0" bIns="0">
            <a:noAutofit/>
          </a:bodyPr>
          <a:lstStyle>
            <a:lvl1pPr marL="342900" indent="-342900"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Symbol" pitchFamily="18" charset="2"/>
              <a:buChar char="-"/>
              <a:defRPr sz="2200" b="0">
                <a:latin typeface="Arial" pitchFamily="34" charset="0"/>
                <a:cs typeface="Arial" pitchFamily="34" charset="0"/>
              </a:defRPr>
            </a:lvl2pPr>
            <a:lvl3pPr marL="1143000" indent="-228600">
              <a:buFont typeface="Arial" pitchFamily="34" charset="0"/>
              <a:buChar char="•"/>
              <a:defRPr sz="2200" b="0">
                <a:latin typeface="Arial" pitchFamily="34" charset="0"/>
                <a:cs typeface="Arial" pitchFamily="34" charset="0"/>
              </a:defRPr>
            </a:lvl3pPr>
            <a:lvl4pPr marL="1714500" indent="-342900">
              <a:buFont typeface="Courier New" pitchFamily="49" charset="0"/>
              <a:buChar char="o"/>
              <a:defRPr sz="2000" b="0">
                <a:latin typeface="Arial" pitchFamily="34" charset="0"/>
                <a:cs typeface="Arial" pitchFamily="34" charset="0"/>
              </a:defRPr>
            </a:lvl4pPr>
            <a:lvl5pPr marL="2057400" indent="-228600">
              <a:buFont typeface="Wingdings" pitchFamily="2" charset="2"/>
              <a:buChar char="Ø"/>
              <a:defRPr sz="20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Grundlagen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lIns="0" tIns="0" rIns="0" bIns="0" anchor="t"/>
          <a:lstStyle>
            <a:lvl1pPr algn="l">
              <a:defRPr sz="4000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Grundlagen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Grundlagen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5294379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92011" y="1598246"/>
            <a:ext cx="5376597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609600" y="1273799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Grundlagen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9" name="Gerade Verbindung 8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Grundlagen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62339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Grundlagen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Grundlagen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6782FD2-CD32-4188-B647-C756D0C544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76520" y="5949280"/>
            <a:ext cx="1352550" cy="84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/>
              <a:t>Grundlagen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580964-06B5-4CEB-B400-EFD5FB4DD00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94" y="6309320"/>
            <a:ext cx="1227411" cy="4294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rgbClr val="BB3B3B"/>
          </a:solidFill>
          <a:latin typeface="Arial Black" pitchFamily="34" charset="0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Symbol" pitchFamily="18" charset="2"/>
        <a:buChar char="-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spcBef>
          <a:spcPct val="20000"/>
        </a:spcBef>
        <a:buFont typeface="Symbol" pitchFamily="18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5/54/De-Algorithmus.og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pload.wikimedia.org/wikipedia/commons/7/7f/En-us-algorithm.ogg" TargetMode="Externa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Grundlagen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3834" y="4005064"/>
            <a:ext cx="6284335" cy="913656"/>
          </a:xfrm>
        </p:spPr>
        <p:txBody>
          <a:bodyPr/>
          <a:lstStyle/>
          <a:p>
            <a:r>
              <a:rPr lang="de-CH" dirty="0"/>
              <a:t>Lars Meyer / Version 1.1</a:t>
            </a:r>
          </a:p>
          <a:p>
            <a:r>
              <a:rPr lang="de-CH" dirty="0"/>
              <a:t>Berufsfachschule BBB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Modul 319</a:t>
            </a:r>
          </a:p>
        </p:txBody>
      </p:sp>
    </p:spTree>
    <p:extLst>
      <p:ext uri="{BB962C8B-B14F-4D97-AF65-F5344CB8AC3E}">
        <p14:creationId xmlns:p14="http://schemas.microsoft.com/office/powerpoint/2010/main" val="319198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Implementation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Grundlagen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B02D0-B07B-4906-9F8D-16D08F72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4638261" cy="21602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CH" sz="2000" dirty="0"/>
              <a:t>Implementation</a:t>
            </a:r>
            <a:r>
              <a:rPr lang="de-CH" sz="2000" baseline="30000" dirty="0">
                <a:solidFill>
                  <a:schemeClr val="bg1">
                    <a:lumMod val="65000"/>
                  </a:schemeClr>
                </a:solidFill>
              </a:rPr>
              <a:t>(1)</a:t>
            </a:r>
            <a:r>
              <a:rPr lang="de-CH" sz="2000" dirty="0"/>
              <a:t> bedeutet laut Duden</a:t>
            </a:r>
            <a:r>
              <a:rPr lang="de-CH" sz="2000" baseline="30000" dirty="0">
                <a:solidFill>
                  <a:schemeClr val="bg1">
                    <a:lumMod val="65000"/>
                  </a:schemeClr>
                </a:solidFill>
              </a:rPr>
              <a:t> (2)</a:t>
            </a:r>
            <a:r>
              <a:rPr lang="de-CH" sz="2000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Einbau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Einarbeit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Einarbeitung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Einfügung</a:t>
            </a:r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Definition / Kontext / Beispiele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BEF42E0-DA64-45D1-AB8D-D92BB5426DA5}"/>
              </a:ext>
            </a:extLst>
          </p:cNvPr>
          <p:cNvSpPr txBox="1">
            <a:spLocks/>
          </p:cNvSpPr>
          <p:nvPr/>
        </p:nvSpPr>
        <p:spPr>
          <a:xfrm>
            <a:off x="5735960" y="2204864"/>
            <a:ext cx="5981633" cy="1440160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de-CH" sz="2000" dirty="0"/>
              <a:t>In M319-Kontext übersetzt, heisst das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de-CH" sz="2000" dirty="0">
                <a:solidFill>
                  <a:srgbClr val="0070C0"/>
                </a:solidFill>
              </a:rPr>
              <a:t>Umsetzen eines Algorithmus in ein Programm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de-CH" sz="2000" dirty="0">
                <a:solidFill>
                  <a:srgbClr val="0070C0"/>
                </a:solidFill>
              </a:rPr>
              <a:t>Programmieren</a:t>
            </a:r>
          </a:p>
          <a:p>
            <a:pPr marL="0" indent="0">
              <a:lnSpc>
                <a:spcPct val="150000"/>
              </a:lnSpc>
              <a:buNone/>
            </a:pPr>
            <a:endParaRPr lang="de-CH" sz="20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è"/>
            </a:pPr>
            <a:endParaRPr lang="de-CH" sz="20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704817F-EA49-40A5-A366-F066E384C608}"/>
              </a:ext>
            </a:extLst>
          </p:cNvPr>
          <p:cNvSpPr txBox="1">
            <a:spLocks/>
          </p:cNvSpPr>
          <p:nvPr/>
        </p:nvSpPr>
        <p:spPr>
          <a:xfrm>
            <a:off x="2988087" y="4077072"/>
            <a:ext cx="8568952" cy="20655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de-CH" sz="2000" dirty="0"/>
              <a:t>Wir sagen also, z.B.: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sz="2000" dirty="0">
                <a:solidFill>
                  <a:srgbClr val="00B050"/>
                </a:solidFill>
              </a:rPr>
              <a:t>«Die Implementation des Programms hat keine Schwierigkeiten bereitet.»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sz="2000" dirty="0">
                <a:solidFill>
                  <a:srgbClr val="00B050"/>
                </a:solidFill>
              </a:rPr>
              <a:t>«Diese Anforderung kann nicht rechtzeitig implementiert werden, weil…»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è"/>
            </a:pPr>
            <a:endParaRPr lang="de-CH" sz="20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8943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8" grpId="0" build="p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Grundlagen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Grundlagen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F5290401-4FA8-C0F5-401C-23EBFE115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86" y="1417638"/>
            <a:ext cx="8700628" cy="48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5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A54F8-7E97-4ACC-A2E6-BB503B75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Zur 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BB588-AFD7-456B-9211-E13F3466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000" dirty="0"/>
              <a:t>Diese Präsentation enthält Notizen und Animationen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Damit Sie bei der Arbeit im Selbststudium vollen Gebrauch machen: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  <a:highlight>
                  <a:srgbClr val="FFFF00"/>
                </a:highlight>
              </a:rPr>
              <a:t>Modus «Bildschirmpräsentation» + Referentenansicht</a:t>
            </a:r>
          </a:p>
          <a:p>
            <a:pPr marL="0" indent="0">
              <a:buNone/>
            </a:pPr>
            <a:endParaRPr lang="de-CH" sz="2000" dirty="0"/>
          </a:p>
          <a:p>
            <a:pPr marL="457200" indent="-457200">
              <a:buAutoNum type="arabicParenR"/>
            </a:pPr>
            <a:r>
              <a:rPr lang="de-CH" sz="2000" dirty="0"/>
              <a:t>Bildschirmpräsentation starten:				oder </a:t>
            </a:r>
            <a:r>
              <a:rPr lang="de-CH" sz="2000" i="1" dirty="0"/>
              <a:t>F5</a:t>
            </a:r>
          </a:p>
          <a:p>
            <a:pPr marL="457200" indent="-457200">
              <a:buAutoNum type="arabicParenR"/>
            </a:pPr>
            <a:endParaRPr lang="de-CH" sz="2000" i="1" dirty="0"/>
          </a:p>
          <a:p>
            <a:pPr marL="457200" indent="-457200">
              <a:buAutoNum type="arabicParenR"/>
            </a:pPr>
            <a:r>
              <a:rPr lang="de-CH" sz="2000" dirty="0"/>
              <a:t>Rechte Maustaste </a:t>
            </a:r>
            <a:r>
              <a:rPr lang="de-CH" sz="2000" dirty="0">
                <a:sym typeface="Wingdings" panose="05000000000000000000" pitchFamily="2" charset="2"/>
              </a:rPr>
              <a:t> Referentenansicht		3)</a:t>
            </a: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D45CD3-0BB2-45DD-9DA6-856387EB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Grundlagen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D10D84-DCC0-4929-8EF3-0C195DD0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988B926-A725-463B-8A68-D89F87A8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284984"/>
            <a:ext cx="2736304" cy="6593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6CFA934-D98A-4525-9EA4-9E889ACE1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4077072"/>
            <a:ext cx="3024336" cy="19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Grundlagen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Grundlagen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B02D0-B07B-4906-9F8D-16D08F72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9534805" cy="41044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dirty="0"/>
              <a:t>Algorithmus</a:t>
            </a:r>
            <a:r>
              <a:rPr lang="de-CH" baseline="30000" dirty="0">
                <a:solidFill>
                  <a:schemeClr val="bg1">
                    <a:lumMod val="65000"/>
                  </a:schemeClr>
                </a:solidFill>
              </a:rPr>
              <a:t>(1)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dirty="0"/>
              <a:t>Applikation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dirty="0"/>
              <a:t>Implementation</a:t>
            </a:r>
          </a:p>
          <a:p>
            <a:pPr marL="0" indent="0">
              <a:lnSpc>
                <a:spcPct val="150000"/>
              </a:lnSpc>
              <a:buNone/>
            </a:pPr>
            <a:endParaRPr lang="de-CH" dirty="0"/>
          </a:p>
          <a:p>
            <a:pPr marL="0" indent="0">
              <a:lnSpc>
                <a:spcPct val="150000"/>
              </a:lnSpc>
              <a:buNone/>
            </a:pPr>
            <a:endParaRPr lang="de-CH" dirty="0"/>
          </a:p>
          <a:p>
            <a:pPr marL="0" indent="0">
              <a:lnSpc>
                <a:spcPct val="150000"/>
              </a:lnSpc>
              <a:buNone/>
            </a:pPr>
            <a:endParaRPr lang="de-CH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447112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Folgende Begriffe müssen erst geklärt werden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75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Algorithmus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Grundlagen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Alltagsbeispiele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pic>
        <p:nvPicPr>
          <p:cNvPr id="14" name="Grafik 1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1CEF8870-66F2-4A22-B38F-7CA49396D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29" y="2221818"/>
            <a:ext cx="4248472" cy="3786502"/>
          </a:xfrm>
          <a:prstGeom prst="rect">
            <a:avLst/>
          </a:prstGeom>
        </p:spPr>
      </p:pic>
      <p:pic>
        <p:nvPicPr>
          <p:cNvPr id="12" name="Grafik 11" descr="Ein Bild, das Text, drinnen, Screenshot enthält.&#10;&#10;Automatisch generierte Beschreibung">
            <a:extLst>
              <a:ext uri="{FF2B5EF4-FFF2-40B4-BE49-F238E27FC236}">
                <a16:creationId xmlns:a16="http://schemas.microsoft.com/office/drawing/2014/main" id="{893B9066-406F-4E05-B971-89AB92859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920" y="2255077"/>
            <a:ext cx="6264696" cy="2575211"/>
          </a:xfrm>
          <a:prstGeom prst="rect">
            <a:avLst/>
          </a:prstGeom>
        </p:spPr>
      </p:pic>
      <p:pic>
        <p:nvPicPr>
          <p:cNvPr id="9" name="Grafik 8" descr="Ein Bild, das Kuchen, Stück, Essen, Teller enthält.&#10;&#10;Automatisch generierte Beschreibung">
            <a:extLst>
              <a:ext uri="{FF2B5EF4-FFF2-40B4-BE49-F238E27FC236}">
                <a16:creationId xmlns:a16="http://schemas.microsoft.com/office/drawing/2014/main" id="{CBB87A87-E985-4FBB-AC91-8CB90671F7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4980036"/>
            <a:ext cx="2196244" cy="146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6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Algorithmus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Grundlagen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Alltagsbeispiele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pic>
        <p:nvPicPr>
          <p:cNvPr id="6" name="Grafik 5" descr="Ein Bild, das Karte enthält.&#10;&#10;Automatisch generierte Beschreibung">
            <a:extLst>
              <a:ext uri="{FF2B5EF4-FFF2-40B4-BE49-F238E27FC236}">
                <a16:creationId xmlns:a16="http://schemas.microsoft.com/office/drawing/2014/main" id="{E23BCB46-6025-4A93-82AE-8598BCC44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028" y="1534127"/>
            <a:ext cx="7272808" cy="464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8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Algorithmus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Grundlagen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Alltagsbeispiele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E5658B2-A1B5-487C-9587-695807A15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1988840"/>
            <a:ext cx="8784976" cy="42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2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Algorithmus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Grundlagen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B02D0-B07B-4906-9F8D-16D08F72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4638261" cy="41044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CH" sz="2000" dirty="0"/>
              <a:t>Ein Algorithmus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u="sng" dirty="0">
                <a:solidFill>
                  <a:srgbClr val="0070C0"/>
                </a:solidFill>
              </a:rPr>
              <a:t>löst ein Problem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ist eine Abfolge von Anweisungen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besteht aus Einzelschritten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ist eindeutig beschreibbar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ist ausführbar</a:t>
            </a:r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Definition und Spielregeln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BEF42E0-DA64-45D1-AB8D-D92BB5426DA5}"/>
              </a:ext>
            </a:extLst>
          </p:cNvPr>
          <p:cNvSpPr txBox="1">
            <a:spLocks/>
          </p:cNvSpPr>
          <p:nvPr/>
        </p:nvSpPr>
        <p:spPr>
          <a:xfrm>
            <a:off x="5951984" y="2221818"/>
            <a:ext cx="4638261" cy="41044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de-CH" sz="2000" dirty="0"/>
              <a:t>Ein Algorithmus löst das Problem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in endlich vielen Arbeitsschritten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mit endlichen Ressourcen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370830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Algorithmus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Grundlagen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B02D0-B07B-4906-9F8D-16D08F72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7698"/>
            <a:ext cx="10513168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CH" sz="2000" dirty="0">
                <a:solidFill>
                  <a:srgbClr val="0070C0"/>
                </a:solidFill>
              </a:rPr>
              <a:t>auf Deutsch</a:t>
            </a:r>
            <a:r>
              <a:rPr lang="de-CH" sz="2000" dirty="0"/>
              <a:t>		</a:t>
            </a:r>
            <a:r>
              <a:rPr lang="de-CH" sz="6000" dirty="0"/>
              <a:t>[ˌ</a:t>
            </a:r>
            <a:r>
              <a:rPr lang="de-CH" sz="6000" dirty="0" err="1"/>
              <a:t>alɡoˈʁɪtmʊs</a:t>
            </a:r>
            <a:r>
              <a:rPr lang="de-CH" sz="6000" dirty="0"/>
              <a:t>]</a:t>
            </a:r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sz="2200" i="1" dirty="0">
                <a:solidFill>
                  <a:srgbClr val="00B050"/>
                </a:solidFill>
              </a:rPr>
              <a:t>Wissenswert – Wie spreche ich das aus?</a:t>
            </a: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  <p:pic>
        <p:nvPicPr>
          <p:cNvPr id="17" name="Grafik 16" descr="Volumen mit einfarbiger Füllung">
            <a:hlinkClick r:id="rId3"/>
            <a:extLst>
              <a:ext uri="{FF2B5EF4-FFF2-40B4-BE49-F238E27FC236}">
                <a16:creationId xmlns:a16="http://schemas.microsoft.com/office/drawing/2014/main" id="{76BD590E-0FA7-4327-AA3F-2B3A2EB69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6320" y="2420888"/>
            <a:ext cx="1224136" cy="1224136"/>
          </a:xfrm>
          <a:prstGeom prst="rect">
            <a:avLst/>
          </a:prstGeom>
        </p:spPr>
      </p:pic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CB133365-B246-4693-BE29-EC461AE0A1B2}"/>
              </a:ext>
            </a:extLst>
          </p:cNvPr>
          <p:cNvSpPr txBox="1">
            <a:spLocks/>
          </p:cNvSpPr>
          <p:nvPr/>
        </p:nvSpPr>
        <p:spPr>
          <a:xfrm>
            <a:off x="457200" y="3903882"/>
            <a:ext cx="10513168" cy="16561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de-CH" sz="2000" dirty="0">
                <a:solidFill>
                  <a:srgbClr val="0070C0"/>
                </a:solidFill>
              </a:rPr>
              <a:t>auf Englisch</a:t>
            </a:r>
            <a:r>
              <a:rPr lang="de-CH" sz="2000" dirty="0"/>
              <a:t>		</a:t>
            </a:r>
            <a:r>
              <a:rPr lang="de-CH" sz="6000" dirty="0"/>
              <a:t>/ˈ</a:t>
            </a:r>
            <a:r>
              <a:rPr lang="de-CH" sz="6000" dirty="0" err="1"/>
              <a:t>ælɡəˌɹɪðəm</a:t>
            </a:r>
            <a:r>
              <a:rPr lang="de-CH" sz="6000" dirty="0"/>
              <a:t>/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de-CH" sz="1800" dirty="0"/>
          </a:p>
        </p:txBody>
      </p:sp>
      <p:pic>
        <p:nvPicPr>
          <p:cNvPr id="21" name="Grafik 20" descr="Volumen mit einfarbiger Füllung">
            <a:hlinkClick r:id="rId6"/>
            <a:extLst>
              <a:ext uri="{FF2B5EF4-FFF2-40B4-BE49-F238E27FC236}">
                <a16:creationId xmlns:a16="http://schemas.microsoft.com/office/drawing/2014/main" id="{53B6AF7D-27E9-48D0-B821-C935B6108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4144" y="4077072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5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Applikation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Grundlagen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9FB02D0-B07B-4906-9F8D-16D08F72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7" y="2204864"/>
            <a:ext cx="10902957" cy="41044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CH" sz="2000" dirty="0"/>
              <a:t>Eine Applikation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wird auch Programm genannt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wird in einer bestimmten Programmiersprache als Quellcode</a:t>
            </a:r>
            <a:r>
              <a:rPr lang="de-CH" sz="2000" baseline="30000" dirty="0">
                <a:solidFill>
                  <a:schemeClr val="bg1">
                    <a:lumMod val="65000"/>
                  </a:schemeClr>
                </a:solidFill>
              </a:rPr>
              <a:t>(1)</a:t>
            </a:r>
            <a:r>
              <a:rPr lang="de-CH" sz="2000" dirty="0">
                <a:solidFill>
                  <a:srgbClr val="0070C0"/>
                </a:solidFill>
              </a:rPr>
              <a:t> geschrieben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ergänzt</a:t>
            </a:r>
            <a:r>
              <a:rPr lang="de-CH" sz="2000" baseline="30000" dirty="0">
                <a:solidFill>
                  <a:schemeClr val="bg1">
                    <a:lumMod val="65000"/>
                  </a:schemeClr>
                </a:solidFill>
              </a:rPr>
              <a:t>(2)</a:t>
            </a:r>
            <a:r>
              <a:rPr lang="de-CH" sz="2000" dirty="0">
                <a:solidFill>
                  <a:srgbClr val="0070C0"/>
                </a:solidFill>
              </a:rPr>
              <a:t> einen oder mehrere Algorithmen zu etwas auf dem Computer ausführbarem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gehört zur Software (SW) eines Computers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CH" sz="2000" dirty="0">
                <a:solidFill>
                  <a:srgbClr val="0070C0"/>
                </a:solidFill>
              </a:rPr>
              <a:t>wird implementiert (siehe nächste Folie)</a:t>
            </a: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  <a:p>
            <a:pPr marL="0" indent="0">
              <a:lnSpc>
                <a:spcPct val="150000"/>
              </a:lnSpc>
              <a:buNone/>
            </a:pPr>
            <a:endParaRPr lang="de-CH" sz="18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9DD4D55-37F6-4DAD-B18F-DD6724E7A35F}"/>
              </a:ext>
            </a:extLst>
          </p:cNvPr>
          <p:cNvSpPr txBox="1">
            <a:spLocks/>
          </p:cNvSpPr>
          <p:nvPr/>
        </p:nvSpPr>
        <p:spPr>
          <a:xfrm>
            <a:off x="457200" y="1534127"/>
            <a:ext cx="8229600" cy="57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CH" i="1" dirty="0">
                <a:solidFill>
                  <a:srgbClr val="00B050"/>
                </a:solidFill>
              </a:rPr>
              <a:t>Definition</a:t>
            </a:r>
            <a:endParaRPr lang="de-CH" sz="22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CH" sz="2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91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aesentationsvorlageBBB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_PR_###.potx" id="{79650103-3096-46B7-A30F-D2FE76D7BEC0}" vid="{5C938180-96B9-436B-AB2D-E94A70072BB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657EC4E4F5B59429A0294058D814CCB" ma:contentTypeVersion="2" ma:contentTypeDescription="Ein neues Dokument erstellen." ma:contentTypeScope="" ma:versionID="8a47da929841cf942d651f713e3afdaa">
  <xsd:schema xmlns:xsd="http://www.w3.org/2001/XMLSchema" xmlns:xs="http://www.w3.org/2001/XMLSchema" xmlns:p="http://schemas.microsoft.com/office/2006/metadata/properties" xmlns:ns2="29d7d916-f23c-4da1-926a-06f6ae5a8c6e" targetNamespace="http://schemas.microsoft.com/office/2006/metadata/properties" ma:root="true" ma:fieldsID="8c7361173647e1905ce78da48c15ef84" ns2:_="">
    <xsd:import namespace="29d7d916-f23c-4da1-926a-06f6ae5a8c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7d916-f23c-4da1-926a-06f6ae5a8c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7D8BDE-C694-4EBB-95A3-AFB06ED0B7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2601A-C635-4445-B75B-CCB0FD25FF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d7d916-f23c-4da1-926a-06f6ae5a8c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2957D2-0D96-44AD-AA4A-CA82B39C702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29d7d916-f23c-4da1-926a-06f6ae5a8c6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V_PR_###</Template>
  <TotalTime>0</TotalTime>
  <Words>384</Words>
  <Application>Microsoft Office PowerPoint</Application>
  <PresentationFormat>Widescreen</PresentationFormat>
  <Paragraphs>151</Paragraphs>
  <Slides>11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Courier New</vt:lpstr>
      <vt:lpstr>Symbol</vt:lpstr>
      <vt:lpstr>Wingdings</vt:lpstr>
      <vt:lpstr>PraesentationsvorlageBBB</vt:lpstr>
      <vt:lpstr>Grundlagen</vt:lpstr>
      <vt:lpstr>Zur Verwendung</vt:lpstr>
      <vt:lpstr>Grundlagen</vt:lpstr>
      <vt:lpstr>Algorithmus</vt:lpstr>
      <vt:lpstr>Algorithmus</vt:lpstr>
      <vt:lpstr>Algorithmus</vt:lpstr>
      <vt:lpstr>Algorithmus</vt:lpstr>
      <vt:lpstr>Algorithmus</vt:lpstr>
      <vt:lpstr>Applikation</vt:lpstr>
      <vt:lpstr>Implementation</vt:lpstr>
      <vt:lpstr>Grundlagen</vt:lpstr>
    </vt:vector>
  </TitlesOfParts>
  <Manager/>
  <Company>Berufsfachschule Baden BBB, IT-School / www.bbbaden.ch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PR_319_Grundlagen</dc:title>
  <dc:subject>Modul 319</dc:subject>
  <dc:creator>Lars Meyer</dc:creator>
  <dc:description>CC BY, https://creativecommons.org/licenses/by/4.0/deed.de</dc:description>
  <cp:lastModifiedBy>Lars.Meyer</cp:lastModifiedBy>
  <cp:revision>246</cp:revision>
  <dcterms:created xsi:type="dcterms:W3CDTF">2018-11-16T14:42:52Z</dcterms:created>
  <dcterms:modified xsi:type="dcterms:W3CDTF">2024-02-02T09:20:52Z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0x0101009657EC4E4F5B59429A0294058D814CCB</vt:lpwstr>
  </property>
</Properties>
</file>