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1" r:id="rId7"/>
    <p:sldId id="269" r:id="rId8"/>
    <p:sldId id="275" r:id="rId9"/>
    <p:sldId id="273" r:id="rId10"/>
    <p:sldId id="272" r:id="rId11"/>
    <p:sldId id="274" r:id="rId12"/>
    <p:sldId id="278" r:id="rId13"/>
    <p:sldId id="27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3" autoAdjust="0"/>
    <p:restoredTop sz="87234" autoAdjust="0"/>
  </p:normalViewPr>
  <p:slideViewPr>
    <p:cSldViewPr>
      <p:cViewPr varScale="1">
        <p:scale>
          <a:sx n="96" d="100"/>
          <a:sy n="96" d="100"/>
        </p:scale>
        <p:origin x="1302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42B86-53D4-4F09-8434-4F0986E46D12}" type="datetimeFigureOut">
              <a:rPr lang="de-CH" smtClean="0"/>
              <a:t>02.02.2024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C08E5-CCF5-44E7-BB83-5ECBB7A0812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870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stehen die Notizen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50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412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C08E5-CCF5-44E7-BB83-5ECBB7A0812F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80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1484785"/>
            <a:ext cx="10363200" cy="1470025"/>
          </a:xfrm>
        </p:spPr>
        <p:txBody>
          <a:bodyPr>
            <a:normAutofit/>
          </a:bodyPr>
          <a:lstStyle>
            <a:lvl1pPr>
              <a:defRPr sz="3600">
                <a:solidFill>
                  <a:srgbClr val="BB3B3B"/>
                </a:solidFill>
                <a:latin typeface="Arial Black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14400" y="4149080"/>
            <a:ext cx="10363200" cy="913656"/>
          </a:xfr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solidFill>
                  <a:srgbClr val="BB3B3B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Autor, Organisation</a:t>
            </a:r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914400" y="3212976"/>
            <a:ext cx="10363200" cy="576064"/>
          </a:xfrm>
        </p:spPr>
        <p:txBody>
          <a:bodyPr lIns="0" tIns="0" rIns="0" bIns="0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de-DE" sz="2400" kern="1200" smtClean="0">
                <a:solidFill>
                  <a:srgbClr val="BB3B3B"/>
                </a:solidFill>
                <a:latin typeface="Arial Black" pitchFamily="34" charset="0"/>
                <a:ea typeface="+mn-ea"/>
                <a:cs typeface="+mn-cs"/>
              </a:defRPr>
            </a:lvl1pPr>
          </a:lstStyle>
          <a:p>
            <a:endParaRPr lang="de-CH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914400" y="2996952"/>
            <a:ext cx="10363200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6" name="Gerade Verbindung 5"/>
          <p:cNvCxnSpPr>
            <a:cxnSpLocks/>
          </p:cNvCxnSpPr>
          <p:nvPr userDrawn="1"/>
        </p:nvCxnSpPr>
        <p:spPr>
          <a:xfrm flipH="1">
            <a:off x="9408368" y="274639"/>
            <a:ext cx="51598" cy="5851525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lIns="0" tIns="0" rIns="0" bIns="0">
            <a:noAutofit/>
          </a:bodyPr>
          <a:lstStyle>
            <a:lvl1pPr marL="342900" indent="-342900"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742950" indent="-285750">
              <a:buFont typeface="Symbol" pitchFamily="18" charset="2"/>
              <a:buChar char="-"/>
              <a:defRPr sz="2200" b="0">
                <a:latin typeface="Arial" pitchFamily="34" charset="0"/>
                <a:cs typeface="Arial" pitchFamily="34" charset="0"/>
              </a:defRPr>
            </a:lvl2pPr>
            <a:lvl3pPr marL="1143000" indent="-228600">
              <a:buFont typeface="Arial" pitchFamily="34" charset="0"/>
              <a:buChar char="•"/>
              <a:defRPr sz="2200" b="0">
                <a:latin typeface="Arial" pitchFamily="34" charset="0"/>
                <a:cs typeface="Arial" pitchFamily="34" charset="0"/>
              </a:defRPr>
            </a:lvl3pPr>
            <a:lvl4pPr marL="1714500" indent="-342900">
              <a:buFont typeface="Courier New" pitchFamily="49" charset="0"/>
              <a:buChar char="o"/>
              <a:defRPr sz="2000" b="0">
                <a:latin typeface="Arial" pitchFamily="34" charset="0"/>
                <a:cs typeface="Arial" pitchFamily="34" charset="0"/>
              </a:defRPr>
            </a:lvl4pPr>
            <a:lvl5pPr marL="2057400" indent="-228600">
              <a:buFont typeface="Wingdings" pitchFamily="2" charset="2"/>
              <a:buChar char="Ø"/>
              <a:defRPr sz="20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7" name="Gerade Verbindung 6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lIns="0" tIns="0" rIns="0" bIns="0" anchor="t"/>
          <a:lstStyle>
            <a:lvl1pPr algn="l">
              <a:defRPr sz="4000" b="1" cap="all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5294379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92011" y="1598246"/>
            <a:ext cx="5376597" cy="4525963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2400"/>
            </a:lvl1pPr>
            <a:lvl2pPr marL="742950" indent="-285750">
              <a:buFont typeface="Symbol" pitchFamily="18" charset="2"/>
              <a:buChar char="-"/>
              <a:defRPr sz="2200" b="0"/>
            </a:lvl2pPr>
            <a:lvl3pPr marL="1143000" indent="-228600">
              <a:buFont typeface="Arial" pitchFamily="34" charset="0"/>
              <a:buChar char="•"/>
              <a:defRPr sz="2200" b="0"/>
            </a:lvl3pPr>
            <a:lvl4pPr marL="1714500" indent="-342900">
              <a:buFont typeface="Courier New" pitchFamily="49" charset="0"/>
              <a:buChar char="o"/>
              <a:defRPr sz="2000" b="0"/>
            </a:lvl4pPr>
            <a:lvl5pPr marL="2057400" indent="-228600">
              <a:buFont typeface="Wingdings" pitchFamily="2" charset="2"/>
              <a:buChar char="Ø"/>
              <a:defRPr sz="2000" b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>
            <a:cxnSpLocks/>
          </p:cNvCxnSpPr>
          <p:nvPr userDrawn="1"/>
        </p:nvCxnSpPr>
        <p:spPr>
          <a:xfrm>
            <a:off x="609600" y="1273799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9" name="Gerade Verbindung 8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5" name="Gerade Verbindung 4"/>
          <p:cNvCxnSpPr>
            <a:cxnSpLocks/>
          </p:cNvCxnSpPr>
          <p:nvPr userDrawn="1"/>
        </p:nvCxnSpPr>
        <p:spPr>
          <a:xfrm>
            <a:off x="623392" y="1268760"/>
            <a:ext cx="10959008" cy="0"/>
          </a:xfrm>
          <a:prstGeom prst="line">
            <a:avLst/>
          </a:prstGeom>
          <a:ln w="53975">
            <a:solidFill>
              <a:srgbClr val="BB3B3B"/>
            </a:solidFill>
            <a:headEnd w="lg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623392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>
            <a:noAutofit/>
          </a:bodyPr>
          <a:lstStyle>
            <a:lvl1pPr algn="l">
              <a:defRPr sz="22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23392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6782FD2-CD32-4188-B647-C756D0C544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76520" y="5949280"/>
            <a:ext cx="1352550" cy="84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2" y="6492876"/>
            <a:ext cx="38608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0" y="6492876"/>
            <a:ext cx="672075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580964-06B5-4CEB-B400-EFD5FB4DD007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294" y="6309320"/>
            <a:ext cx="1227411" cy="4294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rgbClr val="BB3B3B"/>
          </a:solidFill>
          <a:latin typeface="Arial Black" pitchFamily="34" charset="0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Symbol" pitchFamily="18" charset="2"/>
        <a:buChar char="-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Font typeface="Symbol" pitchFamily="18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Symbol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cs_type_casting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docs.microsoft.com/en-us/dotnet/csharp/programming-guide/types/casting-and-type-convers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Implizit und Explizit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3834" y="4005064"/>
            <a:ext cx="6284335" cy="913656"/>
          </a:xfrm>
        </p:spPr>
        <p:txBody>
          <a:bodyPr/>
          <a:lstStyle/>
          <a:p>
            <a:r>
              <a:rPr lang="de-CH" dirty="0"/>
              <a:t>Stefan Fähndrich / Version 1.1</a:t>
            </a:r>
          </a:p>
          <a:p>
            <a:r>
              <a:rPr lang="de-CH" dirty="0"/>
              <a:t>BBB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Modul 319</a:t>
            </a:r>
          </a:p>
        </p:txBody>
      </p:sp>
    </p:spTree>
    <p:extLst>
      <p:ext uri="{BB962C8B-B14F-4D97-AF65-F5344CB8AC3E}">
        <p14:creationId xmlns:p14="http://schemas.microsoft.com/office/powerpoint/2010/main" val="319198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Weiterführende Informationen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FD966D-B00D-46F5-87E2-3D4B494C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7427168" cy="45365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w3schools.com:</a:t>
            </a:r>
          </a:p>
          <a:p>
            <a:pPr marL="0" indent="0">
              <a:buNone/>
            </a:pPr>
            <a:r>
              <a:rPr lang="de-CH" sz="1800" dirty="0">
                <a:hlinkClick r:id="rId3"/>
              </a:rPr>
              <a:t>https://www.w3schools.com/cs/cs_type_casting.php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Microsoft:</a:t>
            </a:r>
          </a:p>
          <a:p>
            <a:pPr marL="0" indent="0">
              <a:buNone/>
            </a:pPr>
            <a:r>
              <a:rPr lang="de-CH" sz="1800" dirty="0">
                <a:hlinkClick r:id="rId4"/>
              </a:rPr>
              <a:t>https://docs.microsoft.com/en-us/dotnet/csharp/programming-guide/types/casting-and-type-conversions</a:t>
            </a:r>
            <a:endParaRPr lang="de-CH" sz="1800" dirty="0"/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endParaRPr lang="de-CH" sz="1800" dirty="0">
              <a:hlinkClick r:id="rId5"/>
            </a:endParaRPr>
          </a:p>
          <a:p>
            <a:pPr marL="0" indent="0">
              <a:buNone/>
            </a:pPr>
            <a:endParaRPr lang="de-CH" sz="1800" dirty="0"/>
          </a:p>
          <a:p>
            <a:pPr>
              <a:buFont typeface="Wingdings" panose="05000000000000000000" pitchFamily="2" charset="2"/>
              <a:buChar char="ü"/>
            </a:pP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87661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54F8-7E97-4ACC-A2E6-BB503B7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Zur 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7BB588-AFD7-456B-9211-E13F34667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sz="2000" dirty="0"/>
              <a:t>Diese Präsentation enthält Notizen und Animationen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Damit Sie bei der Arbeit im Selbststudium vollen Gebrauch machen:</a:t>
            </a:r>
          </a:p>
          <a:p>
            <a:pPr marL="0" indent="0">
              <a:buNone/>
            </a:pPr>
            <a:r>
              <a:rPr lang="de-CH" sz="2000" dirty="0">
                <a:solidFill>
                  <a:srgbClr val="FF0000"/>
                </a:solidFill>
                <a:highlight>
                  <a:srgbClr val="FFFF00"/>
                </a:highlight>
              </a:rPr>
              <a:t>Modus «Bildschirmpräsentation» + Referentenansicht</a:t>
            </a:r>
          </a:p>
          <a:p>
            <a:pPr marL="0" indent="0">
              <a:buNone/>
            </a:pPr>
            <a:endParaRPr lang="de-CH" sz="2000" dirty="0"/>
          </a:p>
          <a:p>
            <a:pPr marL="457200" indent="-457200">
              <a:buAutoNum type="arabicParenR"/>
            </a:pPr>
            <a:r>
              <a:rPr lang="de-CH" sz="2000" dirty="0"/>
              <a:t>Bildschirmpräsentation starten:				oder </a:t>
            </a:r>
            <a:r>
              <a:rPr lang="de-CH" sz="2000" i="1" dirty="0"/>
              <a:t>F5</a:t>
            </a:r>
          </a:p>
          <a:p>
            <a:pPr marL="457200" indent="-457200">
              <a:buAutoNum type="arabicParenR"/>
            </a:pPr>
            <a:endParaRPr lang="de-CH" sz="2000" i="1" dirty="0"/>
          </a:p>
          <a:p>
            <a:pPr marL="457200" indent="-457200">
              <a:buAutoNum type="arabicParenR"/>
            </a:pPr>
            <a:r>
              <a:rPr lang="de-CH" sz="2000" dirty="0"/>
              <a:t>Rechte Maustaste </a:t>
            </a:r>
            <a:r>
              <a:rPr lang="de-CH" sz="2000" dirty="0">
                <a:sym typeface="Wingdings" panose="05000000000000000000" pitchFamily="2" charset="2"/>
              </a:rPr>
              <a:t> Referentenansicht		3)</a:t>
            </a: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endParaRPr lang="de-CH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D45CD3-0BB2-45DD-9DA6-856387EB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Einstieg in C#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D10D84-DCC0-4929-8EF3-0C195DD0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988B926-A725-463B-8A68-D89F87A8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4984"/>
            <a:ext cx="2736304" cy="6593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6CFA934-D98A-4525-9EA4-9E889ACE1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168" y="4077072"/>
            <a:ext cx="3024336" cy="19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B2A77-7F8D-46CE-BC65-7356B5F9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48EC-C020-4BD9-AE0F-52ED1422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Konvertierung von Datentypen</a:t>
            </a:r>
          </a:p>
          <a:p>
            <a:r>
              <a:rPr lang="de-CH" dirty="0"/>
              <a:t>Implizite Konvertierung</a:t>
            </a:r>
          </a:p>
          <a:p>
            <a:r>
              <a:rPr lang="de-CH" dirty="0"/>
              <a:t>Explizite Konvertierung</a:t>
            </a:r>
          </a:p>
          <a:p>
            <a:r>
              <a:rPr lang="de-CH" dirty="0"/>
              <a:t>Konvertierung mit Hilfsklassen</a:t>
            </a:r>
          </a:p>
          <a:p>
            <a:r>
              <a:rPr lang="de-CH" dirty="0"/>
              <a:t>Datentyp </a:t>
            </a:r>
            <a:r>
              <a:rPr lang="de-CH" dirty="0" err="1"/>
              <a:t>var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3C3C-3664-4ADB-BEDF-C3DC6DA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5AF7AF-BE3C-4CD6-A12C-A99059CB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0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Konvertierung von Datentypen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CBF7B-8FC5-45D2-B947-5615CD2F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556991"/>
          </a:xfrm>
        </p:spPr>
        <p:txBody>
          <a:bodyPr/>
          <a:lstStyle/>
          <a:p>
            <a:endParaRPr lang="de-CH" dirty="0"/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pPr marL="457200" lvl="1" indent="0">
              <a:buNone/>
            </a:pP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"Hallo Welt";</a:t>
            </a:r>
          </a:p>
          <a:p>
            <a:pPr marL="457200" lvl="1" indent="0">
              <a:buNone/>
            </a:pPr>
            <a:endParaRPr lang="de-CH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4;</a:t>
            </a: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"3";</a:t>
            </a:r>
          </a:p>
          <a:p>
            <a:pPr marL="457200" lvl="1" indent="0">
              <a:buNone/>
            </a:pP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y + s;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BA5556D-E08C-4323-B1AB-BD0F4F0D011C}"/>
              </a:ext>
            </a:extLst>
          </p:cNvPr>
          <p:cNvCxnSpPr>
            <a:cxnSpLocks/>
          </p:cNvCxnSpPr>
          <p:nvPr/>
        </p:nvCxnSpPr>
        <p:spPr>
          <a:xfrm flipH="1" flipV="1">
            <a:off x="3431704" y="2852936"/>
            <a:ext cx="1800200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A9315F4-8FF1-4637-97E5-A3226AA138D6}"/>
              </a:ext>
            </a:extLst>
          </p:cNvPr>
          <p:cNvSpPr txBox="1"/>
          <p:nvPr/>
        </p:nvSpPr>
        <p:spPr>
          <a:xfrm>
            <a:off x="5303912" y="296733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Fehler, da 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ein String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nicht in einem Integer gespeichert werden kann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34E392-CE1A-4D82-9C00-A57C39BDDA14}"/>
              </a:ext>
            </a:extLst>
          </p:cNvPr>
          <p:cNvSpPr txBox="1"/>
          <p:nvPr/>
        </p:nvSpPr>
        <p:spPr>
          <a:xfrm>
            <a:off x="3503712" y="5629160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Wie können Datentypen nun konvertiert werden?</a:t>
            </a:r>
          </a:p>
        </p:txBody>
      </p:sp>
      <p:pic>
        <p:nvPicPr>
          <p:cNvPr id="8" name="Grafik 7" descr="Fragen Silhouette">
            <a:extLst>
              <a:ext uri="{FF2B5EF4-FFF2-40B4-BE49-F238E27FC236}">
                <a16:creationId xmlns:a16="http://schemas.microsoft.com/office/drawing/2014/main" id="{1DD48A4D-8816-4F54-B0DF-FE1611DD5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0336" y="5020042"/>
            <a:ext cx="1008112" cy="1008112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46AE2A4-6D62-4AF4-AAD8-69C5E041DA4C}"/>
              </a:ext>
            </a:extLst>
          </p:cNvPr>
          <p:cNvCxnSpPr>
            <a:cxnSpLocks/>
          </p:cNvCxnSpPr>
          <p:nvPr/>
        </p:nvCxnSpPr>
        <p:spPr>
          <a:xfrm flipH="1">
            <a:off x="3431704" y="3429000"/>
            <a:ext cx="1800200" cy="1728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30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Implizite Konvertierung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CBF7B-8FC5-45D2-B947-5615CD2F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/>
          <a:lstStyle/>
          <a:p>
            <a:r>
              <a:rPr lang="de-CH" dirty="0"/>
              <a:t>Implizit = Automatische Konvertierung</a:t>
            </a:r>
          </a:p>
          <a:p>
            <a:r>
              <a:rPr lang="de-CH" dirty="0"/>
              <a:t>Benötigt keine speziellen Anweisungen</a:t>
            </a:r>
          </a:p>
          <a:p>
            <a:r>
              <a:rPr lang="de-CH" dirty="0"/>
              <a:t>Möglich von «kleinen» zu «grösseren» Datentypen</a:t>
            </a:r>
          </a:p>
          <a:p>
            <a:pPr lvl="1"/>
            <a:r>
              <a:rPr lang="de-CH" dirty="0" err="1"/>
              <a:t>char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int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float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double</a:t>
            </a:r>
          </a:p>
          <a:p>
            <a:r>
              <a:rPr lang="de-CH" dirty="0"/>
              <a:t>Somit kein Datenverlust</a:t>
            </a:r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7;</a:t>
            </a:r>
          </a:p>
          <a:p>
            <a:pPr marL="457200" lvl="1" indent="0">
              <a:buNone/>
            </a:pP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y = x;</a:t>
            </a:r>
          </a:p>
          <a:p>
            <a:pPr marL="457200" lvl="1" indent="0">
              <a:buNone/>
            </a:pPr>
            <a:endParaRPr lang="de-CH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   </a:t>
            </a:r>
            <a:endParaRPr lang="de-CH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BA5556D-E08C-4323-B1AB-BD0F4F0D011C}"/>
              </a:ext>
            </a:extLst>
          </p:cNvPr>
          <p:cNvCxnSpPr>
            <a:cxnSpLocks/>
          </p:cNvCxnSpPr>
          <p:nvPr/>
        </p:nvCxnSpPr>
        <p:spPr>
          <a:xfrm flipH="1">
            <a:off x="3431704" y="4729970"/>
            <a:ext cx="1728192" cy="283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A9315F4-8FF1-4637-97E5-A3226AA138D6}"/>
              </a:ext>
            </a:extLst>
          </p:cNvPr>
          <p:cNvSpPr txBox="1"/>
          <p:nvPr/>
        </p:nvSpPr>
        <p:spPr>
          <a:xfrm>
            <a:off x="5159896" y="4528197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Konvertierung von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zu double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F1029A4-ABC2-458E-A378-863E2624A496}"/>
              </a:ext>
            </a:extLst>
          </p:cNvPr>
          <p:cNvSpPr/>
          <p:nvPr/>
        </p:nvSpPr>
        <p:spPr>
          <a:xfrm>
            <a:off x="5080706" y="5413174"/>
            <a:ext cx="650776" cy="28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80857D-86BD-4DD8-94B6-540A474C2FD0}"/>
              </a:ext>
            </a:extLst>
          </p:cNvPr>
          <p:cNvSpPr txBox="1"/>
          <p:nvPr/>
        </p:nvSpPr>
        <p:spPr>
          <a:xfrm>
            <a:off x="5738664" y="53727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x ist 7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4C7B4593-9266-4A99-B1F1-B9E0743B903C}"/>
              </a:ext>
            </a:extLst>
          </p:cNvPr>
          <p:cNvSpPr/>
          <p:nvPr/>
        </p:nvSpPr>
        <p:spPr>
          <a:xfrm>
            <a:off x="5087888" y="5805264"/>
            <a:ext cx="650776" cy="28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C2F9D-12F4-4719-881C-2D1391BD914A}"/>
              </a:ext>
            </a:extLst>
          </p:cNvPr>
          <p:cNvSpPr txBox="1"/>
          <p:nvPr/>
        </p:nvSpPr>
        <p:spPr>
          <a:xfrm>
            <a:off x="5745846" y="576487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y ist 7</a:t>
            </a:r>
          </a:p>
        </p:txBody>
      </p:sp>
      <p:sp>
        <p:nvSpPr>
          <p:cNvPr id="13" name="Pfeil: nach unten gekrümmt 12">
            <a:extLst>
              <a:ext uri="{FF2B5EF4-FFF2-40B4-BE49-F238E27FC236}">
                <a16:creationId xmlns:a16="http://schemas.microsoft.com/office/drawing/2014/main" id="{FAD0D2B7-34C6-41AF-89C3-29568217CF92}"/>
              </a:ext>
            </a:extLst>
          </p:cNvPr>
          <p:cNvSpPr/>
          <p:nvPr/>
        </p:nvSpPr>
        <p:spPr>
          <a:xfrm flipH="1" flipV="1">
            <a:off x="2279576" y="5014276"/>
            <a:ext cx="1049038" cy="214924"/>
          </a:xfrm>
          <a:prstGeom prst="curvedDownArrow">
            <a:avLst>
              <a:gd name="adj1" fmla="val 25000"/>
              <a:gd name="adj2" fmla="val 90339"/>
              <a:gd name="adj3" fmla="val 2191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Explizite Konvertierung (Casting)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CBF7B-8FC5-45D2-B947-5615CD2F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Benötigt Cast-Ausdruck</a:t>
            </a:r>
          </a:p>
          <a:p>
            <a:pPr lvl="1"/>
            <a:r>
              <a:rPr lang="de-CH" dirty="0"/>
              <a:t>double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float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int</a:t>
            </a:r>
            <a:r>
              <a:rPr lang="de-CH" dirty="0"/>
              <a:t> </a:t>
            </a:r>
            <a:r>
              <a:rPr lang="de-CH" dirty="0">
                <a:sym typeface="Wingdings" panose="05000000000000000000" pitchFamily="2" charset="2"/>
              </a:rPr>
              <a:t></a:t>
            </a:r>
            <a:r>
              <a:rPr lang="de-CH" dirty="0"/>
              <a:t> </a:t>
            </a:r>
            <a:r>
              <a:rPr lang="de-CH" dirty="0" err="1"/>
              <a:t>char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marL="457200" lvl="1" indent="0">
              <a:buNone/>
            </a:pP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 = 5.81;</a:t>
            </a: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(</a:t>
            </a: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x;</a:t>
            </a:r>
          </a:p>
          <a:p>
            <a:pPr marL="457200" lvl="1" indent="0">
              <a:buNone/>
            </a:pPr>
            <a:endParaRPr lang="de-CH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de-CH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457200" lvl="1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endParaRPr lang="de-CH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1E459B31-9F01-4EA3-8BA9-01374821F6E9}"/>
              </a:ext>
            </a:extLst>
          </p:cNvPr>
          <p:cNvSpPr/>
          <p:nvPr/>
        </p:nvSpPr>
        <p:spPr>
          <a:xfrm>
            <a:off x="5087888" y="4672711"/>
            <a:ext cx="650776" cy="28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FE2E8A9-6099-4461-BDF5-4CBFEBD4E45A}"/>
              </a:ext>
            </a:extLst>
          </p:cNvPr>
          <p:cNvSpPr txBox="1"/>
          <p:nvPr/>
        </p:nvSpPr>
        <p:spPr>
          <a:xfrm>
            <a:off x="5745846" y="463231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x ist 5.81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AFD0983-C205-4FAF-B09E-396ECEAEBE3D}"/>
              </a:ext>
            </a:extLst>
          </p:cNvPr>
          <p:cNvSpPr/>
          <p:nvPr/>
        </p:nvSpPr>
        <p:spPr>
          <a:xfrm>
            <a:off x="5095070" y="5064801"/>
            <a:ext cx="650776" cy="28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08D9E2-1740-45D4-B9A3-46EA37A87E4B}"/>
              </a:ext>
            </a:extLst>
          </p:cNvPr>
          <p:cNvSpPr txBox="1"/>
          <p:nvPr/>
        </p:nvSpPr>
        <p:spPr>
          <a:xfrm>
            <a:off x="5753028" y="502440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y ist 5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2B68008-9C0C-4454-B60A-41087F9B0CD5}"/>
              </a:ext>
            </a:extLst>
          </p:cNvPr>
          <p:cNvCxnSpPr>
            <a:cxnSpLocks/>
          </p:cNvCxnSpPr>
          <p:nvPr/>
        </p:nvCxnSpPr>
        <p:spPr>
          <a:xfrm flipH="1">
            <a:off x="4007768" y="3014954"/>
            <a:ext cx="1340520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6F704A9-FC6D-43CD-A8D9-741BECC8D5FF}"/>
              </a:ext>
            </a:extLst>
          </p:cNvPr>
          <p:cNvSpPr txBox="1"/>
          <p:nvPr/>
        </p:nvSpPr>
        <p:spPr>
          <a:xfrm>
            <a:off x="5348288" y="2814568"/>
            <a:ext cx="506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Konvertierung von double zu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(Datenverlust!)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8783C30D-5336-4360-AD0A-D5605AA6F1B7}"/>
              </a:ext>
            </a:extLst>
          </p:cNvPr>
          <p:cNvSpPr/>
          <p:nvPr/>
        </p:nvSpPr>
        <p:spPr>
          <a:xfrm rot="16200000">
            <a:off x="2873233" y="3374585"/>
            <a:ext cx="256992" cy="715934"/>
          </a:xfrm>
          <a:prstGeom prst="leftBrace">
            <a:avLst>
              <a:gd name="adj1" fmla="val 8333"/>
              <a:gd name="adj2" fmla="val 5305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BA196EB-53DC-4961-8A27-4E79BC2F2712}"/>
              </a:ext>
            </a:extLst>
          </p:cNvPr>
          <p:cNvSpPr txBox="1"/>
          <p:nvPr/>
        </p:nvSpPr>
        <p:spPr>
          <a:xfrm>
            <a:off x="4678028" y="352633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Cast Ausdruck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57FED92-040E-44EE-94E2-9B1633A4DA74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3023586" y="3761854"/>
            <a:ext cx="1639436" cy="99194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0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7B486-C4DC-4A24-9093-C4A98968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Konvertierung mit Hilfsklassen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CBF7B-8FC5-45D2-B947-5615CD2F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System.Convert</a:t>
            </a:r>
            <a:r>
              <a:rPr lang="de-CH" dirty="0"/>
              <a:t>-Klasse</a:t>
            </a:r>
          </a:p>
          <a:p>
            <a:r>
              <a:rPr lang="de-CH" dirty="0"/>
              <a:t>Beispiele:		</a:t>
            </a:r>
          </a:p>
          <a:p>
            <a:pPr marL="1828800" lvl="4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System.Convert.ToInt32("4");</a:t>
            </a:r>
          </a:p>
          <a:p>
            <a:pPr marL="1828800" lvl="4" indent="0">
              <a:buNone/>
            </a:pP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 = </a:t>
            </a: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System.Convert.ToDouble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("5.32");</a:t>
            </a:r>
          </a:p>
          <a:p>
            <a:pPr marL="11430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/>
            <a:r>
              <a:rPr lang="de-CH" dirty="0"/>
              <a:t>Parse-Methode der integrierten, numerischen Typen</a:t>
            </a:r>
          </a:p>
          <a:p>
            <a:pPr marL="457200"/>
            <a:r>
              <a:rPr lang="de-CH" dirty="0"/>
              <a:t>Beispiele:</a:t>
            </a:r>
          </a:p>
          <a:p>
            <a:pPr marL="1828800" lvl="4" indent="0">
              <a:buNone/>
            </a:pP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Int32.Parse("4");</a:t>
            </a:r>
          </a:p>
          <a:p>
            <a:pPr marL="1828800" lvl="4" indent="0">
              <a:buNone/>
            </a:pP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 = </a:t>
            </a: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("5.32");</a:t>
            </a:r>
          </a:p>
          <a:p>
            <a:pPr marL="1828800" lvl="3"/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6"/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1BA5E4-1D7C-4EB7-BD99-ACBBF9A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2B79D-EB63-4DE4-AEFE-9575614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82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DB2A77-7F8D-46CE-BC65-7356B5F91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var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A48EC-C020-4BD9-AE0F-52ED1422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Impliziter Datentyp</a:t>
            </a:r>
          </a:p>
          <a:p>
            <a:r>
              <a:rPr lang="de-CH" dirty="0"/>
              <a:t>Muss deklariert und zwingend gleich initialisiert werden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10;</a:t>
            </a:r>
          </a:p>
          <a:p>
            <a:pPr marL="0" indent="0">
              <a:buNone/>
            </a:pP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CH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"Hallo Welt";</a:t>
            </a:r>
          </a:p>
          <a:p>
            <a:pPr marL="0" indent="0">
              <a:buNone/>
            </a:pP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not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var</a:t>
            </a:r>
            <a:r>
              <a:rPr lang="de-CH" dirty="0"/>
              <a:t>?</a:t>
            </a:r>
          </a:p>
          <a:p>
            <a:pPr lvl="1"/>
            <a:r>
              <a:rPr lang="de-CH" dirty="0"/>
              <a:t>Datentyp klar:		</a:t>
            </a: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"Eindeutig ein String";</a:t>
            </a:r>
          </a:p>
          <a:p>
            <a:pPr lvl="1"/>
            <a:r>
              <a:rPr lang="de-CH" sz="2400" dirty="0">
                <a:solidFill>
                  <a:srgbClr val="0070C0"/>
                </a:solidFill>
              </a:rPr>
              <a:t>Datentyp unklar:	</a:t>
            </a:r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3C3C-3664-4ADB-BEDF-C3DC6DA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5AF7AF-BE3C-4CD6-A12C-A99059CB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B87AD7C-6E6B-4DD5-9AFA-37C550865DFA}"/>
              </a:ext>
            </a:extLst>
          </p:cNvPr>
          <p:cNvCxnSpPr>
            <a:cxnSpLocks/>
          </p:cNvCxnSpPr>
          <p:nvPr/>
        </p:nvCxnSpPr>
        <p:spPr>
          <a:xfrm flipH="1">
            <a:off x="3647728" y="2924944"/>
            <a:ext cx="1224136" cy="117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0E25D54-4C36-41AB-97C5-8375941BF0EF}"/>
              </a:ext>
            </a:extLst>
          </p:cNvPr>
          <p:cNvSpPr txBox="1"/>
          <p:nvPr/>
        </p:nvSpPr>
        <p:spPr>
          <a:xfrm>
            <a:off x="4943872" y="253580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i wird implizit als Integer deklariert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FB223B1-5D65-4171-8FF7-1BFAF2960A0E}"/>
              </a:ext>
            </a:extLst>
          </p:cNvPr>
          <p:cNvCxnSpPr>
            <a:cxnSpLocks/>
          </p:cNvCxnSpPr>
          <p:nvPr/>
        </p:nvCxnSpPr>
        <p:spPr>
          <a:xfrm flipH="1" flipV="1">
            <a:off x="5447928" y="3573016"/>
            <a:ext cx="756085" cy="1106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A4BE5C4B-BF38-4223-8445-7C9433284185}"/>
              </a:ext>
            </a:extLst>
          </p:cNvPr>
          <p:cNvSpPr txBox="1"/>
          <p:nvPr/>
        </p:nvSpPr>
        <p:spPr>
          <a:xfrm>
            <a:off x="6240016" y="3360475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 wird implizit als String deklariert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64E708B-9F18-4863-8E4A-70A2D223E393}"/>
              </a:ext>
            </a:extLst>
          </p:cNvPr>
          <p:cNvSpPr/>
          <p:nvPr/>
        </p:nvSpPr>
        <p:spPr>
          <a:xfrm>
            <a:off x="6154602" y="5123613"/>
            <a:ext cx="650776" cy="288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9F3CEED-3F1E-4988-9419-CEF9E181D795}"/>
              </a:ext>
            </a:extLst>
          </p:cNvPr>
          <p:cNvSpPr txBox="1"/>
          <p:nvPr/>
        </p:nvSpPr>
        <p:spPr>
          <a:xfrm>
            <a:off x="6816080" y="503705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e-CH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</p:txBody>
      </p:sp>
      <p:pic>
        <p:nvPicPr>
          <p:cNvPr id="19" name="Grafik 18" descr="Schließen mit einfarbiger Füllung">
            <a:extLst>
              <a:ext uri="{FF2B5EF4-FFF2-40B4-BE49-F238E27FC236}">
                <a16:creationId xmlns:a16="http://schemas.microsoft.com/office/drawing/2014/main" id="{F4C2E3B8-14F5-48BD-8BB3-CE7807DFF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155" y="5013176"/>
            <a:ext cx="616717" cy="6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2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Fragen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Implizit und Explizit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E39DE4C-27B4-FD25-3139-3DA1FBA7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86" y="1417638"/>
            <a:ext cx="8700628" cy="4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51479"/>
      </p:ext>
    </p:extLst>
  </p:cSld>
  <p:clrMapOvr>
    <a:masterClrMapping/>
  </p:clrMapOvr>
</p:sld>
</file>

<file path=ppt/theme/theme1.xml><?xml version="1.0" encoding="utf-8"?>
<a:theme xmlns:a="http://schemas.openxmlformats.org/drawingml/2006/main" name="PraesentationsvorlageBBB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_PR_###.potx" id="{79650103-3096-46B7-A30F-D2FE76D7BEC0}" vid="{5C938180-96B9-436B-AB2D-E94A70072BB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657EC4E4F5B59429A0294058D814CCB" ma:contentTypeVersion="2" ma:contentTypeDescription="Ein neues Dokument erstellen." ma:contentTypeScope="" ma:versionID="8a47da929841cf942d651f713e3afdaa">
  <xsd:schema xmlns:xsd="http://www.w3.org/2001/XMLSchema" xmlns:xs="http://www.w3.org/2001/XMLSchema" xmlns:p="http://schemas.microsoft.com/office/2006/metadata/properties" xmlns:ns2="29d7d916-f23c-4da1-926a-06f6ae5a8c6e" targetNamespace="http://schemas.microsoft.com/office/2006/metadata/properties" ma:root="true" ma:fieldsID="8c7361173647e1905ce78da48c15ef84" ns2:_="">
    <xsd:import namespace="29d7d916-f23c-4da1-926a-06f6ae5a8c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7d916-f23c-4da1-926a-06f6ae5a8c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7D8BDE-C694-4EBB-95A3-AFB06ED0B7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2957D2-0D96-44AD-AA4A-CA82B39C702E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9d7d916-f23c-4da1-926a-06f6ae5a8c6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D2601A-C635-4445-B75B-CCB0FD25FF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d7d916-f23c-4da1-926a-06f6ae5a8c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V_PR_###</Template>
  <TotalTime>0</TotalTime>
  <Words>453</Words>
  <Application>Microsoft Office PowerPoint</Application>
  <PresentationFormat>Widescreen</PresentationFormat>
  <Paragraphs>115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Courier New</vt:lpstr>
      <vt:lpstr>Symbol</vt:lpstr>
      <vt:lpstr>Wingdings</vt:lpstr>
      <vt:lpstr>PraesentationsvorlageBBB</vt:lpstr>
      <vt:lpstr>Implizit und Explizit</vt:lpstr>
      <vt:lpstr>Zur Verwendung</vt:lpstr>
      <vt:lpstr>Inhalt</vt:lpstr>
      <vt:lpstr>Konvertierung von Datentypen</vt:lpstr>
      <vt:lpstr>Implizite Konvertierung</vt:lpstr>
      <vt:lpstr>Explizite Konvertierung (Casting)</vt:lpstr>
      <vt:lpstr>Konvertierung mit Hilfsklassen</vt:lpstr>
      <vt:lpstr>var</vt:lpstr>
      <vt:lpstr>Fragen</vt:lpstr>
      <vt:lpstr>Weiterführende Informationen</vt:lpstr>
    </vt:vector>
  </TitlesOfParts>
  <Manager/>
  <Company>Berufsfachschule Baden BBB, IT-School / www.bbbaden.ch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PR_319_ImplizitExplizit</dc:title>
  <dc:subject>Modul 319</dc:subject>
  <dc:creator>Stefan Fähndrich</dc:creator>
  <dc:description>CC BY, https://creativecommons.org/licenses/by/4.0/deed.de</dc:description>
  <cp:lastModifiedBy>Lars.Meyer</cp:lastModifiedBy>
  <cp:revision>69</cp:revision>
  <dcterms:created xsi:type="dcterms:W3CDTF">2018-11-16T14:42:52Z</dcterms:created>
  <dcterms:modified xsi:type="dcterms:W3CDTF">2024-02-02T09:21:00Z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0x0101009657EC4E4F5B59429A0294058D814CCB</vt:lpwstr>
  </property>
</Properties>
</file>