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66" r:id="rId6"/>
    <p:sldId id="258" r:id="rId7"/>
    <p:sldId id="296" r:id="rId8"/>
    <p:sldId id="299" r:id="rId9"/>
    <p:sldId id="286" r:id="rId10"/>
    <p:sldId id="287" r:id="rId11"/>
    <p:sldId id="284" r:id="rId12"/>
    <p:sldId id="285" r:id="rId13"/>
    <p:sldId id="288" r:id="rId14"/>
    <p:sldId id="289" r:id="rId15"/>
    <p:sldId id="294" r:id="rId16"/>
    <p:sldId id="295" r:id="rId17"/>
    <p:sldId id="290" r:id="rId18"/>
    <p:sldId id="291" r:id="rId19"/>
    <p:sldId id="275" r:id="rId20"/>
    <p:sldId id="27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 autoAdjust="0"/>
    <p:restoredTop sz="88753" autoAdjust="0"/>
  </p:normalViewPr>
  <p:slideViewPr>
    <p:cSldViewPr>
      <p:cViewPr varScale="1">
        <p:scale>
          <a:sx n="98" d="100"/>
          <a:sy n="98" d="100"/>
        </p:scale>
        <p:origin x="12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.Witschard" userId="5616ef0a-38a1-471f-942c-a19bec23c0d6" providerId="ADAL" clId="{15124B73-5361-4367-B37F-B88B973471A4}"/>
    <pc:docChg chg="modSld">
      <pc:chgData name="Christian.Witschard" userId="5616ef0a-38a1-471f-942c-a19bec23c0d6" providerId="ADAL" clId="{15124B73-5361-4367-B37F-B88B973471A4}" dt="2021-08-19T05:54:27.828" v="1" actId="20577"/>
      <pc:docMkLst>
        <pc:docMk/>
      </pc:docMkLst>
      <pc:sldChg chg="modSp mod">
        <pc:chgData name="Christian.Witschard" userId="5616ef0a-38a1-471f-942c-a19bec23c0d6" providerId="ADAL" clId="{15124B73-5361-4367-B37F-B88B973471A4}" dt="2021-08-19T05:54:21.112" v="0" actId="20577"/>
        <pc:sldMkLst>
          <pc:docMk/>
          <pc:sldMk cId="4199380952" sldId="294"/>
        </pc:sldMkLst>
        <pc:spChg chg="mod">
          <ac:chgData name="Christian.Witschard" userId="5616ef0a-38a1-471f-942c-a19bec23c0d6" providerId="ADAL" clId="{15124B73-5361-4367-B37F-B88B973471A4}" dt="2021-08-19T05:54:21.112" v="0" actId="20577"/>
          <ac:spMkLst>
            <pc:docMk/>
            <pc:sldMk cId="4199380952" sldId="294"/>
            <ac:spMk id="18" creationId="{7FD49AA8-C25E-4067-9F65-A88191AB7865}"/>
          </ac:spMkLst>
        </pc:spChg>
      </pc:sldChg>
      <pc:sldChg chg="modSp mod">
        <pc:chgData name="Christian.Witschard" userId="5616ef0a-38a1-471f-942c-a19bec23c0d6" providerId="ADAL" clId="{15124B73-5361-4367-B37F-B88B973471A4}" dt="2021-08-19T05:54:27.828" v="1" actId="20577"/>
        <pc:sldMkLst>
          <pc:docMk/>
          <pc:sldMk cId="2365909716" sldId="295"/>
        </pc:sldMkLst>
        <pc:spChg chg="mod">
          <ac:chgData name="Christian.Witschard" userId="5616ef0a-38a1-471f-942c-a19bec23c0d6" providerId="ADAL" clId="{15124B73-5361-4367-B37F-B88B973471A4}" dt="2021-08-19T05:54:27.828" v="1" actId="20577"/>
          <ac:spMkLst>
            <pc:docMk/>
            <pc:sldMk cId="2365909716" sldId="295"/>
            <ac:spMk id="18" creationId="{7FD49AA8-C25E-4067-9F65-A88191AB78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8338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7248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(1)</a:t>
            </a:r>
          </a:p>
          <a:p>
            <a:pPr marL="0" indent="0">
              <a:buNone/>
            </a:pPr>
            <a:r>
              <a:rPr lang="de-CH" dirty="0"/>
              <a:t>Die Deklaration und Initialisierung passiert nur </a:t>
            </a:r>
            <a:r>
              <a:rPr lang="de-CH" u="sng" dirty="0"/>
              <a:t>einmal, ganz am Anfang</a:t>
            </a:r>
            <a:r>
              <a:rPr lang="de-CH" dirty="0"/>
              <a:t>. Sie sieht so aus, wie wir das von normalen Variablen auch kennen, z.B.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i = 0</a:t>
            </a:r>
          </a:p>
          <a:p>
            <a:pPr marL="0" indent="0">
              <a:buNone/>
            </a:pPr>
            <a:r>
              <a:rPr lang="de-CH" dirty="0"/>
              <a:t>Die Gültigkeit der Zählvariablen</a:t>
            </a:r>
            <a:r>
              <a:rPr lang="de-CH" i="1" dirty="0"/>
              <a:t> i </a:t>
            </a:r>
            <a:r>
              <a:rPr lang="de-CH" dirty="0"/>
              <a:t>beschränkt sich auf den Bereich zwischen den beiden geschweiften Klammern </a:t>
            </a:r>
            <a:r>
              <a:rPr lang="de-CH" i="1" dirty="0"/>
              <a:t>{}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(2)</a:t>
            </a:r>
          </a:p>
          <a:p>
            <a:pPr marL="0" indent="0">
              <a:buNone/>
            </a:pPr>
            <a:r>
              <a:rPr lang="de-CH" dirty="0"/>
              <a:t>Die Bedingungsprüfung wird mit jeder Iteration durchgeführt, macht Gebrauch von der Zählvariable und prüft mittels Vergleichsoperatoren, z.B.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i &lt; 3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(3)</a:t>
            </a:r>
          </a:p>
          <a:p>
            <a:pPr marL="0" indent="0">
              <a:buNone/>
            </a:pPr>
            <a:r>
              <a:rPr lang="de-CH" dirty="0"/>
              <a:t>Am Ende jeder Durchganges der Iteration wird der Wert der Zählvariablen entsprechend dieser Anweisung verändert, z.B.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r>
              <a:rPr lang="de-CH" dirty="0"/>
              <a:t>	</a:t>
            </a:r>
            <a:r>
              <a:rPr lang="de-CH" dirty="0">
                <a:sym typeface="Wingdings" panose="05000000000000000000" pitchFamily="2" charset="2"/>
              </a:rPr>
              <a:t> für die Erhöhung um 1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i--</a:t>
            </a:r>
            <a:r>
              <a:rPr lang="de-CH" dirty="0">
                <a:sym typeface="Wingdings" panose="05000000000000000000" pitchFamily="2" charset="2"/>
              </a:rPr>
              <a:t>	 für die Verminderung um 1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 = i + 3</a:t>
            </a:r>
            <a:r>
              <a:rPr lang="de-CH" dirty="0">
                <a:sym typeface="Wingdings" panose="05000000000000000000" pitchFamily="2" charset="2"/>
              </a:rPr>
              <a:t>	 für die Erhöhung um 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0941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536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0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770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76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6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2987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311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496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83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 err="1"/>
              <a:t>kuchenVorhanden</a:t>
            </a:r>
            <a:r>
              <a:rPr lang="de-CH" dirty="0"/>
              <a:t> ist in diesem Fall ein Boolean, also ein Wahrheitswert, welcher entweder </a:t>
            </a:r>
            <a:r>
              <a:rPr lang="de-CH" i="1" dirty="0"/>
              <a:t>true</a:t>
            </a:r>
            <a:r>
              <a:rPr lang="de-CH" dirty="0"/>
              <a:t> oder </a:t>
            </a:r>
            <a:r>
              <a:rPr lang="de-CH" i="1" dirty="0"/>
              <a:t>false</a:t>
            </a:r>
            <a:r>
              <a:rPr lang="de-CH" dirty="0"/>
              <a:t> enthält.</a:t>
            </a:r>
          </a:p>
          <a:p>
            <a:pPr marL="228600" indent="-228600">
              <a:buAutoNum type="arabicParenBoth"/>
            </a:pPr>
            <a:endParaRPr lang="de-CH" dirty="0"/>
          </a:p>
          <a:p>
            <a:pPr marL="0" indent="0">
              <a:buNone/>
            </a:pPr>
            <a:r>
              <a:rPr lang="de-CH" dirty="0"/>
              <a:t>Mit Vergleichsoperator:</a:t>
            </a:r>
          </a:p>
          <a:p>
            <a:pPr marL="0" indent="0">
              <a:buNone/>
            </a:pPr>
            <a:r>
              <a:rPr lang="de-CH" dirty="0" err="1"/>
              <a:t>kuchenVorhanden</a:t>
            </a:r>
            <a:r>
              <a:rPr lang="de-CH" dirty="0"/>
              <a:t> == true	</a:t>
            </a:r>
            <a:r>
              <a:rPr lang="de-CH" dirty="0">
                <a:sym typeface="Wingdings" panose="05000000000000000000" pitchFamily="2" charset="2"/>
              </a:rPr>
              <a:t> liefert true zurück, wenn </a:t>
            </a:r>
            <a:r>
              <a:rPr lang="de-CH" dirty="0" err="1">
                <a:sym typeface="Wingdings" panose="05000000000000000000" pitchFamily="2" charset="2"/>
              </a:rPr>
              <a:t>kuchenVorhanden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i="1" dirty="0">
                <a:sym typeface="Wingdings" panose="05000000000000000000" pitchFamily="2" charset="2"/>
              </a:rPr>
              <a:t>true</a:t>
            </a:r>
            <a:r>
              <a:rPr lang="de-CH" dirty="0">
                <a:sym typeface="Wingdings" panose="05000000000000000000" pitchFamily="2" charset="2"/>
              </a:rPr>
              <a:t> ist</a:t>
            </a:r>
          </a:p>
          <a:p>
            <a:pPr marL="0" indent="0">
              <a:buNone/>
            </a:pPr>
            <a:endParaRPr lang="de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Ohne Vergleichsoperator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>
                <a:sym typeface="Wingdings" panose="05000000000000000000" pitchFamily="2" charset="2"/>
              </a:rPr>
              <a:t>kuchenVorhanden</a:t>
            </a:r>
            <a:r>
              <a:rPr lang="de-CH" dirty="0">
                <a:sym typeface="Wingdings" panose="05000000000000000000" pitchFamily="2" charset="2"/>
              </a:rPr>
              <a:t>	 liefert true zurück, wenn </a:t>
            </a:r>
            <a:r>
              <a:rPr lang="de-CH" dirty="0" err="1">
                <a:sym typeface="Wingdings" panose="05000000000000000000" pitchFamily="2" charset="2"/>
              </a:rPr>
              <a:t>kuchenVorhanden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i="1" dirty="0">
                <a:sym typeface="Wingdings" panose="05000000000000000000" pitchFamily="2" charset="2"/>
              </a:rPr>
              <a:t>true</a:t>
            </a:r>
            <a:r>
              <a:rPr lang="de-CH" dirty="0">
                <a:sym typeface="Wingdings" panose="05000000000000000000" pitchFamily="2" charset="2"/>
              </a:rPr>
              <a:t>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85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Kontrollstrukturen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Kontrollstrukturen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de-de/dotnet/csharp/language-reference/statements/iteration-stateme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Kontrollstrukturen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Kontrollstrukturen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Iteration – PAP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C#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6096000" y="3396928"/>
            <a:ext cx="5505482" cy="212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(Bedingungsprüfung)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// Anweisung wenn «wahr»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Kopfgesteuerte Iteration – Wiederholen (0 bis n)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173AE897-2718-4995-9A23-71CB2704D35D}"/>
              </a:ext>
            </a:extLst>
          </p:cNvPr>
          <p:cNvSpPr/>
          <p:nvPr/>
        </p:nvSpPr>
        <p:spPr>
          <a:xfrm>
            <a:off x="5327384" y="2276872"/>
            <a:ext cx="1152128" cy="612648"/>
          </a:xfrm>
          <a:prstGeom prst="wedgeRectCallout">
            <a:avLst>
              <a:gd name="adj1" fmla="val 33919"/>
              <a:gd name="adj2" fmla="val 118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Solange…</a:t>
            </a:r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129E9F74-6764-4442-90EA-9EC46B18B6ED}"/>
              </a:ext>
            </a:extLst>
          </p:cNvPr>
          <p:cNvSpPr/>
          <p:nvPr/>
        </p:nvSpPr>
        <p:spPr>
          <a:xfrm>
            <a:off x="7248128" y="2276872"/>
            <a:ext cx="2413121" cy="612648"/>
          </a:xfrm>
          <a:prstGeom prst="wedgeRectCallout">
            <a:avLst>
              <a:gd name="adj1" fmla="val -23463"/>
              <a:gd name="adj2" fmla="val 135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…das hier zutrifft, …</a:t>
            </a:r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AFE01C57-9F6C-40BE-8D8A-8A1A3251A7A5}"/>
              </a:ext>
            </a:extLst>
          </p:cNvPr>
          <p:cNvSpPr/>
          <p:nvPr/>
        </p:nvSpPr>
        <p:spPr>
          <a:xfrm>
            <a:off x="10149861" y="2917200"/>
            <a:ext cx="1549025" cy="612648"/>
          </a:xfrm>
          <a:prstGeom prst="wedgeRectCallout">
            <a:avLst>
              <a:gd name="adj1" fmla="val -32560"/>
              <a:gd name="adj2" fmla="val 113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…mach das…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46C2C8-2D9C-4F64-A3EF-B44501D1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18" y="2420888"/>
            <a:ext cx="3325168" cy="29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Iteration – PAP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C#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6080839" y="2973712"/>
            <a:ext cx="6096000" cy="189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kuchenVorhanden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		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(1)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// Iss ein Stück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Kopfgesteuerte Iteration – Beispiel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7BEE963-817B-46AF-8278-04C9DEEE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32" y="2420888"/>
            <a:ext cx="3138060" cy="30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0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Iteration – PAP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C#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6100985" y="2996952"/>
            <a:ext cx="5505482" cy="212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// Anweisung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(Bedingungsprüfung);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Fussgesteuerte Iteration – Wiederholen (1 bis n)</a:t>
            </a: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173AE897-2718-4995-9A23-71CB2704D35D}"/>
              </a:ext>
            </a:extLst>
          </p:cNvPr>
          <p:cNvSpPr/>
          <p:nvPr/>
        </p:nvSpPr>
        <p:spPr>
          <a:xfrm>
            <a:off x="5303912" y="5149138"/>
            <a:ext cx="1152128" cy="612648"/>
          </a:xfrm>
          <a:prstGeom prst="wedgeRectCallout">
            <a:avLst>
              <a:gd name="adj1" fmla="val 52234"/>
              <a:gd name="adj2" fmla="val -105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Solange…</a:t>
            </a:r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129E9F74-6764-4442-90EA-9EC46B18B6ED}"/>
              </a:ext>
            </a:extLst>
          </p:cNvPr>
          <p:cNvSpPr/>
          <p:nvPr/>
        </p:nvSpPr>
        <p:spPr>
          <a:xfrm>
            <a:off x="8400256" y="5149138"/>
            <a:ext cx="2413121" cy="612648"/>
          </a:xfrm>
          <a:prstGeom prst="wedgeRectCallout">
            <a:avLst>
              <a:gd name="adj1" fmla="val -41160"/>
              <a:gd name="adj2" fmla="val -101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…das hier zutrifft.</a:t>
            </a:r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AFE01C57-9F6C-40BE-8D8A-8A1A3251A7A5}"/>
              </a:ext>
            </a:extLst>
          </p:cNvPr>
          <p:cNvSpPr/>
          <p:nvPr/>
        </p:nvSpPr>
        <p:spPr>
          <a:xfrm>
            <a:off x="8663043" y="2711422"/>
            <a:ext cx="1549025" cy="612648"/>
          </a:xfrm>
          <a:prstGeom prst="wedgeRectCallout">
            <a:avLst>
              <a:gd name="adj1" fmla="val -58832"/>
              <a:gd name="adj2" fmla="val 124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 das hier…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362D8A-44A9-42BF-B8D1-AF989291F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17" y="2594056"/>
            <a:ext cx="3082206" cy="2688471"/>
          </a:xfrm>
          <a:prstGeom prst="rect">
            <a:avLst/>
          </a:prstGeom>
        </p:spPr>
      </p:pic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347ECFDE-5804-4686-9700-E2CBD8AC2F0B}"/>
              </a:ext>
            </a:extLst>
          </p:cNvPr>
          <p:cNvSpPr/>
          <p:nvPr/>
        </p:nvSpPr>
        <p:spPr>
          <a:xfrm>
            <a:off x="5087888" y="2304552"/>
            <a:ext cx="1152128" cy="612648"/>
          </a:xfrm>
          <a:prstGeom prst="wedgeRectCallout">
            <a:avLst>
              <a:gd name="adj1" fmla="val 43513"/>
              <a:gd name="adj2" fmla="val 8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Mach…</a:t>
            </a:r>
          </a:p>
        </p:txBody>
      </p:sp>
    </p:spTree>
    <p:extLst>
      <p:ext uri="{BB962C8B-B14F-4D97-AF65-F5344CB8AC3E}">
        <p14:creationId xmlns:p14="http://schemas.microsoft.com/office/powerpoint/2010/main" val="419938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Iteration – PAP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C#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6077485" y="2954720"/>
            <a:ext cx="4983713" cy="189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karte =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zieheKarte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(karte != "Herz-Ass");</a:t>
            </a:r>
            <a:endParaRPr lang="de-CH" sz="2000" baseline="30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Fussgesteuerte Iteration – Beispiel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29A9DC-9CC1-4D42-A6E0-A9BE9B28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963" y="2636912"/>
            <a:ext cx="2909229" cy="25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0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Iteration – PAP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C#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5879976" y="3691491"/>
            <a:ext cx="5505482" cy="212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Initialisiere;Prüfe;Ändere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// Anweisung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de-CH" sz="2000" baseline="30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Zählschleife – n mal Wiederholen</a:t>
            </a:r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AFE01C57-9F6C-40BE-8D8A-8A1A3251A7A5}"/>
              </a:ext>
            </a:extLst>
          </p:cNvPr>
          <p:cNvSpPr/>
          <p:nvPr/>
        </p:nvSpPr>
        <p:spPr>
          <a:xfrm>
            <a:off x="7512192" y="2261686"/>
            <a:ext cx="2283457" cy="612648"/>
          </a:xfrm>
          <a:prstGeom prst="wedgeRectCallout">
            <a:avLst>
              <a:gd name="adj1" fmla="val 24375"/>
              <a:gd name="adj2" fmla="val 189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Bedingungsprüfung</a:t>
            </a:r>
            <a:r>
              <a:rPr lang="de-CH" baseline="30000" dirty="0">
                <a:solidFill>
                  <a:schemeClr val="bg1">
                    <a:lumMod val="65000"/>
                  </a:schemeClr>
                </a:solidFill>
              </a:rPr>
              <a:t> (2)</a:t>
            </a:r>
            <a:r>
              <a:rPr lang="de-CH" dirty="0"/>
              <a:t>  </a:t>
            </a:r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347ECFDE-5804-4686-9700-E2CBD8AC2F0B}"/>
              </a:ext>
            </a:extLst>
          </p:cNvPr>
          <p:cNvSpPr/>
          <p:nvPr/>
        </p:nvSpPr>
        <p:spPr>
          <a:xfrm>
            <a:off x="5159896" y="2261686"/>
            <a:ext cx="2187377" cy="877748"/>
          </a:xfrm>
          <a:prstGeom prst="wedgeRectCallout">
            <a:avLst>
              <a:gd name="adj1" fmla="val 61637"/>
              <a:gd name="adj2" fmla="val 118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Deklariere / Initialisiere</a:t>
            </a:r>
          </a:p>
          <a:p>
            <a:pPr algn="ctr"/>
            <a:r>
              <a:rPr lang="de-CH" dirty="0"/>
              <a:t>Zählvariable</a:t>
            </a:r>
            <a:r>
              <a:rPr lang="de-CH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</p:txBody>
      </p:sp>
      <p:sp>
        <p:nvSpPr>
          <p:cNvPr id="16" name="Sprechblase: rechteckig 15">
            <a:extLst>
              <a:ext uri="{FF2B5EF4-FFF2-40B4-BE49-F238E27FC236}">
                <a16:creationId xmlns:a16="http://schemas.microsoft.com/office/drawing/2014/main" id="{77246467-3768-4683-A907-EE6B70A60203}"/>
              </a:ext>
            </a:extLst>
          </p:cNvPr>
          <p:cNvSpPr/>
          <p:nvPr/>
        </p:nvSpPr>
        <p:spPr>
          <a:xfrm>
            <a:off x="9960568" y="2011274"/>
            <a:ext cx="2016224" cy="1266337"/>
          </a:xfrm>
          <a:prstGeom prst="wedgeRectCallout">
            <a:avLst>
              <a:gd name="adj1" fmla="val -28637"/>
              <a:gd name="adj2" fmla="val 86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Erhöhe / Vermindere Variablenwert mit jeder Iteration</a:t>
            </a:r>
            <a:r>
              <a:rPr lang="de-CH" baseline="30000" dirty="0">
                <a:solidFill>
                  <a:schemeClr val="bg1">
                    <a:lumMod val="65000"/>
                  </a:schemeClr>
                </a:solidFill>
              </a:rPr>
              <a:t> (3)</a:t>
            </a:r>
            <a:r>
              <a:rPr lang="de-CH" dirty="0"/>
              <a:t> 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0620FFA-9EB2-46A3-844C-C49DF35D4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95" y="2138712"/>
            <a:ext cx="3019077" cy="4320780"/>
          </a:xfrm>
          <a:prstGeom prst="rect">
            <a:avLst/>
          </a:prstGeom>
        </p:spPr>
      </p:pic>
      <p:sp>
        <p:nvSpPr>
          <p:cNvPr id="21" name="Sprechblase: rechteckig 20">
            <a:extLst>
              <a:ext uri="{FF2B5EF4-FFF2-40B4-BE49-F238E27FC236}">
                <a16:creationId xmlns:a16="http://schemas.microsoft.com/office/drawing/2014/main" id="{57F30A8F-453D-446E-9817-343BCFE05DF3}"/>
              </a:ext>
            </a:extLst>
          </p:cNvPr>
          <p:cNvSpPr/>
          <p:nvPr/>
        </p:nvSpPr>
        <p:spPr>
          <a:xfrm>
            <a:off x="5012942" y="2657386"/>
            <a:ext cx="2334331" cy="612648"/>
          </a:xfrm>
          <a:prstGeom prst="wedgeRectCallout">
            <a:avLst>
              <a:gd name="adj1" fmla="val 3818"/>
              <a:gd name="adj2" fmla="val 130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Für jeden Durchgang…</a:t>
            </a:r>
          </a:p>
        </p:txBody>
      </p:sp>
      <p:sp>
        <p:nvSpPr>
          <p:cNvPr id="22" name="Sprechblase: rechteckig 21">
            <a:extLst>
              <a:ext uri="{FF2B5EF4-FFF2-40B4-BE49-F238E27FC236}">
                <a16:creationId xmlns:a16="http://schemas.microsoft.com/office/drawing/2014/main" id="{5BB39A97-8DFB-478F-B834-78C7AD7BCE4C}"/>
              </a:ext>
            </a:extLst>
          </p:cNvPr>
          <p:cNvSpPr/>
          <p:nvPr/>
        </p:nvSpPr>
        <p:spPr>
          <a:xfrm>
            <a:off x="7538083" y="2656929"/>
            <a:ext cx="3054019" cy="612648"/>
          </a:xfrm>
          <a:prstGeom prst="wedgeRectCallout">
            <a:avLst>
              <a:gd name="adj1" fmla="val -10384"/>
              <a:gd name="adj2" fmla="val 135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…unter diesen Bedingungen …</a:t>
            </a:r>
          </a:p>
        </p:txBody>
      </p:sp>
      <p:sp>
        <p:nvSpPr>
          <p:cNvPr id="23" name="Sprechblase: rechteckig 22">
            <a:extLst>
              <a:ext uri="{FF2B5EF4-FFF2-40B4-BE49-F238E27FC236}">
                <a16:creationId xmlns:a16="http://schemas.microsoft.com/office/drawing/2014/main" id="{93743F76-9725-4188-81BA-7DC376FC9CFD}"/>
              </a:ext>
            </a:extLst>
          </p:cNvPr>
          <p:cNvSpPr/>
          <p:nvPr/>
        </p:nvSpPr>
        <p:spPr>
          <a:xfrm>
            <a:off x="8246624" y="5213512"/>
            <a:ext cx="1549025" cy="612648"/>
          </a:xfrm>
          <a:prstGeom prst="wedgeRectCallout">
            <a:avLst>
              <a:gd name="adj1" fmla="val -54308"/>
              <a:gd name="adj2" fmla="val -113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…mach das.</a:t>
            </a:r>
          </a:p>
        </p:txBody>
      </p:sp>
    </p:spTree>
    <p:extLst>
      <p:ext uri="{BB962C8B-B14F-4D97-AF65-F5344CB8AC3E}">
        <p14:creationId xmlns:p14="http://schemas.microsoft.com/office/powerpoint/2010/main" val="267525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3" grpId="0" animBg="1"/>
      <p:bldP spid="13" grpId="1" animBg="1"/>
      <p:bldP spid="16" grpId="0" animBg="1"/>
      <p:bldP spid="16" grpId="1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Iteration – PAP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C#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6077485" y="2954720"/>
            <a:ext cx="4983713" cy="189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 = 0; i &lt; 6; i++)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// Ziehe neue Lottozahl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// Ausgabe Lottozahl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de-CH" sz="2000" baseline="30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200" i="1" dirty="0">
                <a:solidFill>
                  <a:srgbClr val="00B050"/>
                </a:solidFill>
              </a:rPr>
              <a:t>Zählschleife – Beispiel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CC56465-6C43-416F-8E8A-E7A218473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1" y="2081676"/>
            <a:ext cx="2379390" cy="45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6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Kontrollstrukturen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CF5D8CC7-151E-7C3D-1BA2-C2482AF9E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FD966D-B00D-46F5-87E2-3D4B494C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10607352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Microsoft:</a:t>
            </a:r>
            <a:endParaRPr lang="de-CH" sz="1800" dirty="0">
              <a:hlinkClick r:id="rId3"/>
            </a:endParaRPr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https://docs.microsoft.com/de-de/dotnet/csharp/language-reference/keywords/if-else</a:t>
            </a:r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https://docs.microsoft.com/de-de/dotnet/csharp/language-reference/statements/iteration-statements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87661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Vorausgesetztes Wissen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9EE00FD-54AE-4773-941A-BDC85B72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8272"/>
            <a:ext cx="10751368" cy="38450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Präsentation </a:t>
            </a:r>
            <a:r>
              <a:rPr lang="de-CH" sz="2000" i="1" dirty="0"/>
              <a:t>PR_319_AlgorithmenAbbilden.pptx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Sie haben sich bereits mit Kontrollstrukturen beschäftigt.</a:t>
            </a:r>
          </a:p>
          <a:p>
            <a:pPr marL="0" indent="0">
              <a:buNone/>
            </a:pPr>
            <a:endParaRPr lang="de-CH" sz="2000" dirty="0"/>
          </a:p>
          <a:p>
            <a:pPr marL="0" indent="0" algn="ctr">
              <a:buNone/>
            </a:pPr>
            <a:r>
              <a:rPr lang="de-CH" sz="2800" i="1" dirty="0">
                <a:solidFill>
                  <a:srgbClr val="0070C0"/>
                </a:solidFill>
              </a:rPr>
              <a:t>«Wissen Sie noch…?</a:t>
            </a:r>
          </a:p>
          <a:p>
            <a:pPr marL="0" indent="0" algn="ctr">
              <a:buNone/>
            </a:pPr>
            <a:r>
              <a:rPr lang="de-CH" sz="2800" i="1" dirty="0">
                <a:solidFill>
                  <a:srgbClr val="0070C0"/>
                </a:solidFill>
              </a:rPr>
              <a:t>Fragen Sie ihr Gedächtnis:</a:t>
            </a:r>
          </a:p>
          <a:p>
            <a:pPr marL="0" indent="0" algn="ctr">
              <a:buNone/>
            </a:pPr>
            <a:r>
              <a:rPr lang="de-CH" sz="2800" i="1" dirty="0">
                <a:solidFill>
                  <a:srgbClr val="0070C0"/>
                </a:solidFill>
              </a:rPr>
              <a:t>Welche Kontrollstrukturen kennen Sie?»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6110190-976D-4430-8207-B3347F2DF589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Bekanntes…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0A0322-C317-4834-9187-7319A23CB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274638"/>
            <a:ext cx="1597298" cy="1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Sequenz – PAP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C#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5519936" y="2719146"/>
            <a:ext cx="5505482" cy="339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 Anweisung</a:t>
            </a: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 Anweisung</a:t>
            </a: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 Ausgabe</a:t>
            </a: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 Anweisung</a:t>
            </a: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Sequenz – Ausführung einzelner Anweisungen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173AE897-2718-4995-9A23-71CB2704D35D}"/>
              </a:ext>
            </a:extLst>
          </p:cNvPr>
          <p:cNvSpPr/>
          <p:nvPr/>
        </p:nvSpPr>
        <p:spPr>
          <a:xfrm>
            <a:off x="8904261" y="2106498"/>
            <a:ext cx="1944216" cy="612648"/>
          </a:xfrm>
          <a:prstGeom prst="wedgeRectCallout">
            <a:avLst>
              <a:gd name="adj1" fmla="val -118127"/>
              <a:gd name="adj2" fmla="val 77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Mach erst das,…</a:t>
            </a:r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129E9F74-6764-4442-90EA-9EC46B18B6ED}"/>
              </a:ext>
            </a:extLst>
          </p:cNvPr>
          <p:cNvSpPr/>
          <p:nvPr/>
        </p:nvSpPr>
        <p:spPr>
          <a:xfrm>
            <a:off x="8904261" y="3232639"/>
            <a:ext cx="1512168" cy="612648"/>
          </a:xfrm>
          <a:prstGeom prst="wedgeRectCallout">
            <a:avLst>
              <a:gd name="adj1" fmla="val -141219"/>
              <a:gd name="adj2" fmla="val 20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…dann das, …</a:t>
            </a:r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AFE01C57-9F6C-40BE-8D8A-8A1A3251A7A5}"/>
              </a:ext>
            </a:extLst>
          </p:cNvPr>
          <p:cNvSpPr/>
          <p:nvPr/>
        </p:nvSpPr>
        <p:spPr>
          <a:xfrm>
            <a:off x="8904261" y="5484920"/>
            <a:ext cx="1549025" cy="612648"/>
          </a:xfrm>
          <a:prstGeom prst="wedgeRectCallout">
            <a:avLst>
              <a:gd name="adj1" fmla="val -136330"/>
              <a:gd name="adj2" fmla="val -103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…dann das.</a:t>
            </a: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A84EA8B8-5AD5-4AB0-B45E-75E130ABE09D}"/>
              </a:ext>
            </a:extLst>
          </p:cNvPr>
          <p:cNvSpPr/>
          <p:nvPr/>
        </p:nvSpPr>
        <p:spPr>
          <a:xfrm>
            <a:off x="8904261" y="4358780"/>
            <a:ext cx="1512168" cy="612648"/>
          </a:xfrm>
          <a:prstGeom prst="wedgeRectCallout">
            <a:avLst>
              <a:gd name="adj1" fmla="val -158405"/>
              <a:gd name="adj2" fmla="val -41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…dann das, …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21D1BF-E1EB-4D81-ACEF-C06A0190E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2027096"/>
            <a:ext cx="2530988" cy="412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0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Sequenz – PAP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C#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5951984" y="2564904"/>
            <a:ext cx="5217450" cy="282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zahl1 = 3;</a:t>
            </a: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zahl2 = 2;</a:t>
            </a: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(zahl1 * zahl2);</a:t>
            </a: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zahl1 = zahl2 + 1;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Sequenz – Beispiel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AAABAD-8063-4131-9F2E-827B636CD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2199167"/>
            <a:ext cx="2448272" cy="40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2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Alternation – PAP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C#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5934059" y="3458160"/>
            <a:ext cx="5505482" cy="1483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(Bedingungsprüfung)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// Anweisung wenn «wahr»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Option – Etwas tun oder seinlassen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173AE897-2718-4995-9A23-71CB2704D35D}"/>
              </a:ext>
            </a:extLst>
          </p:cNvPr>
          <p:cNvSpPr/>
          <p:nvPr/>
        </p:nvSpPr>
        <p:spPr>
          <a:xfrm>
            <a:off x="5159896" y="2318175"/>
            <a:ext cx="1152128" cy="612648"/>
          </a:xfrm>
          <a:prstGeom prst="wedgeRectCallout">
            <a:avLst>
              <a:gd name="adj1" fmla="val 34355"/>
              <a:gd name="adj2" fmla="val 132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Wenn…</a:t>
            </a:r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129E9F74-6764-4442-90EA-9EC46B18B6ED}"/>
              </a:ext>
            </a:extLst>
          </p:cNvPr>
          <p:cNvSpPr/>
          <p:nvPr/>
        </p:nvSpPr>
        <p:spPr>
          <a:xfrm>
            <a:off x="7248128" y="2318175"/>
            <a:ext cx="2413121" cy="612648"/>
          </a:xfrm>
          <a:prstGeom prst="wedgeRectCallout">
            <a:avLst>
              <a:gd name="adj1" fmla="val -23463"/>
              <a:gd name="adj2" fmla="val 135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…das hier zutrifft, …</a:t>
            </a:r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AFE01C57-9F6C-40BE-8D8A-8A1A3251A7A5}"/>
              </a:ext>
            </a:extLst>
          </p:cNvPr>
          <p:cNvSpPr/>
          <p:nvPr/>
        </p:nvSpPr>
        <p:spPr>
          <a:xfrm>
            <a:off x="10054804" y="3068960"/>
            <a:ext cx="1549025" cy="612648"/>
          </a:xfrm>
          <a:prstGeom prst="wedgeRectCallout">
            <a:avLst>
              <a:gd name="adj1" fmla="val -32560"/>
              <a:gd name="adj2" fmla="val 113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…mach das.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C767184-82FA-447B-9D81-5C850CC0E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8" y="2564904"/>
            <a:ext cx="3375550" cy="29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3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Alternation – PAP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C#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5951984" y="3270578"/>
            <a:ext cx="5217450" cy="212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richtigeLottoZahlen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== 6)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// Kaufe Raketenrucksack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Option – Beispiel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81EA0E-09C8-4321-BF9A-EAB179854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487095"/>
            <a:ext cx="3240360" cy="31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Alternation – PAP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C#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6096000" y="2896296"/>
            <a:ext cx="5505482" cy="230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(Bedingungsprüfung)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// Anweisung wenn «wahr»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// Anweisung wenn «falsch»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Alternative – Zwei Möglichkeiten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173AE897-2718-4995-9A23-71CB2704D35D}"/>
              </a:ext>
            </a:extLst>
          </p:cNvPr>
          <p:cNvSpPr/>
          <p:nvPr/>
        </p:nvSpPr>
        <p:spPr>
          <a:xfrm>
            <a:off x="5327384" y="1776241"/>
            <a:ext cx="1152128" cy="612648"/>
          </a:xfrm>
          <a:prstGeom prst="wedgeRectCallout">
            <a:avLst>
              <a:gd name="adj1" fmla="val 33919"/>
              <a:gd name="adj2" fmla="val 118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Wenn…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9758A62-0129-47F9-BB62-E7AEA4FBA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75" y="2534860"/>
            <a:ext cx="4371777" cy="2261625"/>
          </a:xfrm>
          <a:prstGeom prst="rect">
            <a:avLst/>
          </a:prstGeom>
        </p:spPr>
      </p:pic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129E9F74-6764-4442-90EA-9EC46B18B6ED}"/>
              </a:ext>
            </a:extLst>
          </p:cNvPr>
          <p:cNvSpPr/>
          <p:nvPr/>
        </p:nvSpPr>
        <p:spPr>
          <a:xfrm>
            <a:off x="7248128" y="1776241"/>
            <a:ext cx="2413121" cy="612648"/>
          </a:xfrm>
          <a:prstGeom prst="wedgeRectCallout">
            <a:avLst>
              <a:gd name="adj1" fmla="val -23463"/>
              <a:gd name="adj2" fmla="val 135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…das hier zutrifft, …</a:t>
            </a:r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AFE01C57-9F6C-40BE-8D8A-8A1A3251A7A5}"/>
              </a:ext>
            </a:extLst>
          </p:cNvPr>
          <p:cNvSpPr/>
          <p:nvPr/>
        </p:nvSpPr>
        <p:spPr>
          <a:xfrm>
            <a:off x="10134836" y="2589972"/>
            <a:ext cx="1549025" cy="612648"/>
          </a:xfrm>
          <a:prstGeom prst="wedgeRectCallout">
            <a:avLst>
              <a:gd name="adj1" fmla="val -32560"/>
              <a:gd name="adj2" fmla="val 113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…mach das…</a:t>
            </a:r>
          </a:p>
        </p:txBody>
      </p:sp>
      <p:sp>
        <p:nvSpPr>
          <p:cNvPr id="16" name="Sprechblase: rechteckig 15">
            <a:extLst>
              <a:ext uri="{FF2B5EF4-FFF2-40B4-BE49-F238E27FC236}">
                <a16:creationId xmlns:a16="http://schemas.microsoft.com/office/drawing/2014/main" id="{C4FD9F8D-E968-4A4A-BAD7-D0D73A50AACE}"/>
              </a:ext>
            </a:extLst>
          </p:cNvPr>
          <p:cNvSpPr/>
          <p:nvPr/>
        </p:nvSpPr>
        <p:spPr>
          <a:xfrm>
            <a:off x="10134836" y="5157192"/>
            <a:ext cx="1549025" cy="612648"/>
          </a:xfrm>
          <a:prstGeom prst="wedgeRectCallout">
            <a:avLst>
              <a:gd name="adj1" fmla="val -31593"/>
              <a:gd name="adj2" fmla="val -122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…mach das.</a:t>
            </a:r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0DCD09D9-4AAE-4CC5-AB7C-C12331103EC6}"/>
              </a:ext>
            </a:extLst>
          </p:cNvPr>
          <p:cNvSpPr/>
          <p:nvPr/>
        </p:nvSpPr>
        <p:spPr>
          <a:xfrm>
            <a:off x="5616990" y="5157192"/>
            <a:ext cx="1621033" cy="612648"/>
          </a:xfrm>
          <a:prstGeom prst="wedgeRectCallout">
            <a:avLst>
              <a:gd name="adj1" fmla="val 22130"/>
              <a:gd name="adj2" fmla="val -172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…ansonsten…</a:t>
            </a:r>
          </a:p>
        </p:txBody>
      </p:sp>
    </p:spTree>
    <p:extLst>
      <p:ext uri="{BB962C8B-B14F-4D97-AF65-F5344CB8AC3E}">
        <p14:creationId xmlns:p14="http://schemas.microsoft.com/office/powerpoint/2010/main" val="198433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Alternation – PAP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C#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Kontrollstrukturen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6816080" y="2708920"/>
            <a:ext cx="396044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wetter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== "Regen")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// Geh ins Museum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// Geh Wandern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Alternative – Beispiel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102208-BD5E-40B6-9E8D-B80AF8EC0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492896"/>
            <a:ext cx="4434204" cy="234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80771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792</Words>
  <Application>Microsoft Office PowerPoint</Application>
  <PresentationFormat>Widescreen</PresentationFormat>
  <Paragraphs>209</Paragraphs>
  <Slides>17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Kontrollstrukturen</vt:lpstr>
      <vt:lpstr>Zur Verwendung</vt:lpstr>
      <vt:lpstr>Vorausgesetztes Wissen</vt:lpstr>
      <vt:lpstr>Sequenz – PAP  C#</vt:lpstr>
      <vt:lpstr>Sequenz – PAP  C#</vt:lpstr>
      <vt:lpstr>Alternation – PAP  C#</vt:lpstr>
      <vt:lpstr>Alternation – PAP  C#</vt:lpstr>
      <vt:lpstr>Alternation – PAP  C#</vt:lpstr>
      <vt:lpstr>Alternation – PAP  C#</vt:lpstr>
      <vt:lpstr>Iteration – PAP  C#</vt:lpstr>
      <vt:lpstr>Iteration – PAP  C#</vt:lpstr>
      <vt:lpstr>Iteration – PAP  C#</vt:lpstr>
      <vt:lpstr>Iteration – PAP  C#</vt:lpstr>
      <vt:lpstr>Iteration – PAP  C#</vt:lpstr>
      <vt:lpstr>Iteration – PAP  C#</vt:lpstr>
      <vt:lpstr>Kontrollstrukturen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PR_319_Kontrollstrukturen</dc:title>
  <dc:subject>Modul 319</dc:subject>
  <dc:creator>Lars Meyer</dc:creator>
  <dc:description>CC BY, https://creativecommons.org/licenses/by/4.0/deed.de</dc:description>
  <cp:lastModifiedBy>Lars.Meyer</cp:lastModifiedBy>
  <cp:revision>244</cp:revision>
  <dcterms:created xsi:type="dcterms:W3CDTF">2018-11-16T14:42:52Z</dcterms:created>
  <dcterms:modified xsi:type="dcterms:W3CDTF">2024-02-02T09:21:08Z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