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3" r:id="rId6"/>
    <p:sldId id="307" r:id="rId7"/>
    <p:sldId id="308" r:id="rId8"/>
    <p:sldId id="310" r:id="rId9"/>
    <p:sldId id="304" r:id="rId10"/>
    <p:sldId id="309" r:id="rId11"/>
    <p:sldId id="312" r:id="rId12"/>
    <p:sldId id="311" r:id="rId13"/>
    <p:sldId id="313" r:id="rId14"/>
    <p:sldId id="314" r:id="rId15"/>
    <p:sldId id="316" r:id="rId16"/>
    <p:sldId id="315" r:id="rId17"/>
    <p:sldId id="317" r:id="rId18"/>
    <p:sldId id="319" r:id="rId19"/>
    <p:sldId id="318" r:id="rId20"/>
    <p:sldId id="274" r:id="rId21"/>
    <p:sldId id="26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8" autoAdjust="0"/>
    <p:restoredTop sz="82335" autoAdjust="0"/>
  </p:normalViewPr>
  <p:slideViewPr>
    <p:cSldViewPr>
      <p:cViewPr varScale="1">
        <p:scale>
          <a:sx n="91" d="100"/>
          <a:sy n="91" d="100"/>
        </p:scale>
        <p:origin x="151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405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75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Nicht in diesem Modul behandelt</a:t>
            </a:r>
          </a:p>
          <a:p>
            <a:pPr marL="0" indent="0">
              <a:buNone/>
            </a:pPr>
            <a:r>
              <a:rPr lang="de-CH" dirty="0"/>
              <a:t>(2) Das selbe aussagen, wie der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0718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Mit Rücksicht auf andere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491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22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515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453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Quelle: https://de.wikipedia.org/wiki/Konvention</a:t>
            </a:r>
          </a:p>
          <a:p>
            <a:pPr marL="228600" indent="-228600">
              <a:buAutoNum type="arabicParenBoth"/>
            </a:pPr>
            <a:r>
              <a:rPr lang="de-CH" dirty="0"/>
              <a:t>Quelle: https://de.wikipedia.org/wiki/Konsens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41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80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09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Mehrzahl: Algorithmen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853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0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04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67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Die Länge des Variablennamen ist weniger störend, als die Ungewissheit, was die Variable für einen Wert hält </a:t>
            </a:r>
            <a:r>
              <a:rPr lang="de-CH" dirty="0">
                <a:sym typeface="Wingdings" panose="05000000000000000000" pitchFamily="2" charset="2"/>
              </a:rPr>
              <a:t> Lesbarkeit des Codes ist Gold wert!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90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Konventionen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Konventionen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Konventionen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Namenskonventionen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Variablennamen		- Camel 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Konstanten-Namen		- Pascal 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Klassennamen		- Pascal 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Funktionsnamen		- Pascal Case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Namen sind…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selbstbeschreibend</a:t>
            </a:r>
            <a:r>
              <a:rPr lang="de-CH" sz="16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1600" dirty="0"/>
              <a:t> (z.B. </a:t>
            </a:r>
            <a:r>
              <a:rPr lang="de-CH" sz="1600" i="1" dirty="0"/>
              <a:t>gesuchteZahl</a:t>
            </a:r>
            <a:r>
              <a:rPr lang="de-CH" sz="1600" dirty="0"/>
              <a:t> statt </a:t>
            </a:r>
            <a:r>
              <a:rPr lang="de-CH" sz="1600" i="1" dirty="0"/>
              <a:t>z</a:t>
            </a:r>
            <a:r>
              <a:rPr lang="de-CH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sprachlich möglichst einheitlich (Negativbeispiel: </a:t>
            </a:r>
            <a:r>
              <a:rPr lang="de-CH" sz="1600" i="1" dirty="0" err="1"/>
              <a:t>CalculateSumme</a:t>
            </a:r>
            <a:r>
              <a:rPr lang="de-CH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ohne Umlaute, Akzente, etc.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Konvention BBB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DBC25A-4516-483E-95CA-B73019493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12976"/>
            <a:ext cx="4472777" cy="2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Layoutkonventionen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Gutes Layout bedeutet…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nur eine Deklaration pro Zeile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nur eine Anweisung pro Zeile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Umbrüche werden eingerückt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Verschachtelungen werden eingerückt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Funktionsdefinitionen werden mit Leerzeile vom Rest abgetrennt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Geschweifte Klammern sind in Bezug auf die Einrückung auf gleicher Höhe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Konvention BBB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DBC25A-4516-483E-95CA-B73019493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12976"/>
            <a:ext cx="4472777" cy="2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Kommentar-Konventionen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557436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>
                <a:solidFill>
                  <a:srgbClr val="00B050"/>
                </a:solidFill>
              </a:rPr>
              <a:t>Kommentare nützen…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00B050"/>
                </a:solidFill>
              </a:rPr>
              <a:t>wenn Sie Meta-Informationen enthalten (z.B. gesetzliche Bestimmungen)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00B050"/>
                </a:solidFill>
              </a:rPr>
              <a:t>wenn sie eine klare Absicht beschreiben, </a:t>
            </a:r>
            <a:r>
              <a:rPr lang="de-CH" sz="1600" u="sng" dirty="0">
                <a:solidFill>
                  <a:srgbClr val="00B050"/>
                </a:solidFill>
              </a:rPr>
              <a:t>nicht</a:t>
            </a:r>
            <a:r>
              <a:rPr lang="de-CH" sz="1600" dirty="0">
                <a:solidFill>
                  <a:srgbClr val="00B050"/>
                </a:solidFill>
              </a:rPr>
              <a:t> den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00B050"/>
                </a:solidFill>
              </a:rPr>
              <a:t>wenn beim Ändern oder Laufenlassen des Codes mit  signifikanten Konsequenzen zu rechnen 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>
                <a:solidFill>
                  <a:srgbClr val="00B050"/>
                </a:solidFill>
              </a:rPr>
              <a:t>wenn Sie die Dokumentation ergänzen</a:t>
            </a:r>
            <a:r>
              <a:rPr lang="de-CH" sz="1600" baseline="30000" dirty="0">
                <a:solidFill>
                  <a:srgbClr val="00B050"/>
                </a:solidFill>
              </a:rPr>
              <a:t>(1)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Pro</a:t>
            </a:r>
            <a:r>
              <a:rPr lang="de-CH" sz="2200" dirty="0"/>
              <a:t> / </a:t>
            </a:r>
            <a:r>
              <a:rPr lang="de-CH" sz="2200" dirty="0">
                <a:solidFill>
                  <a:srgbClr val="FF0000"/>
                </a:solidFill>
              </a:rPr>
              <a:t>Contra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16A774A-9959-4E35-944C-DABCC2029BEA}"/>
              </a:ext>
            </a:extLst>
          </p:cNvPr>
          <p:cNvSpPr txBox="1">
            <a:spLocks/>
          </p:cNvSpPr>
          <p:nvPr/>
        </p:nvSpPr>
        <p:spPr>
          <a:xfrm>
            <a:off x="6210267" y="2204864"/>
            <a:ext cx="5574365" cy="41044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</a:rPr>
              <a:t>Kommentare schaden…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1600" dirty="0">
                <a:solidFill>
                  <a:srgbClr val="FF0000"/>
                </a:solidFill>
              </a:rPr>
              <a:t>wenn sie nicht aktuell sind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1600" dirty="0">
                <a:solidFill>
                  <a:srgbClr val="FF0000"/>
                </a:solidFill>
              </a:rPr>
              <a:t>wenn sie dem Code widersprechen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1600" dirty="0">
                <a:solidFill>
                  <a:srgbClr val="FF0000"/>
                </a:solidFill>
              </a:rPr>
              <a:t>wenn sie redundant sind</a:t>
            </a:r>
            <a:r>
              <a:rPr lang="de-CH" sz="1600" baseline="30000" dirty="0">
                <a:solidFill>
                  <a:srgbClr val="FF0000"/>
                </a:solidFill>
              </a:rPr>
              <a:t>(2)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1600" dirty="0">
                <a:solidFill>
                  <a:srgbClr val="FF0000"/>
                </a:solidFill>
              </a:rPr>
              <a:t>wenn sie keine Information enthalten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1600" dirty="0">
                <a:solidFill>
                  <a:srgbClr val="FF0000"/>
                </a:solidFill>
              </a:rPr>
              <a:t>wenn sie missbraucht werden als</a:t>
            </a:r>
          </a:p>
          <a:p>
            <a:pPr lvl="1"/>
            <a:r>
              <a:rPr lang="de-CH" sz="1400" dirty="0">
                <a:solidFill>
                  <a:srgbClr val="FF0000"/>
                </a:solidFill>
              </a:rPr>
              <a:t>Markierung</a:t>
            </a:r>
          </a:p>
          <a:p>
            <a:pPr lvl="1"/>
            <a:r>
              <a:rPr lang="de-CH" sz="1400" dirty="0">
                <a:solidFill>
                  <a:srgbClr val="FF0000"/>
                </a:solidFill>
              </a:rPr>
              <a:t>Platzhalter</a:t>
            </a:r>
          </a:p>
          <a:p>
            <a:pPr lvl="1"/>
            <a:r>
              <a:rPr lang="de-CH" sz="1400" dirty="0">
                <a:solidFill>
                  <a:srgbClr val="FF0000"/>
                </a:solidFill>
              </a:rPr>
              <a:t>Auskommentierung</a:t>
            </a:r>
          </a:p>
          <a:p>
            <a:pPr lvl="1"/>
            <a:r>
              <a:rPr lang="de-CH" sz="1400" dirty="0">
                <a:solidFill>
                  <a:srgbClr val="FF0000"/>
                </a:solidFill>
              </a:rPr>
              <a:t>etc.</a:t>
            </a:r>
          </a:p>
          <a:p>
            <a:pPr lvl="1"/>
            <a:endParaRPr lang="de-CH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Kommentar-Konventionen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4400" i="1" dirty="0">
                <a:solidFill>
                  <a:srgbClr val="0070C0"/>
                </a:solidFill>
              </a:rPr>
              <a:t>«Setzen Sie Kommentare so wenig wie möglich und so viel wie nötig</a:t>
            </a:r>
            <a:r>
              <a:rPr lang="de-CH" sz="4400" i="1" baseline="30000" dirty="0">
                <a:solidFill>
                  <a:srgbClr val="0070C0"/>
                </a:solidFill>
              </a:rPr>
              <a:t>(1)</a:t>
            </a:r>
            <a:r>
              <a:rPr lang="de-CH" sz="4400" i="1" dirty="0">
                <a:solidFill>
                  <a:srgbClr val="0070C0"/>
                </a:solidFill>
              </a:rPr>
              <a:t> ein»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4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4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4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4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4400" dirty="0">
              <a:solidFill>
                <a:srgbClr val="0070C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Grundregel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2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Kommentar-Konventionen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1600" dirty="0"/>
              <a:t>Kommentare…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zeilenweise mit //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entweder in signifikanten Stichworten…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…oder in ganzen Sätzen mit korrekter Interpunktion.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mit Leerzeichen zwischen // und dem ersten Buchstaben.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600" dirty="0"/>
              <a:t>gezielt und entsprechend Pro/Kontra-Folie einsetzen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Konvention BBB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DBC25A-4516-483E-95CA-B73019493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12976"/>
            <a:ext cx="4472777" cy="2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Konventionen Implizit/Explizit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Siehe PR_319_ImplizitExplizit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Konvention BBB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DBC25A-4516-483E-95CA-B73019493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12976"/>
            <a:ext cx="4472777" cy="2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Konventionen Ausnahmebehandlung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Siehe PR_319_Ausnahmebehandlung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  <a:p>
            <a:pPr marL="0" indent="0">
              <a:lnSpc>
                <a:spcPct val="150000"/>
              </a:lnSpc>
              <a:buNone/>
            </a:pPr>
            <a:endParaRPr lang="de-CH" sz="1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Konvention BBB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DBC25A-4516-483E-95CA-B73019493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12976"/>
            <a:ext cx="4472777" cy="2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4FE17489-9815-E98F-4B07-6E40937F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5CB855-D9BE-4375-8568-E1B7EC92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10103296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2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</a:rPr>
              <a:t>https://docs.microsoft.com/en-us/dotnet/csharp/fundamentals/coding-style/coding-conventions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122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Relevanz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53480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i="1" dirty="0"/>
              <a:t>«Eine </a:t>
            </a:r>
            <a:r>
              <a:rPr lang="de-CH" i="1" dirty="0">
                <a:solidFill>
                  <a:schemeClr val="accent1"/>
                </a:solidFill>
              </a:rPr>
              <a:t>Konvention</a:t>
            </a:r>
            <a:r>
              <a:rPr lang="de-CH" i="1" dirty="0"/>
              <a:t> ist…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i="1" dirty="0"/>
              <a:t>…eine (nicht notwendig festgeschriebene) Regel, die von einer Gruppe von Menschen aufgrund eines beschlossenen </a:t>
            </a:r>
            <a:r>
              <a:rPr lang="de-CH" sz="2000" i="1" dirty="0">
                <a:solidFill>
                  <a:schemeClr val="accent6">
                    <a:lumMod val="75000"/>
                  </a:schemeClr>
                </a:solidFill>
              </a:rPr>
              <a:t>Konsenses</a:t>
            </a:r>
            <a:r>
              <a:rPr lang="de-CH" sz="2000" i="1" dirty="0"/>
              <a:t> eingehalten wird.»</a:t>
            </a:r>
            <a:r>
              <a:rPr lang="de-CH" sz="2000" i="1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i="1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1800" i="1" dirty="0"/>
              <a:t>«</a:t>
            </a:r>
            <a:r>
              <a:rPr lang="de-CH" sz="1800" i="1" dirty="0">
                <a:solidFill>
                  <a:schemeClr val="accent6">
                    <a:lumMod val="75000"/>
                  </a:schemeClr>
                </a:solidFill>
              </a:rPr>
              <a:t>Konsens</a:t>
            </a:r>
            <a:r>
              <a:rPr lang="de-CH" sz="1800" i="1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i="1" dirty="0"/>
              <a:t>…bedeutet die übereinstimmende Meinung von Personen zu einer bestimmten Frage ohne verdeckten oder offenen Widerspruch.»</a:t>
            </a:r>
            <a:r>
              <a:rPr lang="de-CH" sz="1600" i="1" baseline="30000" dirty="0">
                <a:solidFill>
                  <a:schemeClr val="bg1">
                    <a:lumMod val="65000"/>
                  </a:schemeClr>
                </a:solidFill>
              </a:rPr>
              <a:t> (2)</a:t>
            </a:r>
            <a:endParaRPr lang="de-CH" sz="1600" i="1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sind Konventionen?»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Relevanz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190989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Wir haben uns darauf geeinigt: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de-CH" sz="3200" dirty="0">
                <a:solidFill>
                  <a:srgbClr val="FF0000"/>
                </a:solidFill>
              </a:rPr>
              <a:t>So ist es richtig.</a:t>
            </a:r>
            <a:endParaRPr lang="de-CH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de-CH" sz="5400" dirty="0">
                <a:solidFill>
                  <a:srgbClr val="FF0000"/>
                </a:solidFill>
              </a:rPr>
              <a:t>So. Wird. Es. Gemacht!</a:t>
            </a:r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B050"/>
                </a:solidFill>
              </a:rPr>
              <a:t>…auf gut Deutsch:</a:t>
            </a:r>
            <a:endParaRPr lang="de-CH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6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Relevanz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1407013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Die Vorgaben können aus verschiedenen Richtungen kommen.</a:t>
            </a:r>
          </a:p>
          <a:p>
            <a:pPr marL="0" indent="0">
              <a:buNone/>
            </a:pPr>
            <a:r>
              <a:rPr lang="de-CH" sz="2000" dirty="0"/>
              <a:t>Normalerweise: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/>
              <a:t>Entwickler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/>
              <a:t>Community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/>
              <a:t>Auftraggeber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/>
              <a:t>Firma / Team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  <a:p>
            <a:pPr marL="0" indent="0">
              <a:buNone/>
            </a:pPr>
            <a:r>
              <a:rPr lang="de-CH" sz="1800" dirty="0">
                <a:solidFill>
                  <a:schemeClr val="accent1"/>
                </a:solidFill>
                <a:sym typeface="Wingdings" panose="05000000000000000000" pitchFamily="2" charset="2"/>
              </a:rPr>
              <a:t> Best Practice: Die Sprachkonventionen dienen als Grundlage, angereichert/ergänzt mit Firmenkonventionen.</a:t>
            </a:r>
            <a:endParaRPr lang="de-CH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«Wer legt das fest?»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8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Relevanz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53480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>
                <a:solidFill>
                  <a:schemeClr val="accent1"/>
                </a:solidFill>
              </a:rPr>
              <a:t>Konventionen</a:t>
            </a:r>
            <a:r>
              <a:rPr lang="de-CH" dirty="0"/>
              <a:t>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halten Programme gut lesbar und allgemein verständlich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halten Programme wartbar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erhöhen Erwartungskonformität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sichern Qualität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«Wozu Konventionen?»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5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Konventionen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Konventionen umfassen verschiedene Bereiche, für </a:t>
            </a:r>
            <a:r>
              <a:rPr lang="de-CH" dirty="0">
                <a:solidFill>
                  <a:schemeClr val="accent1"/>
                </a:solidFill>
              </a:rPr>
              <a:t>M319</a:t>
            </a:r>
            <a:r>
              <a:rPr lang="de-CH" dirty="0"/>
              <a:t> sind dies: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Namensgebung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Kommentare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Umgang mit implizit / explizit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Ausnahmebehandlung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B050"/>
                </a:solidFill>
              </a:rPr>
              <a:t>Kategorisierung</a:t>
            </a:r>
            <a:endParaRPr lang="de-CH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Namenskonventionen – Definitionen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Namen aus zusammengesetzten Wörtern…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werden ohne Leerschlag zusammengesetzt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beginnen bei jedem Wort mit einem Grossbuchstaben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0070C0"/>
                </a:solidFill>
              </a:rPr>
              <a:t>Beispiel: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public static void </a:t>
            </a:r>
            <a:r>
              <a:rPr lang="en-GB" sz="2000" dirty="0">
                <a:solidFill>
                  <a:srgbClr val="0070C0"/>
                </a:solidFill>
              </a:rPr>
              <a:t>WriteLine</a:t>
            </a:r>
            <a:r>
              <a:rPr lang="en-GB" sz="2000" dirty="0"/>
              <a:t>(string value);</a:t>
            </a:r>
            <a:endParaRPr lang="de-CH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Pascal Case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Namenskonventionen – Definitionen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Konventionen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894845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Namen aus zusammengesetzten Wörtern…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werden ohne Leerschlag zusammengesetzt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beginnen bei jedem Wort ab dem zweiten mit einem Grossbuchstaben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0070C0"/>
                </a:solidFill>
              </a:rPr>
              <a:t>Beispiel: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int </a:t>
            </a:r>
            <a:r>
              <a:rPr lang="en-GB" sz="2000" dirty="0" err="1">
                <a:solidFill>
                  <a:srgbClr val="0070C0"/>
                </a:solidFill>
              </a:rPr>
              <a:t>gesuchteZahl</a:t>
            </a:r>
            <a:r>
              <a:rPr lang="en-GB" sz="2000" dirty="0"/>
              <a:t>;</a:t>
            </a:r>
            <a:endParaRPr lang="de-CH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Camel Case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705</Words>
  <Application>Microsoft Office PowerPoint</Application>
  <PresentationFormat>Widescreen</PresentationFormat>
  <Paragraphs>278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Konventionen</vt:lpstr>
      <vt:lpstr>Zur Verwendung</vt:lpstr>
      <vt:lpstr>Relevanz</vt:lpstr>
      <vt:lpstr>Relevanz</vt:lpstr>
      <vt:lpstr>Relevanz</vt:lpstr>
      <vt:lpstr>Relevanz</vt:lpstr>
      <vt:lpstr>Konventionen</vt:lpstr>
      <vt:lpstr>Namenskonventionen – Definitionen</vt:lpstr>
      <vt:lpstr>Namenskonventionen – Definitionen</vt:lpstr>
      <vt:lpstr>Namenskonventionen</vt:lpstr>
      <vt:lpstr>Layoutkonventionen</vt:lpstr>
      <vt:lpstr>Kommentar-Konventionen</vt:lpstr>
      <vt:lpstr>Kommentar-Konventionen</vt:lpstr>
      <vt:lpstr>Kommentar-Konventionen</vt:lpstr>
      <vt:lpstr>Konventionen Implizit/Explizit</vt:lpstr>
      <vt:lpstr>Konventionen Ausnahmebehandlung</vt:lpstr>
      <vt:lpstr>Grundlagen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PR_319_Konventionen</dc:title>
  <dc:subject>Modul 319</dc:subject>
  <dc:creator>Lars Meyer</dc:creator>
  <dc:description>CC BY, https://creativecommons.org/licenses/by/4.0/deed.de</dc:description>
  <cp:lastModifiedBy>Lars.Meyer</cp:lastModifiedBy>
  <cp:revision>322</cp:revision>
  <dcterms:created xsi:type="dcterms:W3CDTF">2018-11-16T14:42:52Z</dcterms:created>
  <dcterms:modified xsi:type="dcterms:W3CDTF">2024-02-02T09:21:16Z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