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58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9364" autoAdjust="0"/>
  </p:normalViewPr>
  <p:slideViewPr>
    <p:cSldViewPr>
      <p:cViewPr varScale="1">
        <p:scale>
          <a:sx n="99" d="100"/>
          <a:sy n="99" d="100"/>
        </p:scale>
        <p:origin x="1185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97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ED36C48-2F5B-4302-B2CB-FF48676B42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8240F7-9996-402F-96A6-9E06B3E2AA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3BCCB-B665-40EC-B826-8624CB5D83D7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E07310-24AC-4013-B4C9-AEC0B36CA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266D07-0CF3-446B-9E37-2803AA7849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7565C-39F5-4FF2-AB91-1D4253DA5E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1174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(1) Der Rückgabewert ist leer, jedoch passiert etwas, z.B.:</a:t>
            </a:r>
          </a:p>
          <a:p>
            <a:pPr marL="171450" indent="-171450">
              <a:buFontTx/>
              <a:buChar char="-"/>
            </a:pPr>
            <a:r>
              <a:rPr lang="de-CH" dirty="0"/>
              <a:t>Es wird etwas auf die Konsole geschrieben</a:t>
            </a:r>
          </a:p>
          <a:p>
            <a:pPr marL="171450" indent="-171450">
              <a:buFontTx/>
              <a:buChar char="-"/>
            </a:pPr>
            <a:r>
              <a:rPr lang="de-CH" dirty="0"/>
              <a:t>Das Programm wird beendet</a:t>
            </a:r>
          </a:p>
          <a:p>
            <a:pPr marL="171450" indent="-171450">
              <a:buFontTx/>
              <a:buChar char="-"/>
            </a:pPr>
            <a:r>
              <a:rPr lang="de-CH" dirty="0"/>
              <a:t>Eine Email wird versendet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(2) Es wir ein Wert zurückgegeben, welcher weiter verwertet werden kann.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3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(1) Methode gibt Wert zurück, dieser sollte gespeichert oder anderweitig verwendet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08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(1) Methode gibt Wert zurück, dieser sollte gespeichert oder anderweitig verwendet werden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4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Methodenaufrufe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Methodenaufrufe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dotnet/api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Methodenaufrufe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Methodenaufrufe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69377133-468D-B231-9A89-9FE04B5D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2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5CB855-D9BE-4375-8568-E1B7EC92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.NET-API Browser:</a:t>
            </a:r>
            <a:endParaRPr lang="de-CH" sz="1800" dirty="0">
              <a:hlinkClick r:id="rId2"/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hlinkClick r:id="rId3"/>
              </a:rPr>
              <a:t>https://docs.microsoft.com/de-de/dotnet/api/</a:t>
            </a:r>
            <a:endParaRPr lang="de-CH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0122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Voraussetzungen schaffen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68BB468-1F2A-426C-99F5-904E66B3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8352"/>
            <a:ext cx="8507288" cy="154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Methodenaufrufe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stammen aus der objektorientierten Programmierung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haben mit </a:t>
            </a:r>
            <a:r>
              <a:rPr lang="de-CH" sz="2000" dirty="0">
                <a:solidFill>
                  <a:srgbClr val="0070C0"/>
                </a:solidFill>
              </a:rPr>
              <a:t>Klassen</a:t>
            </a:r>
            <a:r>
              <a:rPr lang="de-CH" sz="2000" dirty="0"/>
              <a:t> und </a:t>
            </a:r>
            <a:r>
              <a:rPr lang="de-CH" sz="2000" dirty="0">
                <a:solidFill>
                  <a:srgbClr val="0070C0"/>
                </a:solidFill>
              </a:rPr>
              <a:t>Objekten</a:t>
            </a:r>
            <a:r>
              <a:rPr lang="de-CH" sz="2000" dirty="0"/>
              <a:t> zu tun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0BA1A7E-CAC2-4F62-86ED-9DFA4B877E5C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 bedeutet </a:t>
            </a:r>
            <a:r>
              <a:rPr lang="de-CH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Yeet</a:t>
            </a:r>
            <a:r>
              <a:rPr lang="de-CH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r>
              <a:rPr lang="de-CH" i="1" dirty="0">
                <a:solidFill>
                  <a:srgbClr val="00B050"/>
                </a:solidFill>
              </a:rPr>
              <a:t> 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08579D-7AF0-4432-9C76-DAF8A3F5C2E7}"/>
              </a:ext>
            </a:extLst>
          </p:cNvPr>
          <p:cNvSpPr txBox="1">
            <a:spLocks/>
          </p:cNvSpPr>
          <p:nvPr/>
        </p:nvSpPr>
        <p:spPr>
          <a:xfrm>
            <a:off x="457200" y="4498887"/>
            <a:ext cx="11277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/>
              <a:t>Klassen und Objekte</a:t>
            </a:r>
            <a:endParaRPr lang="de-CH" sz="2000" dirty="0"/>
          </a:p>
          <a:p>
            <a:pPr>
              <a:buFont typeface="Wingdings" pitchFamily="2" charset="2"/>
              <a:buChar char="ü"/>
            </a:pPr>
            <a:r>
              <a:rPr lang="de-CH" sz="2000" dirty="0"/>
              <a:t>werden im Modul 319 (1.Lj) verwendet</a:t>
            </a:r>
          </a:p>
          <a:p>
            <a:pPr>
              <a:buFont typeface="Wingdings" pitchFamily="2" charset="2"/>
              <a:buChar char="ü"/>
            </a:pPr>
            <a:r>
              <a:rPr lang="de-CH" sz="2000" dirty="0"/>
              <a:t>werden im Modul 320. (2. </a:t>
            </a:r>
            <a:r>
              <a:rPr lang="de-CH" sz="2000" dirty="0" err="1"/>
              <a:t>Lj</a:t>
            </a:r>
            <a:r>
              <a:rPr lang="de-CH" sz="2000" dirty="0"/>
              <a:t>) vertieft behandelt und gemeistert (Applikationsentwicklung)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A553A20-2A75-4271-BFFE-AE31F6E9845C}"/>
              </a:ext>
            </a:extLst>
          </p:cNvPr>
          <p:cNvSpPr txBox="1">
            <a:spLocks/>
          </p:cNvSpPr>
          <p:nvPr/>
        </p:nvSpPr>
        <p:spPr>
          <a:xfrm>
            <a:off x="457200" y="2248272"/>
            <a:ext cx="8507288" cy="458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dirty="0"/>
              <a:t>Es handelt sich um einen </a:t>
            </a:r>
            <a:r>
              <a:rPr lang="de-CH" u="sng" dirty="0"/>
              <a:t>Methodenaufruf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  <p:bldP spid="8" grpId="0" uiExpand="1"/>
      <p:bldP spid="9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Voraussetzungen schaffen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C7D0C3E-FFD2-4FDD-97B3-47AE75F7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89" y="2221818"/>
            <a:ext cx="8507288" cy="3196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dirty="0"/>
              <a:t>Im Moment einigen wir uns darauf, dass Klassen und Objekte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Dinge</a:t>
            </a:r>
            <a:r>
              <a:rPr lang="de-CH" sz="2000" dirty="0"/>
              <a:t> aus der realen oder vorgestellten Welt repräsentieren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aufgefordert werden können, </a:t>
            </a:r>
            <a:r>
              <a:rPr lang="de-CH" sz="2000" dirty="0">
                <a:solidFill>
                  <a:srgbClr val="FF0000"/>
                </a:solidFill>
              </a:rPr>
              <a:t>etwas</a:t>
            </a:r>
            <a:r>
              <a:rPr lang="de-CH" sz="2000" dirty="0"/>
              <a:t> zu </a:t>
            </a:r>
            <a:r>
              <a:rPr lang="de-CH" sz="2000" dirty="0">
                <a:solidFill>
                  <a:srgbClr val="FF0000"/>
                </a:solidFill>
              </a:rPr>
              <a:t>tun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/>
              <a:t>angewiesen werden können, </a:t>
            </a:r>
            <a:r>
              <a:rPr lang="de-CH" sz="2000" dirty="0">
                <a:solidFill>
                  <a:srgbClr val="FFC000"/>
                </a:solidFill>
              </a:rPr>
              <a:t>womit</a:t>
            </a:r>
            <a:r>
              <a:rPr lang="de-CH" sz="2000" dirty="0"/>
              <a:t> sie etwas tun sollen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B072F0-D9E0-48B2-BAFC-14FBD3ABBF0D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 bedeutet </a:t>
            </a:r>
            <a:r>
              <a:rPr lang="de-CH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Yeet</a:t>
            </a:r>
            <a:r>
              <a:rPr lang="de-CH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r>
              <a:rPr lang="de-CH" i="1" dirty="0">
                <a:solidFill>
                  <a:srgbClr val="00B050"/>
                </a:solidFill>
              </a:rPr>
              <a:t> 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5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Aufbau Methodenaufruf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A77BBB1-93A7-4F63-B4D5-796F0391ADB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 bedeutet </a:t>
            </a:r>
            <a:r>
              <a:rPr lang="de-CH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Yeet</a:t>
            </a:r>
            <a:r>
              <a:rPr lang="de-CH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r>
              <a:rPr lang="de-CH" i="1" dirty="0">
                <a:solidFill>
                  <a:srgbClr val="00B050"/>
                </a:solidFill>
              </a:rPr>
              <a:t> 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866C2DD-7F7E-4DDC-BDE2-7FC6383E673D}"/>
              </a:ext>
            </a:extLst>
          </p:cNvPr>
          <p:cNvSpPr txBox="1">
            <a:spLocks/>
          </p:cNvSpPr>
          <p:nvPr/>
        </p:nvSpPr>
        <p:spPr>
          <a:xfrm>
            <a:off x="2267744" y="3934752"/>
            <a:ext cx="4464496" cy="47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Ding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tuEtwas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undZwarHiermit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E192A6F-30DA-46AD-AA48-F417DCF0EF16}"/>
              </a:ext>
            </a:extLst>
          </p:cNvPr>
          <p:cNvSpPr txBox="1">
            <a:spLocks/>
          </p:cNvSpPr>
          <p:nvPr/>
        </p:nvSpPr>
        <p:spPr>
          <a:xfrm>
            <a:off x="2267744" y="4511889"/>
            <a:ext cx="4464496" cy="47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Womit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CF13334-D948-48AA-B201-A9A6E5A1FE39}"/>
              </a:ext>
            </a:extLst>
          </p:cNvPr>
          <p:cNvSpPr txBox="1">
            <a:spLocks/>
          </p:cNvSpPr>
          <p:nvPr/>
        </p:nvSpPr>
        <p:spPr>
          <a:xfrm>
            <a:off x="2267744" y="5091345"/>
            <a:ext cx="4464496" cy="47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CH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Yeet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8BD730C-21C5-4D2D-9B8A-F5ED677CADBE}"/>
              </a:ext>
            </a:extLst>
          </p:cNvPr>
          <p:cNvSpPr txBox="1">
            <a:spLocks/>
          </p:cNvSpPr>
          <p:nvPr/>
        </p:nvSpPr>
        <p:spPr>
          <a:xfrm>
            <a:off x="2267744" y="3933056"/>
            <a:ext cx="4464496" cy="47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Ding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tuEtwas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undZwarHiermit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23874A-1196-4952-9A3B-65CBD3DBE2C8}"/>
              </a:ext>
            </a:extLst>
          </p:cNvPr>
          <p:cNvGrpSpPr/>
          <p:nvPr/>
        </p:nvGrpSpPr>
        <p:grpSpPr>
          <a:xfrm>
            <a:off x="2699792" y="4316462"/>
            <a:ext cx="3816423" cy="696714"/>
            <a:chOff x="2699792" y="4276055"/>
            <a:chExt cx="3816423" cy="696714"/>
          </a:xfrm>
        </p:grpSpPr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F10E028-674F-44EF-A351-2296580C6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1076" y="4283431"/>
              <a:ext cx="0" cy="297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eschweifte Klammer rechts 12">
              <a:extLst>
                <a:ext uri="{FF2B5EF4-FFF2-40B4-BE49-F238E27FC236}">
                  <a16:creationId xmlns:a16="http://schemas.microsoft.com/office/drawing/2014/main" id="{8AABA4DC-33ED-4D25-9322-3148CE0DC753}"/>
                </a:ext>
              </a:extLst>
            </p:cNvPr>
            <p:cNvSpPr/>
            <p:nvPr/>
          </p:nvSpPr>
          <p:spPr>
            <a:xfrm rot="5400000">
              <a:off x="5251242" y="3308780"/>
              <a:ext cx="297697" cy="22322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9A507A0-385B-496A-B557-36DEEEA6E751}"/>
                </a:ext>
              </a:extLst>
            </p:cNvPr>
            <p:cNvSpPr txBox="1"/>
            <p:nvPr/>
          </p:nvSpPr>
          <p:spPr>
            <a:xfrm>
              <a:off x="2699792" y="460343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Punkt</a:t>
              </a:r>
              <a:endParaRPr lang="en-CH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3BA7A7B-18D1-4C62-8848-293E72D8A956}"/>
                </a:ext>
              </a:extLst>
            </p:cNvPr>
            <p:cNvSpPr txBox="1"/>
            <p:nvPr/>
          </p:nvSpPr>
          <p:spPr>
            <a:xfrm>
              <a:off x="4860032" y="4602953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Klammern</a:t>
              </a:r>
              <a:endParaRPr lang="en-CH" dirty="0"/>
            </a:p>
          </p:txBody>
        </p:sp>
      </p:grp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08DB7D9-AEB5-4CEE-AA58-5DA9CADEA4A5}"/>
              </a:ext>
            </a:extLst>
          </p:cNvPr>
          <p:cNvSpPr txBox="1">
            <a:spLocks/>
          </p:cNvSpPr>
          <p:nvPr/>
        </p:nvSpPr>
        <p:spPr>
          <a:xfrm>
            <a:off x="457200" y="2248272"/>
            <a:ext cx="8507288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/>
              <a:t>Somit haben wir 3 Komponenten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de-CH" sz="1800" dirty="0"/>
              <a:t>Das </a:t>
            </a:r>
            <a:r>
              <a:rPr lang="de-CH" sz="1800" dirty="0">
                <a:solidFill>
                  <a:srgbClr val="0070C0"/>
                </a:solidFill>
              </a:rPr>
              <a:t>Ding</a:t>
            </a:r>
            <a:r>
              <a:rPr lang="de-CH" sz="1800" dirty="0"/>
              <a:t> </a:t>
            </a:r>
            <a:r>
              <a:rPr lang="de-CH" sz="1800" dirty="0">
                <a:sym typeface="Wingdings" panose="05000000000000000000" pitchFamily="2" charset="2"/>
              </a:rPr>
              <a:t> </a:t>
            </a:r>
            <a:r>
              <a:rPr lang="de-CH" sz="1800" dirty="0"/>
              <a:t>Frage nach dem </a:t>
            </a:r>
            <a:r>
              <a:rPr lang="de-CH" sz="1800" dirty="0">
                <a:solidFill>
                  <a:srgbClr val="0070C0"/>
                </a:solidFill>
              </a:rPr>
              <a:t>«Wer»</a:t>
            </a:r>
          </a:p>
          <a:p>
            <a:pPr>
              <a:buFont typeface="Wingdings" pitchFamily="2" charset="2"/>
              <a:buChar char="Ø"/>
            </a:pPr>
            <a:r>
              <a:rPr lang="de-CH" sz="1800" dirty="0"/>
              <a:t>Die Möglichkeit </a:t>
            </a:r>
            <a:r>
              <a:rPr lang="de-CH" sz="1800" dirty="0">
                <a:solidFill>
                  <a:srgbClr val="FF0000"/>
                </a:solidFill>
              </a:rPr>
              <a:t>etwas</a:t>
            </a:r>
            <a:r>
              <a:rPr lang="de-CH" sz="1800" dirty="0"/>
              <a:t> zu </a:t>
            </a:r>
            <a:r>
              <a:rPr lang="de-CH" sz="1800" dirty="0">
                <a:solidFill>
                  <a:srgbClr val="FF0000"/>
                </a:solidFill>
              </a:rPr>
              <a:t>tun</a:t>
            </a:r>
            <a:r>
              <a:rPr lang="de-CH" sz="1800" dirty="0"/>
              <a:t> </a:t>
            </a:r>
            <a:r>
              <a:rPr lang="de-CH" sz="1800" dirty="0">
                <a:sym typeface="Wingdings" panose="05000000000000000000" pitchFamily="2" charset="2"/>
              </a:rPr>
              <a:t> Frage nach dem </a:t>
            </a:r>
            <a:r>
              <a:rPr lang="de-CH" sz="1800" dirty="0">
                <a:solidFill>
                  <a:srgbClr val="FF0000"/>
                </a:solidFill>
                <a:sym typeface="Wingdings" panose="05000000000000000000" pitchFamily="2" charset="2"/>
              </a:rPr>
              <a:t>«Was»</a:t>
            </a:r>
          </a:p>
          <a:p>
            <a:pPr>
              <a:buFont typeface="Wingdings" pitchFamily="2" charset="2"/>
              <a:buChar char="Ø"/>
            </a:pPr>
            <a:r>
              <a:rPr lang="de-CH" sz="1800" dirty="0">
                <a:sym typeface="Wingdings" panose="05000000000000000000" pitchFamily="2" charset="2"/>
              </a:rPr>
              <a:t>Das Hilfsmittel  Frage nach dem </a:t>
            </a:r>
            <a:r>
              <a:rPr lang="de-CH" sz="1800" dirty="0">
                <a:solidFill>
                  <a:srgbClr val="FFC000"/>
                </a:solidFill>
                <a:sym typeface="Wingdings" panose="05000000000000000000" pitchFamily="2" charset="2"/>
              </a:rPr>
              <a:t>«Womit»</a:t>
            </a:r>
          </a:p>
          <a:p>
            <a:pPr>
              <a:buFont typeface="Wingdings" pitchFamily="2" charset="2"/>
              <a:buChar char="Ø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2949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8" grpId="0"/>
      <p:bldP spid="9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Aufbau Methodenaufruf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A77BBB1-93A7-4F63-B4D5-796F0391ADB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Die 4te Komponente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08DB7D9-AEB5-4CEE-AA58-5DA9CADEA4A5}"/>
              </a:ext>
            </a:extLst>
          </p:cNvPr>
          <p:cNvSpPr txBox="1">
            <a:spLocks/>
          </p:cNvSpPr>
          <p:nvPr/>
        </p:nvSpPr>
        <p:spPr>
          <a:xfrm>
            <a:off x="457200" y="2248272"/>
            <a:ext cx="10391328" cy="341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/>
              <a:t>Natürlich erwarten wir von einem Methodenaufruf, dass etwas passiert.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/>
              <a:t>Wir möchten ein </a:t>
            </a:r>
            <a:r>
              <a:rPr lang="de-CH" sz="2000" dirty="0">
                <a:solidFill>
                  <a:srgbClr val="00B050"/>
                </a:solidFill>
              </a:rPr>
              <a:t>Resultat</a:t>
            </a:r>
            <a:r>
              <a:rPr lang="de-CH" sz="20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/>
              <a:t>Dies kann sich verschiedenartig äussern, nämlich in 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800" dirty="0"/>
              <a:t>eines Geschehnisses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 (1)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800" dirty="0"/>
              <a:t>eines Rückgabewertes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</a:rPr>
              <a:t> (2)</a:t>
            </a:r>
          </a:p>
          <a:p>
            <a:pPr marL="0" indent="0">
              <a:buNone/>
            </a:pPr>
            <a:endParaRPr lang="de-CH" sz="1800" baseline="30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de-CH" sz="1800" baseline="30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Das Abfangen </a:t>
            </a:r>
            <a:r>
              <a:rPr lang="de-CH" sz="2000">
                <a:solidFill>
                  <a:srgbClr val="0070C0"/>
                </a:solidFill>
              </a:rPr>
              <a:t>und Verwerten </a:t>
            </a:r>
            <a:r>
              <a:rPr lang="de-CH" sz="2000" dirty="0">
                <a:solidFill>
                  <a:srgbClr val="0070C0"/>
                </a:solidFill>
              </a:rPr>
              <a:t>von Rückgabewerten wird später in diesem Modul Thema.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02444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.NET-Klassenbibliothek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CA51542-7695-433D-993E-A0575816A5E3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Damit wir nicht von vorne anfangen müssen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8B12E1A-FC3C-400C-B64C-05933096AE28}"/>
              </a:ext>
            </a:extLst>
          </p:cNvPr>
          <p:cNvSpPr txBox="1">
            <a:spLocks/>
          </p:cNvSpPr>
          <p:nvPr/>
        </p:nvSpPr>
        <p:spPr>
          <a:xfrm>
            <a:off x="457200" y="2276872"/>
            <a:ext cx="8507288" cy="3672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/>
              <a:t>Die .NET-Klassenbibliothek ist eine Ansammlung an </a:t>
            </a:r>
            <a:r>
              <a:rPr lang="de-CH" sz="2000" dirty="0">
                <a:solidFill>
                  <a:srgbClr val="0070C0"/>
                </a:solidFill>
              </a:rPr>
              <a:t>Dingen</a:t>
            </a:r>
            <a:r>
              <a:rPr lang="de-CH" sz="2000" dirty="0"/>
              <a:t>, die uns zu Verfügung gestellt werden, um alltägliche Programmieraufgaben zu ermöglichen, so z.B.: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/>
              <a:t>Verwenden der Konsole (Ein-/Ausgaben, …)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/>
              <a:t>Konvertierungen (Text </a:t>
            </a:r>
            <a:r>
              <a:rPr lang="de-CH" sz="1600" dirty="0">
                <a:sym typeface="Wingdings" panose="05000000000000000000" pitchFamily="2" charset="2"/>
              </a:rPr>
              <a:t> Ganzzahl, Ganzzahl  Gleitkommazahl, …)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ym typeface="Wingdings" panose="05000000000000000000" pitchFamily="2" charset="2"/>
              </a:rPr>
              <a:t>Verwenden von Mathematischen Funktionen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ym typeface="Wingdings" panose="05000000000000000000" pitchFamily="2" charset="2"/>
              </a:rPr>
              <a:t>Generieren von Zufallszahlen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ym typeface="Wingdings" panose="05000000000000000000" pitchFamily="2" charset="2"/>
              </a:rPr>
              <a:t>Erstellen von grafischen Benutzeroberflächen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ym typeface="Wingdings" panose="05000000000000000000" pitchFamily="2" charset="2"/>
              </a:rPr>
              <a:t>Zugreifen auf Dateien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1600" dirty="0">
                <a:sym typeface="Wingdings" panose="05000000000000000000" pitchFamily="2" charset="2"/>
              </a:rPr>
              <a:t>etc.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dirty="0"/>
              <a:t>Auf diese Sammlung haben Sie beim Programmieren Zugriff.</a:t>
            </a:r>
          </a:p>
        </p:txBody>
      </p:sp>
    </p:spTree>
    <p:extLst>
      <p:ext uri="{BB962C8B-B14F-4D97-AF65-F5344CB8AC3E}">
        <p14:creationId xmlns:p14="http://schemas.microsoft.com/office/powerpoint/2010/main" val="330321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ED213FD-51BC-4F1D-B74E-002BB54C90BD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C#: </a:t>
            </a: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Yeet</a:t>
            </a: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de-CH" sz="20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0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509C00F-8BDA-45AE-83F3-6F807FE9FF42}"/>
              </a:ext>
            </a:extLst>
          </p:cNvPr>
          <p:cNvSpPr txBox="1">
            <a:spLocks/>
          </p:cNvSpPr>
          <p:nvPr/>
        </p:nvSpPr>
        <p:spPr>
          <a:xfrm>
            <a:off x="457200" y="1988840"/>
            <a:ext cx="2386608" cy="130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Wer: </a:t>
            </a:r>
            <a:r>
              <a:rPr lang="de-CH" sz="2000" dirty="0" err="1">
                <a:solidFill>
                  <a:srgbClr val="0070C0"/>
                </a:solidFill>
              </a:rPr>
              <a:t>Console</a:t>
            </a: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Was: </a:t>
            </a:r>
            <a:r>
              <a:rPr lang="de-CH" sz="2000" dirty="0" err="1">
                <a:solidFill>
                  <a:srgbClr val="FF0000"/>
                </a:solidFill>
              </a:rPr>
              <a:t>WriteLine</a:t>
            </a: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FFC000"/>
                </a:solidFill>
              </a:rPr>
              <a:t>Womit: 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CH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Yeet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endParaRPr lang="de-CH" sz="2000" dirty="0">
              <a:solidFill>
                <a:srgbClr val="FFC00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68E2B9D-BA2A-415B-A2AD-B42A1F4725E4}"/>
              </a:ext>
            </a:extLst>
          </p:cNvPr>
          <p:cNvSpPr txBox="1">
            <a:spLocks/>
          </p:cNvSpPr>
          <p:nvPr/>
        </p:nvSpPr>
        <p:spPr>
          <a:xfrm>
            <a:off x="3059832" y="1988840"/>
            <a:ext cx="5626968" cy="123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i="1" dirty="0">
                <a:solidFill>
                  <a:srgbClr val="0070C0"/>
                </a:solidFill>
              </a:rPr>
              <a:t>«Konsole,…»</a:t>
            </a:r>
          </a:p>
          <a:p>
            <a:pPr marL="0" indent="0">
              <a:buNone/>
            </a:pPr>
            <a:r>
              <a:rPr lang="de-CH" sz="2000" i="1" dirty="0">
                <a:solidFill>
                  <a:srgbClr val="FF0000"/>
                </a:solidFill>
              </a:rPr>
              <a:t>«…schreib eine Zeile,…»</a:t>
            </a:r>
          </a:p>
          <a:p>
            <a:pPr marL="0" indent="0">
              <a:buNone/>
            </a:pPr>
            <a:r>
              <a:rPr lang="de-CH" sz="2000" i="1" dirty="0">
                <a:solidFill>
                  <a:srgbClr val="FFC000"/>
                </a:solidFill>
              </a:rPr>
              <a:t>«…und zwar 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CH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Yeet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de-CH" sz="2000" i="1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48E5282-EFAD-4CA4-91DF-3290160BE07B}"/>
              </a:ext>
            </a:extLst>
          </p:cNvPr>
          <p:cNvSpPr txBox="1">
            <a:spLocks/>
          </p:cNvSpPr>
          <p:nvPr/>
        </p:nvSpPr>
        <p:spPr>
          <a:xfrm>
            <a:off x="459051" y="36376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C#: Convert.ToInt32("77");</a:t>
            </a:r>
            <a:endParaRPr lang="de-CH" sz="20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000" i="1" dirty="0">
              <a:solidFill>
                <a:srgbClr val="00B050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D20CA43-0E35-4E2F-A916-C9F4A7D931E8}"/>
              </a:ext>
            </a:extLst>
          </p:cNvPr>
          <p:cNvSpPr txBox="1">
            <a:spLocks/>
          </p:cNvSpPr>
          <p:nvPr/>
        </p:nvSpPr>
        <p:spPr>
          <a:xfrm>
            <a:off x="459051" y="4092364"/>
            <a:ext cx="2386608" cy="156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Wer: </a:t>
            </a:r>
            <a:r>
              <a:rPr lang="de-CH" sz="2000" dirty="0" err="1">
                <a:solidFill>
                  <a:srgbClr val="0070C0"/>
                </a:solidFill>
              </a:rPr>
              <a:t>Convert</a:t>
            </a: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Was: ToInt32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C000"/>
                </a:solidFill>
              </a:rPr>
              <a:t>Womit: 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"77"</a:t>
            </a:r>
          </a:p>
          <a:p>
            <a:pPr marL="0" indent="0">
              <a:buNone/>
            </a:pP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C12A0A5-1E1C-4876-8559-7611CD6F7125}"/>
              </a:ext>
            </a:extLst>
          </p:cNvPr>
          <p:cNvSpPr txBox="1">
            <a:spLocks/>
          </p:cNvSpPr>
          <p:nvPr/>
        </p:nvSpPr>
        <p:spPr>
          <a:xfrm>
            <a:off x="3061683" y="4092364"/>
            <a:ext cx="5626968" cy="123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i="1" dirty="0">
                <a:solidFill>
                  <a:srgbClr val="0070C0"/>
                </a:solidFill>
              </a:rPr>
              <a:t>«</a:t>
            </a:r>
            <a:r>
              <a:rPr lang="de-CH" sz="2000" i="1" dirty="0" err="1">
                <a:solidFill>
                  <a:srgbClr val="0070C0"/>
                </a:solidFill>
              </a:rPr>
              <a:t>Konvertierer</a:t>
            </a:r>
            <a:r>
              <a:rPr lang="de-CH" sz="2000" i="1" dirty="0">
                <a:solidFill>
                  <a:srgbClr val="0070C0"/>
                </a:solidFill>
              </a:rPr>
              <a:t>,…»</a:t>
            </a:r>
          </a:p>
          <a:p>
            <a:pPr marL="0" indent="0">
              <a:buNone/>
            </a:pPr>
            <a:r>
              <a:rPr lang="de-CH" sz="2000" i="1" dirty="0">
                <a:solidFill>
                  <a:srgbClr val="FF0000"/>
                </a:solidFill>
              </a:rPr>
              <a:t>«…wandle etwas in eine Ganzzahl um,…»</a:t>
            </a:r>
          </a:p>
          <a:p>
            <a:pPr marL="0" indent="0">
              <a:buNone/>
            </a:pPr>
            <a:r>
              <a:rPr lang="de-CH" sz="2000" i="1" dirty="0">
                <a:solidFill>
                  <a:srgbClr val="FFC000"/>
                </a:solidFill>
              </a:rPr>
              <a:t>«…und zwar die Zeichenkette 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"77"</a:t>
            </a:r>
            <a:r>
              <a:rPr lang="de-CH" sz="2000" i="1" dirty="0">
                <a:solidFill>
                  <a:srgbClr val="FFC00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5366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5E2BA-5DD8-4D80-A246-5D0851C4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E2C43-B21F-474C-AC53-44018BE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Methodenaufrufe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B9644B-1922-4347-924D-936185A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E71DBE5-B9C2-4387-8243-31593F7A46D6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C#: </a:t>
            </a: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(7,23);</a:t>
            </a:r>
            <a:endParaRPr lang="de-CH" sz="20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0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A6C04F-B4C3-4C67-BCE3-EA46E9DB67E1}"/>
              </a:ext>
            </a:extLst>
          </p:cNvPr>
          <p:cNvSpPr txBox="1">
            <a:spLocks/>
          </p:cNvSpPr>
          <p:nvPr/>
        </p:nvSpPr>
        <p:spPr>
          <a:xfrm>
            <a:off x="457200" y="1988840"/>
            <a:ext cx="2386608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Wer: Math</a:t>
            </a: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Was: Max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C000"/>
                </a:solidFill>
              </a:rPr>
              <a:t>Womit: 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und 23</a:t>
            </a:r>
          </a:p>
          <a:p>
            <a:pPr marL="0" indent="0">
              <a:buNone/>
            </a:pP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 marL="0" indent="0">
              <a:buNone/>
            </a:pPr>
            <a:endParaRPr lang="de-CH" sz="2000" dirty="0">
              <a:solidFill>
                <a:srgbClr val="FFC00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E33D54A-2441-4FE7-962B-B3E162F81F36}"/>
              </a:ext>
            </a:extLst>
          </p:cNvPr>
          <p:cNvSpPr txBox="1">
            <a:spLocks/>
          </p:cNvSpPr>
          <p:nvPr/>
        </p:nvSpPr>
        <p:spPr>
          <a:xfrm>
            <a:off x="3059832" y="1988840"/>
            <a:ext cx="5626968" cy="123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i="1" dirty="0">
                <a:solidFill>
                  <a:srgbClr val="0070C0"/>
                </a:solidFill>
              </a:rPr>
              <a:t>«Mathe-Ding,…»</a:t>
            </a:r>
          </a:p>
          <a:p>
            <a:pPr marL="0" indent="0">
              <a:buNone/>
            </a:pPr>
            <a:r>
              <a:rPr lang="de-CH" sz="2000" i="1" dirty="0">
                <a:solidFill>
                  <a:srgbClr val="FF0000"/>
                </a:solidFill>
              </a:rPr>
              <a:t>«…bestimme die höchste Zahl…»</a:t>
            </a:r>
          </a:p>
          <a:p>
            <a:pPr marL="0" indent="0">
              <a:buNone/>
            </a:pPr>
            <a:r>
              <a:rPr lang="de-CH" sz="2000" i="1" dirty="0">
                <a:solidFill>
                  <a:srgbClr val="FFC000"/>
                </a:solidFill>
              </a:rPr>
              <a:t>«…aus 7 und 23»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90FA707-4963-4C72-8F2E-BD80B13FC2CC}"/>
              </a:ext>
            </a:extLst>
          </p:cNvPr>
          <p:cNvSpPr txBox="1">
            <a:spLocks/>
          </p:cNvSpPr>
          <p:nvPr/>
        </p:nvSpPr>
        <p:spPr>
          <a:xfrm>
            <a:off x="459051" y="36376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C#: </a:t>
            </a: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Random().</a:t>
            </a:r>
            <a:r>
              <a:rPr lang="de-CH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e-CH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(1,100);</a:t>
            </a:r>
            <a:endParaRPr lang="de-CH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i="1" dirty="0">
              <a:solidFill>
                <a:srgbClr val="00B050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6D10B58-62E2-47BF-AC3D-62239CC79036}"/>
              </a:ext>
            </a:extLst>
          </p:cNvPr>
          <p:cNvSpPr txBox="1">
            <a:spLocks/>
          </p:cNvSpPr>
          <p:nvPr/>
        </p:nvSpPr>
        <p:spPr>
          <a:xfrm>
            <a:off x="459051" y="4092364"/>
            <a:ext cx="2600782" cy="149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Wer: </a:t>
            </a:r>
            <a:r>
              <a:rPr lang="de-CH" sz="2000" dirty="0" err="1">
                <a:solidFill>
                  <a:srgbClr val="0070C0"/>
                </a:solidFill>
              </a:rPr>
              <a:t>new</a:t>
            </a:r>
            <a:r>
              <a:rPr lang="de-CH" sz="2000" dirty="0">
                <a:solidFill>
                  <a:srgbClr val="0070C0"/>
                </a:solidFill>
              </a:rPr>
              <a:t> Random()</a:t>
            </a: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Was: Next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C000"/>
                </a:solidFill>
              </a:rPr>
              <a:t>Womit: </a:t>
            </a:r>
            <a:r>
              <a:rPr lang="de-CH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und 100</a:t>
            </a:r>
          </a:p>
          <a:p>
            <a:pPr marL="0" indent="0">
              <a:buNone/>
            </a:pP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 marL="0" indent="0">
              <a:buNone/>
            </a:pPr>
            <a:endParaRPr lang="de-CH" sz="2000" dirty="0">
              <a:solidFill>
                <a:srgbClr val="FFC00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BB9232C-AA3E-4BF4-B5BB-96A1C95E604A}"/>
              </a:ext>
            </a:extLst>
          </p:cNvPr>
          <p:cNvSpPr txBox="1">
            <a:spLocks/>
          </p:cNvSpPr>
          <p:nvPr/>
        </p:nvSpPr>
        <p:spPr>
          <a:xfrm>
            <a:off x="3059832" y="4092364"/>
            <a:ext cx="5040560" cy="123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i="1" dirty="0">
                <a:solidFill>
                  <a:srgbClr val="0070C0"/>
                </a:solidFill>
              </a:rPr>
              <a:t>«Zufallszahlengenerator,…»</a:t>
            </a:r>
          </a:p>
          <a:p>
            <a:pPr marL="0" indent="0">
              <a:buNone/>
            </a:pPr>
            <a:r>
              <a:rPr lang="de-CH" sz="2000" i="1" dirty="0">
                <a:solidFill>
                  <a:srgbClr val="FF0000"/>
                </a:solidFill>
              </a:rPr>
              <a:t>«…gib mir die nächste zufällige Zahl …»</a:t>
            </a:r>
          </a:p>
          <a:p>
            <a:pPr marL="0" indent="0">
              <a:buNone/>
            </a:pPr>
            <a:r>
              <a:rPr lang="de-CH" sz="2000" i="1" dirty="0">
                <a:solidFill>
                  <a:srgbClr val="FFC000"/>
                </a:solidFill>
              </a:rPr>
              <a:t>«…zwischen 1 und 100 (exklusive).»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1E96A9E-FF79-4AAD-A21B-F16A72CE357A}"/>
              </a:ext>
            </a:extLst>
          </p:cNvPr>
          <p:cNvSpPr/>
          <p:nvPr/>
        </p:nvSpPr>
        <p:spPr>
          <a:xfrm>
            <a:off x="1559496" y="3637651"/>
            <a:ext cx="1872208" cy="365125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99F00336-11E1-4256-AB9B-97703E9A7871}"/>
              </a:ext>
            </a:extLst>
          </p:cNvPr>
          <p:cNvSpPr/>
          <p:nvPr/>
        </p:nvSpPr>
        <p:spPr>
          <a:xfrm>
            <a:off x="5951984" y="2910641"/>
            <a:ext cx="3600400" cy="612648"/>
          </a:xfrm>
          <a:prstGeom prst="wedgeRectCallout">
            <a:avLst>
              <a:gd name="adj1" fmla="val -121219"/>
              <a:gd name="adj2" fmla="val 71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Akzeptieren Sie für den Moment, dass </a:t>
            </a:r>
            <a:r>
              <a:rPr lang="de-CH"/>
              <a:t>dies auch </a:t>
            </a:r>
            <a:r>
              <a:rPr lang="de-CH" dirty="0"/>
              <a:t>ein «Ding» ist.</a:t>
            </a:r>
          </a:p>
        </p:txBody>
      </p:sp>
    </p:spTree>
    <p:extLst>
      <p:ext uri="{BB962C8B-B14F-4D97-AF65-F5344CB8AC3E}">
        <p14:creationId xmlns:p14="http://schemas.microsoft.com/office/powerpoint/2010/main" val="4497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668</Words>
  <Application>Microsoft Office PowerPoint</Application>
  <PresentationFormat>Widescreen</PresentationFormat>
  <Paragraphs>134</Paragraphs>
  <Slides>11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Methodenaufrufe</vt:lpstr>
      <vt:lpstr>Zur Verwendung</vt:lpstr>
      <vt:lpstr>Voraussetzungen schaffen</vt:lpstr>
      <vt:lpstr>Voraussetzungen schaffen</vt:lpstr>
      <vt:lpstr>Aufbau Methodenaufruf</vt:lpstr>
      <vt:lpstr>Aufbau Methodenaufruf</vt:lpstr>
      <vt:lpstr>.NET-Klassenbibliothek</vt:lpstr>
      <vt:lpstr>Beispiele</vt:lpstr>
      <vt:lpstr>Beispiele</vt:lpstr>
      <vt:lpstr>Methodenaufrufe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PR_319_Methodenaufrufe</dc:title>
  <dc:subject>Modul 319</dc:subject>
  <dc:creator>Lars Meyer</dc:creator>
  <dc:description>CC BY, https://creativecommons.org/licenses/by/4.0/deed.de</dc:description>
  <cp:lastModifiedBy>Lars.Meyer</cp:lastModifiedBy>
  <cp:revision>33</cp:revision>
  <dcterms:created xsi:type="dcterms:W3CDTF">2018-11-16T14:42:52Z</dcterms:created>
  <dcterms:modified xsi:type="dcterms:W3CDTF">2024-02-02T09:21:24Z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