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66" r:id="rId6"/>
    <p:sldId id="258" r:id="rId7"/>
    <p:sldId id="283" r:id="rId8"/>
    <p:sldId id="272" r:id="rId9"/>
    <p:sldId id="284" r:id="rId10"/>
    <p:sldId id="285" r:id="rId11"/>
    <p:sldId id="286" r:id="rId12"/>
    <p:sldId id="287" r:id="rId13"/>
    <p:sldId id="275" r:id="rId14"/>
    <p:sldId id="27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9" autoAdjust="0"/>
    <p:restoredTop sz="89711" autoAdjust="0"/>
  </p:normalViewPr>
  <p:slideViewPr>
    <p:cSldViewPr>
      <p:cViewPr varScale="1">
        <p:scale>
          <a:sx n="99" d="100"/>
          <a:sy n="99" d="100"/>
        </p:scale>
        <p:origin x="1185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2B86-53D4-4F09-8434-4F0986E46D12}" type="datetimeFigureOut">
              <a:rPr lang="de-CH" smtClean="0"/>
              <a:t>02.02.2024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C08E5-CCF5-44E7-BB83-5ECBB7A0812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70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Hier stehen die Notizen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4506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dirty="0"/>
              <a:t>Ganzzahlen und Gleitkommazahlen</a:t>
            </a:r>
          </a:p>
          <a:p>
            <a:pPr marL="228600" indent="-228600">
              <a:buAutoNum type="arabicParenBoth"/>
            </a:pPr>
            <a:endParaRPr lang="de-CH" dirty="0"/>
          </a:p>
          <a:p>
            <a:pPr marL="228600" indent="-228600">
              <a:buAutoNum type="arabicParenBoth"/>
            </a:pPr>
            <a:r>
              <a:rPr lang="de-CH" dirty="0"/>
              <a:t>6 / 4 = 1 </a:t>
            </a:r>
            <a:r>
              <a:rPr lang="de-CH" b="1" dirty="0"/>
              <a:t>Rest 2</a:t>
            </a:r>
          </a:p>
          <a:p>
            <a:pPr marL="0" indent="0">
              <a:buNone/>
            </a:pPr>
            <a:endParaRPr lang="de-CH" b="1" dirty="0"/>
          </a:p>
          <a:p>
            <a:pPr marL="0" indent="0">
              <a:buNone/>
            </a:pPr>
            <a:r>
              <a:rPr lang="de-CH" b="0" dirty="0"/>
              <a:t>(3)</a:t>
            </a:r>
          </a:p>
          <a:p>
            <a:pPr marL="0" indent="0">
              <a:buNone/>
            </a:pPr>
            <a:r>
              <a:rPr lang="de-CH" b="0" dirty="0"/>
              <a:t>++ und – können nicht auf einem Wert selbst, sondern nur auf einer Variablen verwendet werden.</a:t>
            </a:r>
          </a:p>
          <a:p>
            <a:pPr marL="0" indent="0">
              <a:buNone/>
            </a:pPr>
            <a:r>
              <a:rPr lang="de-CH" b="0" dirty="0"/>
              <a:t>Es gibt 2 Möglichkeiten, die Erhöhung/Verminderung anzuwenden:</a:t>
            </a:r>
          </a:p>
          <a:p>
            <a:pPr marL="171450" indent="-171450">
              <a:buFontTx/>
              <a:buChar char="-"/>
            </a:pPr>
            <a:r>
              <a:rPr lang="de-CH" b="0" dirty="0"/>
              <a:t>i++	// Erhöhung nach der Verwendung</a:t>
            </a:r>
          </a:p>
          <a:p>
            <a:pPr marL="171450" indent="-171450">
              <a:buFontTx/>
              <a:buChar char="-"/>
            </a:pPr>
            <a:r>
              <a:rPr lang="de-CH" b="0" dirty="0"/>
              <a:t>++i	// </a:t>
            </a:r>
            <a:r>
              <a:rPr lang="de-CH" b="0" dirty="0" err="1"/>
              <a:t>Erhögung</a:t>
            </a:r>
            <a:r>
              <a:rPr lang="de-CH" b="0" dirty="0"/>
              <a:t> vor der Verwendung</a:t>
            </a:r>
          </a:p>
          <a:p>
            <a:pPr marL="171450" indent="-171450">
              <a:buFontTx/>
              <a:buChar char="-"/>
            </a:pPr>
            <a:r>
              <a:rPr lang="de-CH" b="0" dirty="0"/>
              <a:t>i--	// Verminderung nach der Verwendung</a:t>
            </a:r>
          </a:p>
          <a:p>
            <a:pPr marL="171450" indent="-171450">
              <a:buFontTx/>
              <a:buChar char="-"/>
            </a:pPr>
            <a:r>
              <a:rPr lang="de-CH" b="0" dirty="0"/>
              <a:t>--i	// Verminderung vor der Verwendung</a:t>
            </a:r>
          </a:p>
          <a:p>
            <a:pPr marL="0" indent="0">
              <a:buFontTx/>
              <a:buNone/>
            </a:pPr>
            <a:r>
              <a:rPr lang="de-CH" b="0" dirty="0"/>
              <a:t>Folgendes Beispiel soll dies zeigen:</a:t>
            </a:r>
          </a:p>
          <a:p>
            <a:pPr marL="0" indent="0">
              <a:buFontTx/>
              <a:buNone/>
            </a:pPr>
            <a:r>
              <a:rPr lang="de-CH" b="0" dirty="0"/>
              <a:t>	</a:t>
            </a:r>
            <a:r>
              <a:rPr lang="de-CH" b="0" dirty="0" err="1"/>
              <a:t>int</a:t>
            </a:r>
            <a:r>
              <a:rPr lang="de-CH" b="0" dirty="0"/>
              <a:t> zahl1 = 3;</a:t>
            </a:r>
          </a:p>
          <a:p>
            <a:pPr marL="0" indent="0">
              <a:buFontTx/>
              <a:buNone/>
            </a:pPr>
            <a:r>
              <a:rPr lang="de-CH" b="0" dirty="0"/>
              <a:t>	</a:t>
            </a:r>
            <a:r>
              <a:rPr lang="de-CH" b="0" dirty="0" err="1"/>
              <a:t>int</a:t>
            </a:r>
            <a:r>
              <a:rPr lang="de-CH" b="0" dirty="0"/>
              <a:t> zahl2 = 3;</a:t>
            </a:r>
          </a:p>
          <a:p>
            <a:pPr marL="0" indent="0">
              <a:buFontTx/>
              <a:buNone/>
            </a:pPr>
            <a:r>
              <a:rPr lang="de-CH" b="0" dirty="0"/>
              <a:t>	</a:t>
            </a:r>
            <a:r>
              <a:rPr lang="de-CH" b="0" dirty="0" err="1"/>
              <a:t>int</a:t>
            </a:r>
            <a:r>
              <a:rPr lang="de-CH" b="0" dirty="0"/>
              <a:t> summe = zahl1++ + --zahl2;	// Entspricht:	</a:t>
            </a:r>
            <a:r>
              <a:rPr lang="de-CH" b="0" dirty="0" err="1"/>
              <a:t>int</a:t>
            </a:r>
            <a:r>
              <a:rPr lang="de-CH" b="0" dirty="0"/>
              <a:t> summe = 3 + 2</a:t>
            </a:r>
          </a:p>
          <a:p>
            <a:pPr marL="0" indent="0">
              <a:buFontTx/>
              <a:buNone/>
            </a:pPr>
            <a:r>
              <a:rPr lang="de-CH" b="0" dirty="0"/>
              <a:t>zahl1 wird auf 4 erhöht dies aber erst </a:t>
            </a:r>
            <a:r>
              <a:rPr lang="de-CH" b="0" u="sng" dirty="0"/>
              <a:t>nach</a:t>
            </a:r>
            <a:r>
              <a:rPr lang="de-CH" b="0" dirty="0"/>
              <a:t> der Verwendung.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="0" dirty="0"/>
              <a:t>zahl2 wird auf 2 vermindert dies aber </a:t>
            </a:r>
            <a:r>
              <a:rPr lang="de-CH" b="0" u="sng" dirty="0"/>
              <a:t>vor</a:t>
            </a:r>
            <a:r>
              <a:rPr lang="de-CH" b="0" dirty="0"/>
              <a:t> der Verwendung</a:t>
            </a:r>
          </a:p>
          <a:p>
            <a:pPr marL="0" indent="0">
              <a:buFontTx/>
              <a:buNone/>
            </a:pPr>
            <a:endParaRPr lang="de-CH" b="0" dirty="0"/>
          </a:p>
          <a:p>
            <a:pPr marL="0" indent="0">
              <a:buFontTx/>
              <a:buNone/>
            </a:pPr>
            <a:endParaRPr lang="de-CH" b="0" dirty="0"/>
          </a:p>
          <a:p>
            <a:pPr marL="171450" indent="-171450">
              <a:buFontTx/>
              <a:buChar char="-"/>
            </a:pPr>
            <a:endParaRPr lang="de-CH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5369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dirty="0"/>
              <a:t>ausgehend davon, dass x initial 6 ist</a:t>
            </a:r>
            <a:endParaRPr lang="de-CH" b="0" dirty="0"/>
          </a:p>
          <a:p>
            <a:pPr marL="0" indent="0">
              <a:buFontTx/>
              <a:buNone/>
            </a:pPr>
            <a:endParaRPr lang="de-CH" b="0" dirty="0"/>
          </a:p>
          <a:p>
            <a:pPr marL="171450" indent="-171450">
              <a:buFontTx/>
              <a:buChar char="-"/>
            </a:pPr>
            <a:endParaRPr lang="de-CH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8500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dirty="0"/>
              <a:t>Wahr oder falsch</a:t>
            </a:r>
          </a:p>
          <a:p>
            <a:pPr marL="228600" indent="-228600">
              <a:buAutoNum type="arabicParenBoth"/>
            </a:pPr>
            <a:r>
              <a:rPr lang="de-CH" dirty="0"/>
              <a:t>ausgehend davon, dass x initial 6 ist</a:t>
            </a:r>
            <a:endParaRPr lang="de-CH" b="0" dirty="0"/>
          </a:p>
          <a:p>
            <a:pPr marL="0" indent="0">
              <a:buFontTx/>
              <a:buNone/>
            </a:pPr>
            <a:endParaRPr lang="de-CH" b="0" dirty="0"/>
          </a:p>
          <a:p>
            <a:pPr marL="171450" indent="-171450">
              <a:buFontTx/>
              <a:buChar char="-"/>
            </a:pPr>
            <a:endParaRPr lang="de-CH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5139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dirty="0"/>
              <a:t>Wahr oder falsch</a:t>
            </a:r>
          </a:p>
          <a:p>
            <a:pPr marL="228600" indent="-228600">
              <a:buAutoNum type="arabicParenBoth"/>
            </a:pPr>
            <a:r>
              <a:rPr lang="de-CH" dirty="0"/>
              <a:t>Und</a:t>
            </a:r>
          </a:p>
          <a:p>
            <a:pPr marL="228600" indent="-228600">
              <a:buAutoNum type="arabicParenBoth"/>
            </a:pPr>
            <a:r>
              <a:rPr lang="de-CH" b="0" dirty="0"/>
              <a:t>Oder</a:t>
            </a:r>
          </a:p>
          <a:p>
            <a:pPr marL="228600" indent="-228600">
              <a:buAutoNum type="arabicParenBoth"/>
            </a:pPr>
            <a:r>
              <a:rPr lang="de-CH" b="0" dirty="0"/>
              <a:t>Nicht</a:t>
            </a:r>
          </a:p>
          <a:p>
            <a:pPr marL="0" indent="0">
              <a:buFontTx/>
              <a:buNone/>
            </a:pPr>
            <a:endParaRPr lang="de-CH" b="0" dirty="0"/>
          </a:p>
          <a:p>
            <a:pPr marL="171450" indent="-171450">
              <a:buFontTx/>
              <a:buChar char="-"/>
            </a:pPr>
            <a:endParaRPr lang="de-CH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1101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dirty="0"/>
              <a:t>ausgehend davon, dass x 6 ist</a:t>
            </a:r>
            <a:endParaRPr lang="de-CH" b="0" dirty="0"/>
          </a:p>
          <a:p>
            <a:pPr marL="0" indent="0">
              <a:buFontTx/>
              <a:buNone/>
            </a:pPr>
            <a:endParaRPr lang="de-CH" b="0" dirty="0"/>
          </a:p>
          <a:p>
            <a:pPr marL="171450" indent="-171450">
              <a:buFontTx/>
              <a:buChar char="-"/>
            </a:pPr>
            <a:endParaRPr lang="de-CH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3485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4127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80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484785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BB3B3B"/>
                </a:solidFill>
                <a:latin typeface="Arial Black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14400" y="4149080"/>
            <a:ext cx="10363200" cy="913656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rgbClr val="BB3B3B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Autor, Organisation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3212976"/>
            <a:ext cx="10363200" cy="576064"/>
          </a:xfrm>
        </p:spPr>
        <p:txBody>
          <a:bodyPr lIns="0" tIns="0" rIns="0" bIns="0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de-DE" sz="2400" kern="1200" smtClean="0">
                <a:solidFill>
                  <a:srgbClr val="BB3B3B"/>
                </a:solidFill>
                <a:latin typeface="Arial Black" pitchFamily="34" charset="0"/>
                <a:ea typeface="+mn-ea"/>
                <a:cs typeface="+mn-cs"/>
              </a:defRPr>
            </a:lvl1pPr>
          </a:lstStyle>
          <a:p>
            <a:r>
              <a:rPr lang="de-CH"/>
              <a:t>Operatoren</a:t>
            </a:r>
            <a:endParaRPr lang="de-CH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914400" y="2996952"/>
            <a:ext cx="10363200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Operatoren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Operatoren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 flipH="1">
            <a:off x="9408368" y="274639"/>
            <a:ext cx="51598" cy="5851525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lIns="0" tIns="0" rIns="0" bIns="0">
            <a:noAutofit/>
          </a:bodyPr>
          <a:lstStyle>
            <a:lvl1pPr marL="342900" indent="-342900"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Symbol" pitchFamily="18" charset="2"/>
              <a:buChar char="-"/>
              <a:defRPr sz="2200" b="0">
                <a:latin typeface="Arial" pitchFamily="34" charset="0"/>
                <a:cs typeface="Arial" pitchFamily="34" charset="0"/>
              </a:defRPr>
            </a:lvl2pPr>
            <a:lvl3pPr marL="1143000" indent="-228600">
              <a:buFont typeface="Arial" pitchFamily="34" charset="0"/>
              <a:buChar char="•"/>
              <a:defRPr sz="2200" b="0">
                <a:latin typeface="Arial" pitchFamily="34" charset="0"/>
                <a:cs typeface="Arial" pitchFamily="34" charset="0"/>
              </a:defRPr>
            </a:lvl3pPr>
            <a:lvl4pPr marL="1714500" indent="-342900">
              <a:buFont typeface="Courier New" pitchFamily="49" charset="0"/>
              <a:buChar char="o"/>
              <a:defRPr sz="2000" b="0">
                <a:latin typeface="Arial" pitchFamily="34" charset="0"/>
                <a:cs typeface="Arial" pitchFamily="34" charset="0"/>
              </a:defRPr>
            </a:lvl4pPr>
            <a:lvl5pPr marL="2057400" indent="-228600">
              <a:buFont typeface="Wingdings" pitchFamily="2" charset="2"/>
              <a:buChar char="Ø"/>
              <a:defRPr sz="20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Operatoren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lIns="0" tIns="0" rIns="0" bIns="0" anchor="t"/>
          <a:lstStyle>
            <a:lvl1pPr algn="l">
              <a:defRPr sz="4000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Operatoren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Operatoren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5294379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92011" y="1598246"/>
            <a:ext cx="5376597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609600" y="1273799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Operatoren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9" name="Gerade Verbindung 8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Operatoren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62339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Operatoren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Operatoren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Operatoren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6782FD2-CD32-4188-B647-C756D0C544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76520" y="5949280"/>
            <a:ext cx="1352550" cy="84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Operatoren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580964-06B5-4CEB-B400-EFD5FB4DD00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94" y="6309320"/>
            <a:ext cx="1227411" cy="4294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rgbClr val="BB3B3B"/>
          </a:solidFill>
          <a:latin typeface="Arial Black" pitchFamily="34" charset="0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Symbol" pitchFamily="18" charset="2"/>
        <a:buChar char="-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spcBef>
          <a:spcPct val="20000"/>
        </a:spcBef>
        <a:buFont typeface="Symbol" pitchFamily="18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Boolesche_Algebra" TargetMode="External"/><Relationship Id="rId5" Type="http://schemas.openxmlformats.org/officeDocument/2006/relationships/hyperlink" Target="https://www.w3schools.com/cs/cs_operators.php" TargetMode="External"/><Relationship Id="rId4" Type="http://schemas.openxmlformats.org/officeDocument/2006/relationships/hyperlink" Target="https://docs.microsoft.com/de-de/dotnet/csharp/language-reference/operator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Operatoren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3834" y="4005064"/>
            <a:ext cx="6284335" cy="913656"/>
          </a:xfrm>
        </p:spPr>
        <p:txBody>
          <a:bodyPr/>
          <a:lstStyle/>
          <a:p>
            <a:r>
              <a:rPr lang="de-CH" dirty="0"/>
              <a:t>Lars Meyer / Version 1.1</a:t>
            </a:r>
          </a:p>
          <a:p>
            <a:r>
              <a:rPr lang="de-CH" dirty="0"/>
              <a:t>Berufsfachschule BBB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Modul 319</a:t>
            </a:r>
          </a:p>
        </p:txBody>
      </p:sp>
    </p:spTree>
    <p:extLst>
      <p:ext uri="{BB962C8B-B14F-4D97-AF65-F5344CB8AC3E}">
        <p14:creationId xmlns:p14="http://schemas.microsoft.com/office/powerpoint/2010/main" val="319198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Operatoren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Operatoren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B0F0DE56-C5C3-6084-FD04-58B2C346C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86" y="1417638"/>
            <a:ext cx="8700628" cy="48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5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Weiterführende Informationen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Operatoren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BFD966D-B00D-46F5-87E2-3D4B494C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303096" cy="453650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Microsoft:</a:t>
            </a:r>
            <a:endParaRPr lang="de-CH" sz="1800" dirty="0">
              <a:hlinkClick r:id="rId3"/>
            </a:endParaRPr>
          </a:p>
          <a:p>
            <a:pPr marL="0" indent="0">
              <a:buNone/>
            </a:pPr>
            <a:r>
              <a:rPr lang="de-CH" sz="1800" dirty="0">
                <a:hlinkClick r:id="rId4"/>
              </a:rPr>
              <a:t>https://docs.microsoft.com/de-de/dotnet/csharp/language-reference/operators/</a:t>
            </a: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r>
              <a:rPr lang="de-CH" sz="1800" dirty="0"/>
              <a:t>W3Schools:</a:t>
            </a:r>
            <a:endParaRPr lang="de-CH" sz="1800" dirty="0">
              <a:hlinkClick r:id="rId3"/>
            </a:endParaRPr>
          </a:p>
          <a:p>
            <a:pPr marL="0" indent="0">
              <a:buNone/>
            </a:pPr>
            <a:r>
              <a:rPr lang="de-CH" sz="1800" dirty="0">
                <a:hlinkClick r:id="rId5"/>
              </a:rPr>
              <a:t>https://www.w3schools.com/cs/cs_operators.php</a:t>
            </a: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r>
              <a:rPr lang="de-CH" sz="1800" dirty="0"/>
              <a:t>Logische Operatoren </a:t>
            </a:r>
            <a:r>
              <a:rPr lang="de-CH" sz="1800" dirty="0">
                <a:sym typeface="Wingdings" panose="05000000000000000000" pitchFamily="2" charset="2"/>
              </a:rPr>
              <a:t> </a:t>
            </a:r>
            <a:r>
              <a:rPr lang="de-CH" sz="1800" dirty="0" err="1">
                <a:sym typeface="Wingdings" panose="05000000000000000000" pitchFamily="2" charset="2"/>
              </a:rPr>
              <a:t>Boolsche</a:t>
            </a:r>
            <a:r>
              <a:rPr lang="de-CH" sz="1800" dirty="0">
                <a:sym typeface="Wingdings" panose="05000000000000000000" pitchFamily="2" charset="2"/>
              </a:rPr>
              <a:t> Algebra:</a:t>
            </a:r>
          </a:p>
          <a:p>
            <a:pPr marL="0" indent="0">
              <a:buNone/>
            </a:pPr>
            <a:r>
              <a:rPr lang="de-CH" sz="1800" dirty="0">
                <a:hlinkClick r:id="rId6"/>
              </a:rPr>
              <a:t>https://de.wikipedia.org/wiki/Boolesche_Algebra</a:t>
            </a:r>
            <a:endParaRPr lang="de-CH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>
              <a:buFont typeface="Wingdings" panose="05000000000000000000" pitchFamily="2" charset="2"/>
              <a:buChar char="ü"/>
            </a:pP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87661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A54F8-7E97-4ACC-A2E6-BB503B75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Zur 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BB588-AFD7-456B-9211-E13F3466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000" dirty="0"/>
              <a:t>Diese Präsentation enthält Notizen und Animationen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Damit Sie bei der Arbeit im Selbststudium vollen Gebrauch machen: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  <a:highlight>
                  <a:srgbClr val="FFFF00"/>
                </a:highlight>
              </a:rPr>
              <a:t>Modus «Bildschirmpräsentation» + Referentenansicht</a:t>
            </a:r>
          </a:p>
          <a:p>
            <a:pPr marL="0" indent="0">
              <a:buNone/>
            </a:pPr>
            <a:endParaRPr lang="de-CH" sz="2000" dirty="0"/>
          </a:p>
          <a:p>
            <a:pPr marL="457200" indent="-457200">
              <a:buAutoNum type="arabicParenR"/>
            </a:pPr>
            <a:r>
              <a:rPr lang="de-CH" sz="2000" dirty="0"/>
              <a:t>Bildschirmpräsentation starten:				oder </a:t>
            </a:r>
            <a:r>
              <a:rPr lang="de-CH" sz="2000" i="1" dirty="0"/>
              <a:t>F5</a:t>
            </a:r>
          </a:p>
          <a:p>
            <a:pPr marL="457200" indent="-457200">
              <a:buAutoNum type="arabicParenR"/>
            </a:pPr>
            <a:endParaRPr lang="de-CH" sz="2000" i="1" dirty="0"/>
          </a:p>
          <a:p>
            <a:pPr marL="457200" indent="-457200">
              <a:buAutoNum type="arabicParenR"/>
            </a:pPr>
            <a:r>
              <a:rPr lang="de-CH" sz="2000" dirty="0"/>
              <a:t>Rechte Maustaste </a:t>
            </a:r>
            <a:r>
              <a:rPr lang="de-CH" sz="2000" dirty="0">
                <a:sym typeface="Wingdings" panose="05000000000000000000" pitchFamily="2" charset="2"/>
              </a:rPr>
              <a:t> Referentenansicht		3)</a:t>
            </a: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D45CD3-0BB2-45DD-9DA6-856387EB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Operatoren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D10D84-DCC0-4929-8EF3-0C195DD0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988B926-A725-463B-8A68-D89F87A8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284984"/>
            <a:ext cx="2736304" cy="6593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6CFA934-D98A-4525-9EA4-9E889ACE1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4077072"/>
            <a:ext cx="3024336" cy="19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Operatoren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Operatoren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A822E22-5909-488D-9C53-679D3D99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10607352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" dirty="0"/>
              <a:t>Operatoren helfen in der Programmierung, Operationen durchzuführen.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Operatoren kommen zum Zug wenn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eine Variable verändert wird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mehrere Variablen oder Werte miteinander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>
                <a:solidFill>
                  <a:srgbClr val="0070C0"/>
                </a:solidFill>
              </a:rPr>
              <a:t>verrechnet werden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>
                <a:solidFill>
                  <a:srgbClr val="0070C0"/>
                </a:solidFill>
              </a:rPr>
              <a:t>verglichen werden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>
                <a:solidFill>
                  <a:srgbClr val="0070C0"/>
                </a:solidFill>
              </a:rPr>
              <a:t>logisch ausgewertet werden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EAB4D0E-AB35-4FC0-8CF3-EC35385DF3A4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Erklärt</a:t>
            </a: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0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Operatoren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Operatoren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A822E22-5909-488D-9C53-679D3D99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10607352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Für das Modul 319 sind folgende Typen von Operatoren relevant:</a:t>
            </a:r>
          </a:p>
          <a:p>
            <a:pPr marL="0" indent="0">
              <a:buNone/>
            </a:pPr>
            <a:endParaRPr lang="de-CH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/>
              <a:t>Arithmetische Operatoren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/>
              <a:t>Zuweisungsoperatoren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/>
              <a:t>Vergleichsoperatoren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/>
              <a:t>Logische Operatoren</a:t>
            </a:r>
          </a:p>
          <a:p>
            <a:pPr>
              <a:buFont typeface="Wingdings" panose="05000000000000000000" pitchFamily="2" charset="2"/>
              <a:buChar char="Ø"/>
            </a:pPr>
            <a:endParaRPr lang="de-CH" sz="20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EAB4D0E-AB35-4FC0-8CF3-EC35385DF3A4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Typen</a:t>
            </a: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52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Arithmetische Operatoren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Operatoren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A822E22-5909-488D-9C53-679D3D99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34127"/>
            <a:ext cx="10607352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Arithmetische Operatoren erlauben es, mathematische Operationen auf numerischen Typen</a:t>
            </a:r>
            <a:r>
              <a:rPr lang="de-CH" sz="1800" baseline="30000" dirty="0">
                <a:solidFill>
                  <a:schemeClr val="bg1">
                    <a:lumMod val="65000"/>
                  </a:schemeClr>
                </a:solidFill>
              </a:rPr>
              <a:t>(1)</a:t>
            </a:r>
            <a:r>
              <a:rPr lang="de-CH" sz="1800" dirty="0"/>
              <a:t>  durchzuführen.</a:t>
            </a:r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r>
              <a:rPr lang="de-CH" sz="1800" dirty="0"/>
              <a:t>	</a:t>
            </a:r>
          </a:p>
        </p:txBody>
      </p:sp>
      <p:graphicFrame>
        <p:nvGraphicFramePr>
          <p:cNvPr id="3" name="Tabelle 7">
            <a:extLst>
              <a:ext uri="{FF2B5EF4-FFF2-40B4-BE49-F238E27FC236}">
                <a16:creationId xmlns:a16="http://schemas.microsoft.com/office/drawing/2014/main" id="{E5D32ACC-06EE-43E1-8533-9516C77D6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18918"/>
              </p:ext>
            </p:extLst>
          </p:nvPr>
        </p:nvGraphicFramePr>
        <p:xfrm>
          <a:off x="457200" y="2276872"/>
          <a:ext cx="113274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296">
                  <a:extLst>
                    <a:ext uri="{9D8B030D-6E8A-4147-A177-3AD203B41FA5}">
                      <a16:colId xmlns:a16="http://schemas.microsoft.com/office/drawing/2014/main" val="124603178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782185267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819588919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039563326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86200775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280303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Beispiel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Resultat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28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addiert zwei Werte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87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Subtraktion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subtrahiert einen Wert von einem anderen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–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6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Multiplikation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multipliziert zwei Werte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*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8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dividiert einen Wert durch einen anderen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Modulo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Rest einer ganzzahligen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6 %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aseline="30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2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Erhöhen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erhöht eine Variable um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= i 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baseline="30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Vermindern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vermindert eine Variable um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= i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aseline="30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(3)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96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86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Zuweisungsoperatoren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Operatoren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A822E22-5909-488D-9C53-679D3D99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34127"/>
            <a:ext cx="11125200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Zuweisungsoperatoren erlauben es, Variablen Werte zuzuweisen. Dies lässt sich mit arithmetischen Operatoren verknüpfen.</a:t>
            </a:r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r>
              <a:rPr lang="de-CH" sz="1800" dirty="0"/>
              <a:t>	</a:t>
            </a:r>
          </a:p>
        </p:txBody>
      </p:sp>
      <p:graphicFrame>
        <p:nvGraphicFramePr>
          <p:cNvPr id="3" name="Tabelle 7">
            <a:extLst>
              <a:ext uri="{FF2B5EF4-FFF2-40B4-BE49-F238E27FC236}">
                <a16:creationId xmlns:a16="http://schemas.microsoft.com/office/drawing/2014/main" id="{E5D32ACC-06EE-43E1-8533-9516C77D6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503539"/>
              </p:ext>
            </p:extLst>
          </p:nvPr>
        </p:nvGraphicFramePr>
        <p:xfrm>
          <a:off x="457200" y="2276872"/>
          <a:ext cx="11125199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320">
                  <a:extLst>
                    <a:ext uri="{9D8B030D-6E8A-4147-A177-3AD203B41FA5}">
                      <a16:colId xmlns:a16="http://schemas.microsoft.com/office/drawing/2014/main" val="124603178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782185267"/>
                    </a:ext>
                  </a:extLst>
                </a:gridCol>
                <a:gridCol w="2131739">
                  <a:extLst>
                    <a:ext uri="{9D8B030D-6E8A-4147-A177-3AD203B41FA5}">
                      <a16:colId xmlns:a16="http://schemas.microsoft.com/office/drawing/2014/main" val="386424337"/>
                    </a:ext>
                  </a:extLst>
                </a:gridCol>
                <a:gridCol w="2554748">
                  <a:extLst>
                    <a:ext uri="{9D8B030D-6E8A-4147-A177-3AD203B41FA5}">
                      <a16:colId xmlns:a16="http://schemas.microsoft.com/office/drawing/2014/main" val="1039563326"/>
                    </a:ext>
                  </a:extLst>
                </a:gridCol>
                <a:gridCol w="1664008">
                  <a:extLst>
                    <a:ext uri="{9D8B030D-6E8A-4147-A177-3AD203B41FA5}">
                      <a16:colId xmlns:a16="http://schemas.microsoft.com/office/drawing/2014/main" val="862007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Beispiel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entspricht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Wert von x</a:t>
                      </a:r>
                      <a:r>
                        <a:rPr lang="de-CH" baseline="30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28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Zuweisung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1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Zuweisung + 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+=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= x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878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Zuweisung + Subtraktion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-=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= x –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8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Zuweisung + Multiplikation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*=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= x *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317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Zuweisung +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/=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= x 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4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Zuweisung + Modulo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%=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= x %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098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0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Vergleichsoperatoren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Operatoren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A822E22-5909-488D-9C53-679D3D99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34127"/>
            <a:ext cx="11125200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Vergleichsoperatoren vergleichen zwei Variablen oder Werte. </a:t>
            </a:r>
            <a:br>
              <a:rPr lang="de-CH" sz="1800" dirty="0"/>
            </a:br>
            <a:r>
              <a:rPr lang="de-CH" sz="1800" dirty="0"/>
              <a:t>Die Rückgabe ist immer ein Wahrheitswert (</a:t>
            </a:r>
            <a:r>
              <a:rPr lang="de-CH" sz="1800" i="1" dirty="0"/>
              <a:t>true</a:t>
            </a:r>
            <a:r>
              <a:rPr lang="de-CH" sz="1800" dirty="0"/>
              <a:t> oder </a:t>
            </a:r>
            <a:r>
              <a:rPr lang="de-CH" sz="1800" i="1" dirty="0"/>
              <a:t>false</a:t>
            </a:r>
            <a:r>
              <a:rPr lang="de-CH" sz="1800" dirty="0"/>
              <a:t>)</a:t>
            </a:r>
            <a:r>
              <a:rPr lang="de-CH" sz="1800" baseline="30000" dirty="0">
                <a:solidFill>
                  <a:schemeClr val="bg1">
                    <a:lumMod val="65000"/>
                  </a:schemeClr>
                </a:solidFill>
              </a:rPr>
              <a:t>(1)</a:t>
            </a:r>
          </a:p>
          <a:p>
            <a:pPr marL="0" indent="0">
              <a:buNone/>
            </a:pPr>
            <a:r>
              <a:rPr lang="de-CH" sz="1800" dirty="0"/>
              <a:t>	</a:t>
            </a:r>
          </a:p>
        </p:txBody>
      </p:sp>
      <p:graphicFrame>
        <p:nvGraphicFramePr>
          <p:cNvPr id="3" name="Tabelle 7">
            <a:extLst>
              <a:ext uri="{FF2B5EF4-FFF2-40B4-BE49-F238E27FC236}">
                <a16:creationId xmlns:a16="http://schemas.microsoft.com/office/drawing/2014/main" id="{E5D32ACC-06EE-43E1-8533-9516C77D6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202721"/>
              </p:ext>
            </p:extLst>
          </p:nvPr>
        </p:nvGraphicFramePr>
        <p:xfrm>
          <a:off x="457200" y="2276872"/>
          <a:ext cx="8570451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320">
                  <a:extLst>
                    <a:ext uri="{9D8B030D-6E8A-4147-A177-3AD203B41FA5}">
                      <a16:colId xmlns:a16="http://schemas.microsoft.com/office/drawing/2014/main" val="124603178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782185267"/>
                    </a:ext>
                  </a:extLst>
                </a:gridCol>
                <a:gridCol w="2131739">
                  <a:extLst>
                    <a:ext uri="{9D8B030D-6E8A-4147-A177-3AD203B41FA5}">
                      <a16:colId xmlns:a16="http://schemas.microsoft.com/office/drawing/2014/main" val="386424337"/>
                    </a:ext>
                  </a:extLst>
                </a:gridCol>
                <a:gridCol w="1664008">
                  <a:extLst>
                    <a:ext uri="{9D8B030D-6E8A-4147-A177-3AD203B41FA5}">
                      <a16:colId xmlns:a16="http://schemas.microsoft.com/office/drawing/2014/main" val="862007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Beispiel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Rückgabe</a:t>
                      </a:r>
                      <a:r>
                        <a:rPr lang="de-CH" baseline="30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28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Prüft auf Gleichheit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1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Prüft auf Ungleichheit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!=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878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Wert 1 grösser als Wert 2?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&gt;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8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Wert 1 grösser oder gleich Wert 2?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&gt;=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317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Wert 1 kleiner als Wert 2?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&lt;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4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Wert 1 kleiner oder gleich Wert 2?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&lt;=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098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18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408A94A-78F3-4961-8BC9-BD698BAC08E7}"/>
              </a:ext>
            </a:extLst>
          </p:cNvPr>
          <p:cNvSpPr txBox="1">
            <a:spLocks/>
          </p:cNvSpPr>
          <p:nvPr/>
        </p:nvSpPr>
        <p:spPr>
          <a:xfrm>
            <a:off x="457200" y="2924944"/>
            <a:ext cx="4054624" cy="37444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1800" dirty="0">
                <a:solidFill>
                  <a:srgbClr val="0070C0"/>
                </a:solidFill>
              </a:rPr>
              <a:t>Logisches AND</a:t>
            </a:r>
            <a:r>
              <a:rPr lang="de-CH" sz="1800" baseline="30000" dirty="0">
                <a:solidFill>
                  <a:schemeClr val="bg1">
                    <a:lumMod val="65000"/>
                  </a:schemeClr>
                </a:solidFill>
              </a:rPr>
              <a:t>(2)</a:t>
            </a:r>
          </a:p>
          <a:p>
            <a:pPr marL="0" indent="0">
              <a:buFont typeface="Wingdings" pitchFamily="2" charset="2"/>
              <a:buNone/>
            </a:pPr>
            <a:endParaRPr lang="de-CH" sz="1800" dirty="0"/>
          </a:p>
          <a:p>
            <a:pPr marL="0" indent="0">
              <a:buFont typeface="Wingdings" pitchFamily="2" charset="2"/>
              <a:buNone/>
            </a:pPr>
            <a:endParaRPr lang="de-CH" sz="1800" dirty="0"/>
          </a:p>
          <a:p>
            <a:pPr marL="0" indent="0">
              <a:buFont typeface="Wingdings" pitchFamily="2" charset="2"/>
              <a:buNone/>
            </a:pPr>
            <a:endParaRPr lang="de-CH" sz="1800" dirty="0"/>
          </a:p>
          <a:p>
            <a:pPr marL="0" indent="0">
              <a:buFont typeface="Wingdings" pitchFamily="2" charset="2"/>
              <a:buNone/>
            </a:pPr>
            <a:endParaRPr lang="de-CH" sz="1800" dirty="0"/>
          </a:p>
          <a:p>
            <a:pPr marL="0" indent="0">
              <a:buFont typeface="Wingdings" pitchFamily="2" charset="2"/>
              <a:buNone/>
            </a:pPr>
            <a:endParaRPr lang="de-CH" sz="1800" dirty="0"/>
          </a:p>
          <a:p>
            <a:pPr marL="0" indent="0">
              <a:buFont typeface="Wingdings" pitchFamily="2" charset="2"/>
              <a:buNone/>
            </a:pPr>
            <a:endParaRPr lang="de-CH" sz="1800" dirty="0"/>
          </a:p>
          <a:p>
            <a:pPr marL="0" indent="0">
              <a:buFont typeface="Wingdings" pitchFamily="2" charset="2"/>
              <a:buNone/>
            </a:pPr>
            <a:endParaRPr lang="de-CH" sz="1800" dirty="0"/>
          </a:p>
          <a:p>
            <a:pPr>
              <a:buFont typeface="Wingdings" panose="05000000000000000000" pitchFamily="2" charset="2"/>
              <a:buChar char="à"/>
            </a:pPr>
            <a:r>
              <a:rPr lang="de-CH" sz="1800" dirty="0">
                <a:sym typeface="Wingdings" panose="05000000000000000000" pitchFamily="2" charset="2"/>
              </a:rPr>
              <a:t>Nur wenn beide Eingabewerte </a:t>
            </a:r>
            <a:r>
              <a:rPr lang="de-CH" sz="1800" i="1" dirty="0">
                <a:sym typeface="Wingdings" panose="05000000000000000000" pitchFamily="2" charset="2"/>
              </a:rPr>
              <a:t>wahr</a:t>
            </a:r>
            <a:r>
              <a:rPr lang="de-CH" sz="1800" dirty="0">
                <a:sym typeface="Wingdings" panose="05000000000000000000" pitchFamily="2" charset="2"/>
              </a:rPr>
              <a:t> sind, wird </a:t>
            </a:r>
            <a:r>
              <a:rPr lang="de-CH" sz="1800" i="1" dirty="0">
                <a:sym typeface="Wingdings" panose="05000000000000000000" pitchFamily="2" charset="2"/>
              </a:rPr>
              <a:t>wahr</a:t>
            </a:r>
            <a:r>
              <a:rPr lang="de-CH" sz="1800" dirty="0">
                <a:sym typeface="Wingdings" panose="05000000000000000000" pitchFamily="2" charset="2"/>
              </a:rPr>
              <a:t> zurückgegeben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402906A-3DE5-4FD3-AF79-D986DAC052F5}"/>
              </a:ext>
            </a:extLst>
          </p:cNvPr>
          <p:cNvSpPr txBox="1">
            <a:spLocks/>
          </p:cNvSpPr>
          <p:nvPr/>
        </p:nvSpPr>
        <p:spPr>
          <a:xfrm>
            <a:off x="4871864" y="2924944"/>
            <a:ext cx="4126632" cy="325621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00" dirty="0">
                <a:solidFill>
                  <a:srgbClr val="0070C0"/>
                </a:solidFill>
              </a:rPr>
              <a:t>Logisches OR</a:t>
            </a:r>
            <a:r>
              <a:rPr lang="de-CH" sz="1800" baseline="30000" dirty="0">
                <a:solidFill>
                  <a:schemeClr val="bg1">
                    <a:lumMod val="65000"/>
                  </a:schemeClr>
                </a:solidFill>
              </a:rPr>
              <a:t>(3)</a:t>
            </a:r>
            <a:endParaRPr lang="de-CH" sz="1800" dirty="0">
              <a:solidFill>
                <a:srgbClr val="0070C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de-CH" sz="1800" dirty="0"/>
          </a:p>
          <a:p>
            <a:pPr marL="0" indent="0">
              <a:buFont typeface="Wingdings" pitchFamily="2" charset="2"/>
              <a:buNone/>
            </a:pPr>
            <a:endParaRPr lang="de-CH" sz="1800" dirty="0"/>
          </a:p>
          <a:p>
            <a:pPr marL="0" indent="0">
              <a:buFont typeface="Wingdings" pitchFamily="2" charset="2"/>
              <a:buNone/>
            </a:pPr>
            <a:endParaRPr lang="de-CH" sz="1800" dirty="0"/>
          </a:p>
          <a:p>
            <a:pPr marL="0" indent="0">
              <a:buFont typeface="Wingdings" pitchFamily="2" charset="2"/>
              <a:buNone/>
            </a:pPr>
            <a:endParaRPr lang="de-CH" sz="1800" dirty="0"/>
          </a:p>
          <a:p>
            <a:pPr marL="0" indent="0">
              <a:buFont typeface="Wingdings" pitchFamily="2" charset="2"/>
              <a:buNone/>
            </a:pPr>
            <a:endParaRPr lang="de-CH" sz="1800" dirty="0"/>
          </a:p>
          <a:p>
            <a:pPr marL="0" indent="0">
              <a:buFont typeface="Wingdings" pitchFamily="2" charset="2"/>
              <a:buNone/>
            </a:pPr>
            <a:endParaRPr lang="de-CH" sz="1800" dirty="0"/>
          </a:p>
          <a:p>
            <a:pPr marL="0" indent="0">
              <a:buFont typeface="Wingdings" pitchFamily="2" charset="2"/>
              <a:buNone/>
            </a:pPr>
            <a:endParaRPr lang="de-CH" sz="1800" dirty="0"/>
          </a:p>
          <a:p>
            <a:pPr>
              <a:buFont typeface="Wingdings" panose="05000000000000000000" pitchFamily="2" charset="2"/>
              <a:buChar char="à"/>
            </a:pPr>
            <a:r>
              <a:rPr lang="de-CH" sz="1800" dirty="0">
                <a:sym typeface="Wingdings" panose="05000000000000000000" pitchFamily="2" charset="2"/>
              </a:rPr>
              <a:t>Wenn einer der beiden Eingabewerte </a:t>
            </a:r>
            <a:r>
              <a:rPr lang="de-CH" sz="1800" i="1" dirty="0">
                <a:sym typeface="Wingdings" panose="05000000000000000000" pitchFamily="2" charset="2"/>
              </a:rPr>
              <a:t>wahr</a:t>
            </a:r>
            <a:r>
              <a:rPr lang="de-CH" sz="1800" dirty="0">
                <a:sym typeface="Wingdings" panose="05000000000000000000" pitchFamily="2" charset="2"/>
              </a:rPr>
              <a:t> ist, wird </a:t>
            </a:r>
            <a:r>
              <a:rPr lang="de-CH" sz="1800" i="1" dirty="0">
                <a:sym typeface="Wingdings" panose="05000000000000000000" pitchFamily="2" charset="2"/>
              </a:rPr>
              <a:t>wahr</a:t>
            </a:r>
            <a:r>
              <a:rPr lang="de-CH" sz="1800" dirty="0">
                <a:sym typeface="Wingdings" panose="05000000000000000000" pitchFamily="2" charset="2"/>
              </a:rPr>
              <a:t> zurückgegeben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Logische Operatoren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Operatoren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A822E22-5909-488D-9C53-679D3D99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34127"/>
            <a:ext cx="11125200" cy="1462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Logische Operatoren werten Kombinationen von Wahrheitswerten aus. Die Rückgabe ist ebenfalls immer ein Wahrheitswert (</a:t>
            </a:r>
            <a:r>
              <a:rPr lang="de-CH" sz="1800" i="1" dirty="0"/>
              <a:t>true</a:t>
            </a:r>
            <a:r>
              <a:rPr lang="de-CH" sz="1800" dirty="0"/>
              <a:t> oder </a:t>
            </a:r>
            <a:r>
              <a:rPr lang="de-CH" sz="1800" i="1" dirty="0"/>
              <a:t>false</a:t>
            </a:r>
            <a:r>
              <a:rPr lang="de-CH" sz="1800" dirty="0"/>
              <a:t>)</a:t>
            </a:r>
            <a:r>
              <a:rPr lang="de-CH" sz="1800" baseline="30000" dirty="0">
                <a:solidFill>
                  <a:schemeClr val="bg1">
                    <a:lumMod val="65000"/>
                  </a:schemeClr>
                </a:solidFill>
              </a:rPr>
              <a:t>(1)</a:t>
            </a:r>
            <a:endParaRPr lang="de-CH" sz="1800" dirty="0"/>
          </a:p>
          <a:p>
            <a:pPr marL="0" indent="0">
              <a:buNone/>
            </a:pPr>
            <a:r>
              <a:rPr lang="de-CH" sz="1800" dirty="0"/>
              <a:t>Die Kombinationen können aus einem, oder mehreren Wahrheitswerten bestehen und lassen sich mit Wahrheitstabellen veranschaulichen. Wir schauen uns drei Beispiele an: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0ADB51E8-388E-43DD-8280-762CFFCFB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400606"/>
              </p:ext>
            </p:extLst>
          </p:nvPr>
        </p:nvGraphicFramePr>
        <p:xfrm>
          <a:off x="457201" y="3356992"/>
          <a:ext cx="33532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547">
                  <a:extLst>
                    <a:ext uri="{9D8B030D-6E8A-4147-A177-3AD203B41FA5}">
                      <a16:colId xmlns:a16="http://schemas.microsoft.com/office/drawing/2014/main" val="3492307048"/>
                    </a:ext>
                  </a:extLst>
                </a:gridCol>
                <a:gridCol w="1104547">
                  <a:extLst>
                    <a:ext uri="{9D8B030D-6E8A-4147-A177-3AD203B41FA5}">
                      <a16:colId xmlns:a16="http://schemas.microsoft.com/office/drawing/2014/main" val="2722135615"/>
                    </a:ext>
                  </a:extLst>
                </a:gridCol>
                <a:gridCol w="1144143">
                  <a:extLst>
                    <a:ext uri="{9D8B030D-6E8A-4147-A177-3AD203B41FA5}">
                      <a16:colId xmlns:a16="http://schemas.microsoft.com/office/drawing/2014/main" val="135472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Eingabe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Eingabe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Rückgabe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68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30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834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87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1817"/>
                  </a:ext>
                </a:extLst>
              </a:tr>
            </a:tbl>
          </a:graphicData>
        </a:graphic>
      </p:graphicFrame>
      <p:graphicFrame>
        <p:nvGraphicFramePr>
          <p:cNvPr id="9" name="Tabelle 7">
            <a:extLst>
              <a:ext uri="{FF2B5EF4-FFF2-40B4-BE49-F238E27FC236}">
                <a16:creationId xmlns:a16="http://schemas.microsoft.com/office/drawing/2014/main" id="{2F1D6D49-DDAF-468E-80BD-8BBA2BCD2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397397"/>
              </p:ext>
            </p:extLst>
          </p:nvPr>
        </p:nvGraphicFramePr>
        <p:xfrm>
          <a:off x="4871864" y="3358600"/>
          <a:ext cx="33532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547">
                  <a:extLst>
                    <a:ext uri="{9D8B030D-6E8A-4147-A177-3AD203B41FA5}">
                      <a16:colId xmlns:a16="http://schemas.microsoft.com/office/drawing/2014/main" val="3492307048"/>
                    </a:ext>
                  </a:extLst>
                </a:gridCol>
                <a:gridCol w="1104547">
                  <a:extLst>
                    <a:ext uri="{9D8B030D-6E8A-4147-A177-3AD203B41FA5}">
                      <a16:colId xmlns:a16="http://schemas.microsoft.com/office/drawing/2014/main" val="2722135615"/>
                    </a:ext>
                  </a:extLst>
                </a:gridCol>
                <a:gridCol w="1144143">
                  <a:extLst>
                    <a:ext uri="{9D8B030D-6E8A-4147-A177-3AD203B41FA5}">
                      <a16:colId xmlns:a16="http://schemas.microsoft.com/office/drawing/2014/main" val="135472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Eingabe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Eingabe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Rückgabe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68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30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834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87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1817"/>
                  </a:ext>
                </a:extLst>
              </a:tr>
            </a:tbl>
          </a:graphicData>
        </a:graphic>
      </p:graphicFrame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7F1FFFAA-4D7B-4F10-AAB9-C0D8A4B43371}"/>
              </a:ext>
            </a:extLst>
          </p:cNvPr>
          <p:cNvSpPr txBox="1">
            <a:spLocks/>
          </p:cNvSpPr>
          <p:nvPr/>
        </p:nvSpPr>
        <p:spPr>
          <a:xfrm>
            <a:off x="9192344" y="2924944"/>
            <a:ext cx="2880320" cy="37444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1800" dirty="0">
                <a:solidFill>
                  <a:srgbClr val="0070C0"/>
                </a:solidFill>
              </a:rPr>
              <a:t>Logisches NOT</a:t>
            </a:r>
            <a:r>
              <a:rPr lang="de-CH" sz="1800" baseline="30000" dirty="0">
                <a:solidFill>
                  <a:schemeClr val="bg1">
                    <a:lumMod val="65000"/>
                  </a:schemeClr>
                </a:solidFill>
              </a:rPr>
              <a:t> (4)</a:t>
            </a:r>
            <a:endParaRPr lang="de-CH" sz="1800" dirty="0">
              <a:solidFill>
                <a:srgbClr val="0070C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de-CH" sz="1800" dirty="0"/>
          </a:p>
          <a:p>
            <a:pPr marL="0" indent="0">
              <a:buFont typeface="Wingdings" pitchFamily="2" charset="2"/>
              <a:buNone/>
            </a:pPr>
            <a:endParaRPr lang="de-CH" sz="1800" dirty="0"/>
          </a:p>
          <a:p>
            <a:pPr marL="0" indent="0">
              <a:buFont typeface="Wingdings" pitchFamily="2" charset="2"/>
              <a:buNone/>
            </a:pPr>
            <a:endParaRPr lang="de-CH" sz="1800" dirty="0"/>
          </a:p>
          <a:p>
            <a:pPr marL="0" indent="0">
              <a:buFont typeface="Wingdings" pitchFamily="2" charset="2"/>
              <a:buNone/>
            </a:pPr>
            <a:endParaRPr lang="de-CH" sz="1800" dirty="0"/>
          </a:p>
          <a:p>
            <a:pPr marL="0" indent="0">
              <a:buFont typeface="Wingdings" pitchFamily="2" charset="2"/>
              <a:buNone/>
            </a:pPr>
            <a:endParaRPr lang="de-CH" sz="1800" dirty="0"/>
          </a:p>
          <a:p>
            <a:pPr>
              <a:buFont typeface="Wingdings" panose="05000000000000000000" pitchFamily="2" charset="2"/>
              <a:buChar char="à"/>
            </a:pPr>
            <a:r>
              <a:rPr lang="de-CH" sz="1800" dirty="0">
                <a:sym typeface="Wingdings" panose="05000000000000000000" pitchFamily="2" charset="2"/>
              </a:rPr>
              <a:t>Der Eingabewert wird negiert / umgedreht</a:t>
            </a:r>
          </a:p>
        </p:txBody>
      </p:sp>
      <p:graphicFrame>
        <p:nvGraphicFramePr>
          <p:cNvPr id="12" name="Tabelle 7">
            <a:extLst>
              <a:ext uri="{FF2B5EF4-FFF2-40B4-BE49-F238E27FC236}">
                <a16:creationId xmlns:a16="http://schemas.microsoft.com/office/drawing/2014/main" id="{A14716C4-4EA0-461C-8B7E-56DB1064F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382928"/>
              </p:ext>
            </p:extLst>
          </p:nvPr>
        </p:nvGraphicFramePr>
        <p:xfrm>
          <a:off x="9192345" y="3356992"/>
          <a:ext cx="22486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547">
                  <a:extLst>
                    <a:ext uri="{9D8B030D-6E8A-4147-A177-3AD203B41FA5}">
                      <a16:colId xmlns:a16="http://schemas.microsoft.com/office/drawing/2014/main" val="3492307048"/>
                    </a:ext>
                  </a:extLst>
                </a:gridCol>
                <a:gridCol w="1144143">
                  <a:extLst>
                    <a:ext uri="{9D8B030D-6E8A-4147-A177-3AD203B41FA5}">
                      <a16:colId xmlns:a16="http://schemas.microsoft.com/office/drawing/2014/main" val="135472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Eingabe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Rückgabe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68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30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834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176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Logische Operatoren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Operatoren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A822E22-5909-488D-9C53-679D3D99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34127"/>
            <a:ext cx="11125200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" dirty="0"/>
              <a:t>Logische Operatoren werten Kombinationen von Wahrheitswerten aus. </a:t>
            </a:r>
            <a:br>
              <a:rPr lang="de-CH" sz="2000" dirty="0"/>
            </a:br>
            <a:r>
              <a:rPr lang="de-CH" sz="2000" dirty="0"/>
              <a:t>Die Rückgabe ist ebenfalls immer ein Wahrheitswert (</a:t>
            </a:r>
            <a:r>
              <a:rPr lang="de-CH" sz="2000" i="1" dirty="0"/>
              <a:t>true</a:t>
            </a:r>
            <a:r>
              <a:rPr lang="de-CH" sz="2000" dirty="0"/>
              <a:t> oder </a:t>
            </a:r>
            <a:r>
              <a:rPr lang="de-CH" sz="2000" i="1" dirty="0"/>
              <a:t>false</a:t>
            </a:r>
            <a:r>
              <a:rPr lang="de-CH" sz="2000" dirty="0"/>
              <a:t>)</a:t>
            </a:r>
            <a:r>
              <a:rPr lang="de-CH" sz="2000" baseline="30000" dirty="0">
                <a:solidFill>
                  <a:schemeClr val="bg1">
                    <a:lumMod val="65000"/>
                  </a:schemeClr>
                </a:solidFill>
              </a:rPr>
              <a:t>(1)</a:t>
            </a:r>
          </a:p>
          <a:p>
            <a:pPr marL="0" indent="0">
              <a:buNone/>
            </a:pPr>
            <a:r>
              <a:rPr lang="de-CH" sz="2000" dirty="0"/>
              <a:t>	</a:t>
            </a:r>
          </a:p>
        </p:txBody>
      </p:sp>
      <p:graphicFrame>
        <p:nvGraphicFramePr>
          <p:cNvPr id="3" name="Tabelle 7">
            <a:extLst>
              <a:ext uri="{FF2B5EF4-FFF2-40B4-BE49-F238E27FC236}">
                <a16:creationId xmlns:a16="http://schemas.microsoft.com/office/drawing/2014/main" id="{E5D32ACC-06EE-43E1-8533-9516C77D6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35370"/>
              </p:ext>
            </p:extLst>
          </p:nvPr>
        </p:nvGraphicFramePr>
        <p:xfrm>
          <a:off x="457200" y="2276872"/>
          <a:ext cx="11293721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708">
                  <a:extLst>
                    <a:ext uri="{9D8B030D-6E8A-4147-A177-3AD203B41FA5}">
                      <a16:colId xmlns:a16="http://schemas.microsoft.com/office/drawing/2014/main" val="1246031780"/>
                    </a:ext>
                  </a:extLst>
                </a:gridCol>
                <a:gridCol w="1595755">
                  <a:extLst>
                    <a:ext uri="{9D8B030D-6E8A-4147-A177-3AD203B41FA5}">
                      <a16:colId xmlns:a16="http://schemas.microsoft.com/office/drawing/2014/main" val="782185267"/>
                    </a:ext>
                  </a:extLst>
                </a:gridCol>
                <a:gridCol w="4360990">
                  <a:extLst>
                    <a:ext uri="{9D8B030D-6E8A-4147-A177-3AD203B41FA5}">
                      <a16:colId xmlns:a16="http://schemas.microsoft.com/office/drawing/2014/main" val="3872573740"/>
                    </a:ext>
                  </a:extLst>
                </a:gridCol>
                <a:gridCol w="2913380">
                  <a:extLst>
                    <a:ext uri="{9D8B030D-6E8A-4147-A177-3AD203B41FA5}">
                      <a16:colId xmlns:a16="http://schemas.microsoft.com/office/drawing/2014/main" val="386424337"/>
                    </a:ext>
                  </a:extLst>
                </a:gridCol>
                <a:gridCol w="1330888">
                  <a:extLst>
                    <a:ext uri="{9D8B030D-6E8A-4147-A177-3AD203B41FA5}">
                      <a16:colId xmlns:a16="http://schemas.microsoft.com/office/drawing/2014/main" val="862007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Beispiel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Rückgabe</a:t>
                      </a:r>
                      <a:r>
                        <a:rPr lang="de-CH" baseline="30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28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Logisches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i="1" dirty="0"/>
                        <a:t>wahr</a:t>
                      </a:r>
                      <a:r>
                        <a:rPr lang="de-CH" dirty="0"/>
                        <a:t>, wenn beide Eingabewerte </a:t>
                      </a:r>
                      <a:r>
                        <a:rPr lang="de-CH" i="1" dirty="0"/>
                        <a:t>wahr</a:t>
                      </a:r>
                      <a:r>
                        <a:rPr lang="de-CH" dirty="0"/>
                        <a:t> sind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&lt; 8 &amp;&amp; x &gt; 3</a:t>
                      </a:r>
                    </a:p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== 6 &amp;&amp;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r>
                        <a:rPr lang="de-CH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1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Logisches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wahr</a:t>
                      </a:r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wenn einer der Eingabewerte </a:t>
                      </a:r>
                      <a:r>
                        <a:rPr lang="de-CH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wahr</a:t>
                      </a:r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== 6 || false</a:t>
                      </a:r>
                    </a:p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 == 5 || 3 ==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878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Logisches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Eingabewert wird ins Gegenteil gewandelt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!(x &gt; 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!(3 == 5 || 3 == 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0" algn="l" defTabSz="914400" rtl="0" eaLnBrk="1" latinLnBrk="0" hangingPunct="1"/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8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275373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BBB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_PR_###.potx" id="{79650103-3096-46B7-A30F-D2FE76D7BEC0}" vid="{5C938180-96B9-436B-AB2D-E94A70072BB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657EC4E4F5B59429A0294058D814CCB" ma:contentTypeVersion="2" ma:contentTypeDescription="Ein neues Dokument erstellen." ma:contentTypeScope="" ma:versionID="8a47da929841cf942d651f713e3afdaa">
  <xsd:schema xmlns:xsd="http://www.w3.org/2001/XMLSchema" xmlns:xs="http://www.w3.org/2001/XMLSchema" xmlns:p="http://schemas.microsoft.com/office/2006/metadata/properties" xmlns:ns2="29d7d916-f23c-4da1-926a-06f6ae5a8c6e" targetNamespace="http://schemas.microsoft.com/office/2006/metadata/properties" ma:root="true" ma:fieldsID="8c7361173647e1905ce78da48c15ef84" ns2:_="">
    <xsd:import namespace="29d7d916-f23c-4da1-926a-06f6ae5a8c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7d916-f23c-4da1-926a-06f6ae5a8c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7D8BDE-C694-4EBB-95A3-AFB06ED0B7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2601A-C635-4445-B75B-CCB0FD25FF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d7d916-f23c-4da1-926a-06f6ae5a8c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2957D2-0D96-44AD-AA4A-CA82B39C702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29d7d916-f23c-4da1-926a-06f6ae5a8c6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V_PR_###</Template>
  <TotalTime>0</TotalTime>
  <Words>905</Words>
  <Application>Microsoft Office PowerPoint</Application>
  <PresentationFormat>Widescreen</PresentationFormat>
  <Paragraphs>307</Paragraphs>
  <Slides>11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Courier New</vt:lpstr>
      <vt:lpstr>Symbol</vt:lpstr>
      <vt:lpstr>Wingdings</vt:lpstr>
      <vt:lpstr>PraesentationsvorlageBBB</vt:lpstr>
      <vt:lpstr>Operatoren</vt:lpstr>
      <vt:lpstr>Zur Verwendung</vt:lpstr>
      <vt:lpstr>Operatoren</vt:lpstr>
      <vt:lpstr>Operatoren</vt:lpstr>
      <vt:lpstr>Arithmetische Operatoren</vt:lpstr>
      <vt:lpstr>Zuweisungsoperatoren</vt:lpstr>
      <vt:lpstr>Vergleichsoperatoren</vt:lpstr>
      <vt:lpstr>Logische Operatoren</vt:lpstr>
      <vt:lpstr>Logische Operatoren</vt:lpstr>
      <vt:lpstr>Operatoren</vt:lpstr>
      <vt:lpstr>Weiterführende Informationen</vt:lpstr>
    </vt:vector>
  </TitlesOfParts>
  <Manager/>
  <Company>Berufsfachschule Baden BBB, IT-School / www.bbbaden.ch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PR_319_Operatoren</dc:title>
  <dc:subject>Modul 319</dc:subject>
  <dc:creator>Lars Meyer</dc:creator>
  <dc:description>CC BY, https://creativecommons.org/licenses/by/4.0/deed.de</dc:description>
  <cp:lastModifiedBy>Lars.Meyer</cp:lastModifiedBy>
  <cp:revision>237</cp:revision>
  <dcterms:created xsi:type="dcterms:W3CDTF">2018-11-16T14:42:52Z</dcterms:created>
  <dcterms:modified xsi:type="dcterms:W3CDTF">2024-02-02T09:21:33Z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0x0101009657EC4E4F5B59429A0294058D814CCB</vt:lpwstr>
  </property>
</Properties>
</file>