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63" r:id="rId6"/>
    <p:sldId id="258" r:id="rId7"/>
    <p:sldId id="264" r:id="rId8"/>
    <p:sldId id="265" r:id="rId9"/>
    <p:sldId id="266" r:id="rId10"/>
    <p:sldId id="275" r:id="rId11"/>
    <p:sldId id="276" r:id="rId12"/>
    <p:sldId id="277" r:id="rId13"/>
    <p:sldId id="274" r:id="rId14"/>
    <p:sldId id="270" r:id="rId15"/>
    <p:sldId id="271" r:id="rId16"/>
    <p:sldId id="273" r:id="rId17"/>
    <p:sldId id="268" r:id="rId18"/>
    <p:sldId id="269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1" autoAdjust="0"/>
    <p:restoredTop sz="77567" autoAdjust="0"/>
  </p:normalViewPr>
  <p:slideViewPr>
    <p:cSldViewPr>
      <p:cViewPr varScale="1">
        <p:scale>
          <a:sx n="86" d="100"/>
          <a:sy n="86" d="100"/>
        </p:scale>
        <p:origin x="1686" y="3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42B86-53D4-4F09-8434-4F0986E46D12}" type="datetimeFigureOut">
              <a:rPr lang="de-CH" smtClean="0"/>
              <a:t>02.02.2024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C08E5-CCF5-44E7-BB83-5ECBB7A0812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870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Hier stehen die Notizen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4506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1304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Zu Beachten: </a:t>
            </a:r>
            <a:r>
              <a:rPr lang="de-CH"/>
              <a:t>Konstantennamen</a:t>
            </a:r>
            <a:r>
              <a:rPr lang="de-CH" dirty="0"/>
              <a:t> werden in C# in </a:t>
            </a:r>
            <a:r>
              <a:rPr lang="de-CH" dirty="0" err="1"/>
              <a:t>PascalCase</a:t>
            </a:r>
            <a:r>
              <a:rPr lang="de-CH" dirty="0"/>
              <a:t> geschrieben.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9293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(1) </a:t>
            </a:r>
            <a:r>
              <a:rPr lang="de-CH" dirty="0" err="1"/>
              <a:t>Referenzierbar</a:t>
            </a:r>
            <a:r>
              <a:rPr lang="de-CH" dirty="0"/>
              <a:t> heisst, Sie möchten später den Behälter unter dem gegebenen Namen wieder finden und verwenden können.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7024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/>
              <a:t>Datentyp</a:t>
            </a:r>
            <a:r>
              <a:rPr lang="de-CH" dirty="0"/>
              <a:t> – Die Art des Behälters (wird ein paar Folien weiter näher angeschaut).</a:t>
            </a:r>
          </a:p>
          <a:p>
            <a:pPr marL="0" indent="0">
              <a:buNone/>
            </a:pPr>
            <a:r>
              <a:rPr lang="de-CH" b="1" dirty="0"/>
              <a:t>Name/Bezeichner</a:t>
            </a:r>
            <a:r>
              <a:rPr lang="de-CH" dirty="0"/>
              <a:t> – Hier handelt es sich um einen «Arbeitstitel», also einen Namen, unter welchem man den hinterlegten Wert später wieder abrufen kann.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1913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Zu Beachten: Variablennamen werden in C# in </a:t>
            </a:r>
            <a:r>
              <a:rPr lang="de-CH" dirty="0" err="1"/>
              <a:t>CamelCase</a:t>
            </a:r>
            <a:r>
              <a:rPr lang="de-CH" dirty="0"/>
              <a:t> geschrieben.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7116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(1) </a:t>
            </a:r>
            <a:r>
              <a:rPr lang="de-CH" sz="1200" dirty="0">
                <a:solidFill>
                  <a:srgbClr val="0070C0"/>
                </a:solidFill>
              </a:rPr>
              <a:t>So kann man zum Beispiel zwei Ganzzahlen addieren, Texte jedoch nicht (jedenfalls nicht, ohne vorher Regeln dafür zu definieren).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1215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4792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1489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(1) Wird im Modul 320 vertieft behandelt.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7117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0527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1484785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BB3B3B"/>
                </a:solidFill>
                <a:latin typeface="Arial Black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14400" y="4149080"/>
            <a:ext cx="10363200" cy="913656"/>
          </a:xfr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solidFill>
                  <a:srgbClr val="BB3B3B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Autor, Organisation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3212976"/>
            <a:ext cx="10363200" cy="576064"/>
          </a:xfrm>
        </p:spPr>
        <p:txBody>
          <a:bodyPr lIns="0" tIns="0" rIns="0" bIns="0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de-DE" sz="2400" kern="1200" smtClean="0">
                <a:solidFill>
                  <a:srgbClr val="BB3B3B"/>
                </a:solidFill>
                <a:latin typeface="Arial Black" pitchFamily="34" charset="0"/>
                <a:ea typeface="+mn-ea"/>
                <a:cs typeface="+mn-cs"/>
              </a:defRPr>
            </a:lvl1pPr>
          </a:lstStyle>
          <a:p>
            <a:r>
              <a:rPr lang="de-CH"/>
              <a:t>Variablen und Konstanten</a:t>
            </a:r>
            <a:endParaRPr lang="de-CH" dirty="0"/>
          </a:p>
        </p:txBody>
      </p:sp>
      <p:cxnSp>
        <p:nvCxnSpPr>
          <p:cNvPr id="7" name="Gerade Verbindung 6"/>
          <p:cNvCxnSpPr>
            <a:cxnSpLocks/>
          </p:cNvCxnSpPr>
          <p:nvPr userDrawn="1"/>
        </p:nvCxnSpPr>
        <p:spPr>
          <a:xfrm>
            <a:off x="914400" y="2996952"/>
            <a:ext cx="10363200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Variablen und Konstanten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6" name="Gerade Verbindung 5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Variablen und Konstanten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6" name="Gerade Verbindung 5"/>
          <p:cNvCxnSpPr>
            <a:cxnSpLocks/>
          </p:cNvCxnSpPr>
          <p:nvPr userDrawn="1"/>
        </p:nvCxnSpPr>
        <p:spPr>
          <a:xfrm flipH="1">
            <a:off x="9408368" y="274639"/>
            <a:ext cx="51598" cy="5851525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lIns="0" tIns="0" rIns="0" bIns="0">
            <a:noAutofit/>
          </a:bodyPr>
          <a:lstStyle>
            <a:lvl1pPr marL="342900" indent="-342900"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 marL="742950" indent="-285750">
              <a:buFont typeface="Symbol" pitchFamily="18" charset="2"/>
              <a:buChar char="-"/>
              <a:defRPr sz="2200" b="0">
                <a:latin typeface="Arial" pitchFamily="34" charset="0"/>
                <a:cs typeface="Arial" pitchFamily="34" charset="0"/>
              </a:defRPr>
            </a:lvl2pPr>
            <a:lvl3pPr marL="1143000" indent="-228600">
              <a:buFont typeface="Arial" pitchFamily="34" charset="0"/>
              <a:buChar char="•"/>
              <a:defRPr sz="2200" b="0">
                <a:latin typeface="Arial" pitchFamily="34" charset="0"/>
                <a:cs typeface="Arial" pitchFamily="34" charset="0"/>
              </a:defRPr>
            </a:lvl3pPr>
            <a:lvl4pPr marL="1714500" indent="-342900">
              <a:buFont typeface="Courier New" pitchFamily="49" charset="0"/>
              <a:buChar char="o"/>
              <a:defRPr sz="2000" b="0">
                <a:latin typeface="Arial" pitchFamily="34" charset="0"/>
                <a:cs typeface="Arial" pitchFamily="34" charset="0"/>
              </a:defRPr>
            </a:lvl4pPr>
            <a:lvl5pPr marL="2057400" indent="-228600">
              <a:buFont typeface="Wingdings" pitchFamily="2" charset="2"/>
              <a:buChar char="Ø"/>
              <a:defRPr sz="20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Variablen und Konstanten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7" name="Gerade Verbindung 6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lIns="0" tIns="0" rIns="0" bIns="0" anchor="t"/>
          <a:lstStyle>
            <a:lvl1pPr algn="l">
              <a:defRPr sz="4000" b="1" cap="all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Variablen und Konstanten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Variablen und Konstanten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609600" y="1600201"/>
            <a:ext cx="5294379" cy="45259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 marL="742950" indent="-285750">
              <a:buFont typeface="Symbol" pitchFamily="18" charset="2"/>
              <a:buChar char="-"/>
              <a:defRPr sz="2200" b="0"/>
            </a:lvl2pPr>
            <a:lvl3pPr marL="1143000" indent="-228600">
              <a:buFont typeface="Arial" pitchFamily="34" charset="0"/>
              <a:buChar char="•"/>
              <a:defRPr sz="2200" b="0"/>
            </a:lvl3pPr>
            <a:lvl4pPr marL="1714500" indent="-342900">
              <a:buFont typeface="Courier New" pitchFamily="49" charset="0"/>
              <a:buChar char="o"/>
              <a:defRPr sz="2000" b="0"/>
            </a:lvl4pPr>
            <a:lvl5pPr marL="2057400" indent="-228600">
              <a:buFont typeface="Wingdings" pitchFamily="2" charset="2"/>
              <a:buChar char="Ø"/>
              <a:defRPr sz="2000" b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6192011" y="1598246"/>
            <a:ext cx="5376597" cy="45259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 marL="742950" indent="-285750">
              <a:buFont typeface="Symbol" pitchFamily="18" charset="2"/>
              <a:buChar char="-"/>
              <a:defRPr sz="2200" b="0"/>
            </a:lvl2pPr>
            <a:lvl3pPr marL="1143000" indent="-228600">
              <a:buFont typeface="Arial" pitchFamily="34" charset="0"/>
              <a:buChar char="•"/>
              <a:defRPr sz="2200" b="0"/>
            </a:lvl3pPr>
            <a:lvl4pPr marL="1714500" indent="-342900">
              <a:buFont typeface="Courier New" pitchFamily="49" charset="0"/>
              <a:buChar char="o"/>
              <a:defRPr sz="2000" b="0"/>
            </a:lvl4pPr>
            <a:lvl5pPr marL="2057400" indent="-228600">
              <a:buFont typeface="Wingdings" pitchFamily="2" charset="2"/>
              <a:buChar char="Ø"/>
              <a:defRPr sz="2000" b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>
          <a:xfrm>
            <a:off x="609600" y="1273799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Variablen und Konstanten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9" name="Gerade Verbindung 8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Variablen und Konstanten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623392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Variablen und Konstanten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Variablen und Konstanten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Variablen und Konstanten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B6782FD2-CD32-4188-B647-C756D0C544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76520" y="5949280"/>
            <a:ext cx="1352550" cy="84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Variablen und Konstanten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580964-06B5-4CEB-B400-EFD5FB4DD00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94" y="6309320"/>
            <a:ext cx="1227411" cy="4294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rgbClr val="BB3B3B"/>
          </a:solidFill>
          <a:latin typeface="Arial Black" pitchFamily="34" charset="0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Symbol" pitchFamily="18" charset="2"/>
        <a:buChar char="-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914400" rtl="0" eaLnBrk="1" latinLnBrk="0" hangingPunct="1">
        <a:spcBef>
          <a:spcPct val="20000"/>
        </a:spcBef>
        <a:buFont typeface="Symbol" pitchFamily="18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de-de/dotnet/csharp/language-reference/language-specification/variables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/cs_variables.asp" TargetMode="External"/><Relationship Id="rId4" Type="http://schemas.openxmlformats.org/officeDocument/2006/relationships/hyperlink" Target="https://docs.microsoft.com/de-de/dotnet/csharp/fundamentals/typ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Variablen und Konstanten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53834" y="4005064"/>
            <a:ext cx="6284335" cy="913656"/>
          </a:xfrm>
        </p:spPr>
        <p:txBody>
          <a:bodyPr/>
          <a:lstStyle/>
          <a:p>
            <a:r>
              <a:rPr lang="de-CH" dirty="0"/>
              <a:t>Lars Meyer / Version 1.1</a:t>
            </a:r>
          </a:p>
          <a:p>
            <a:r>
              <a:rPr lang="de-CH" dirty="0"/>
              <a:t>Berufsfachschule BBB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Modul 319</a:t>
            </a:r>
          </a:p>
        </p:txBody>
      </p:sp>
    </p:spTree>
    <p:extLst>
      <p:ext uri="{BB962C8B-B14F-4D97-AF65-F5344CB8AC3E}">
        <p14:creationId xmlns:p14="http://schemas.microsoft.com/office/powerpoint/2010/main" val="319198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Datentypen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Variablen und Konstanten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75226F7-FBA4-4C62-86D0-7E33435E2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6872"/>
            <a:ext cx="5422776" cy="38450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de-CH" sz="1800" dirty="0" err="1">
                <a:solidFill>
                  <a:srgbClr val="0070C0"/>
                </a:solidFill>
              </a:rPr>
              <a:t>int</a:t>
            </a:r>
            <a:r>
              <a:rPr lang="de-CH" sz="1800" dirty="0"/>
              <a:t> – Ganzzahl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de-CH" sz="1800" dirty="0">
                <a:solidFill>
                  <a:srgbClr val="0070C0"/>
                </a:solidFill>
              </a:rPr>
              <a:t>double</a:t>
            </a:r>
            <a:r>
              <a:rPr lang="de-CH" sz="1800" dirty="0"/>
              <a:t> – Fliesskommazahl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de-CH" sz="1800" dirty="0" err="1">
                <a:solidFill>
                  <a:srgbClr val="0070C0"/>
                </a:solidFill>
              </a:rPr>
              <a:t>bool</a:t>
            </a:r>
            <a:r>
              <a:rPr lang="de-CH" sz="1800" dirty="0"/>
              <a:t> – Wahrheitswert</a:t>
            </a:r>
            <a:endParaRPr lang="de-CH" sz="1800" i="1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de-CH" sz="1800" dirty="0" err="1">
                <a:solidFill>
                  <a:srgbClr val="0070C0"/>
                </a:solidFill>
                <a:sym typeface="Wingdings" panose="05000000000000000000" pitchFamily="2" charset="2"/>
              </a:rPr>
              <a:t>string</a:t>
            </a:r>
            <a:r>
              <a:rPr lang="de-CH" sz="1800" dirty="0">
                <a:sym typeface="Wingdings" panose="05000000000000000000" pitchFamily="2" charset="2"/>
              </a:rPr>
              <a:t> – Zeichenkette / Text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de-CH" sz="1800" dirty="0" err="1">
                <a:solidFill>
                  <a:srgbClr val="0070C0"/>
                </a:solidFill>
                <a:sym typeface="Wingdings" panose="05000000000000000000" pitchFamily="2" charset="2"/>
              </a:rPr>
              <a:t>char</a:t>
            </a:r>
            <a:r>
              <a:rPr lang="de-CH" sz="1800" dirty="0">
                <a:sym typeface="Wingdings" panose="05000000000000000000" pitchFamily="2" charset="2"/>
              </a:rPr>
              <a:t> – Einzelnes Zeichen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de-CH" sz="1800" dirty="0" err="1">
                <a:solidFill>
                  <a:srgbClr val="0070C0"/>
                </a:solidFill>
                <a:sym typeface="Wingdings" panose="05000000000000000000" pitchFamily="2" charset="2"/>
              </a:rPr>
              <a:t>DateTime</a:t>
            </a:r>
            <a:r>
              <a:rPr lang="de-CH" sz="1800" dirty="0">
                <a:sym typeface="Wingdings" panose="05000000000000000000" pitchFamily="2" charset="2"/>
              </a:rPr>
              <a:t> – Datum und Uhrzeit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de-CH" sz="18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de-CH" sz="1800" dirty="0">
                <a:sym typeface="Wingdings" panose="05000000000000000000" pitchFamily="2" charset="2"/>
              </a:rPr>
              <a:t>Weitere lernen Sie im Verlauf der Zeit kennen.</a:t>
            </a:r>
            <a:endParaRPr lang="de-CH" sz="18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B8E2D41-BD5D-4AF7-8790-394471405B6B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«Welche brauche ich üblicherweise zum Einstieg?»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80494B23-BF05-43EF-8965-33989F935372}"/>
              </a:ext>
            </a:extLst>
          </p:cNvPr>
          <p:cNvSpPr txBox="1">
            <a:spLocks/>
          </p:cNvSpPr>
          <p:nvPr/>
        </p:nvSpPr>
        <p:spPr>
          <a:xfrm>
            <a:off x="5807968" y="2286405"/>
            <a:ext cx="5422776" cy="384502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de-CH" sz="1800" dirty="0">
                <a:solidFill>
                  <a:srgbClr val="7030A0"/>
                </a:solidFill>
              </a:rPr>
              <a:t>z.B.	</a:t>
            </a:r>
            <a:r>
              <a:rPr lang="de-CH" sz="1800" i="1" dirty="0">
                <a:solidFill>
                  <a:srgbClr val="7030A0"/>
                </a:solidFill>
              </a:rPr>
              <a:t>3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de-CH" sz="1800" dirty="0">
                <a:solidFill>
                  <a:srgbClr val="7030A0"/>
                </a:solidFill>
              </a:rPr>
              <a:t>z.B.	</a:t>
            </a:r>
            <a:r>
              <a:rPr lang="de-CH" sz="1800" i="1" dirty="0">
                <a:solidFill>
                  <a:srgbClr val="7030A0"/>
                </a:solidFill>
              </a:rPr>
              <a:t>5.75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de-CH" sz="1800" i="1" dirty="0" err="1">
                <a:solidFill>
                  <a:srgbClr val="7030A0"/>
                </a:solidFill>
                <a:sym typeface="Wingdings" panose="05000000000000000000" pitchFamily="2" charset="2"/>
              </a:rPr>
              <a:t>true</a:t>
            </a:r>
            <a:r>
              <a:rPr lang="de-CH" sz="1800" dirty="0">
                <a:solidFill>
                  <a:srgbClr val="7030A0"/>
                </a:solidFill>
                <a:sym typeface="Wingdings" panose="05000000000000000000" pitchFamily="2" charset="2"/>
              </a:rPr>
              <a:t> oder </a:t>
            </a:r>
            <a:r>
              <a:rPr lang="de-CH" sz="1800" i="1" dirty="0" err="1">
                <a:solidFill>
                  <a:srgbClr val="7030A0"/>
                </a:solidFill>
                <a:sym typeface="Wingdings" panose="05000000000000000000" pitchFamily="2" charset="2"/>
              </a:rPr>
              <a:t>false</a:t>
            </a:r>
            <a:endParaRPr lang="de-CH" sz="1800" i="1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de-CH" sz="1800" dirty="0">
                <a:solidFill>
                  <a:srgbClr val="7030A0"/>
                </a:solidFill>
                <a:sym typeface="Wingdings" panose="05000000000000000000" pitchFamily="2" charset="2"/>
              </a:rPr>
              <a:t>z.B.	</a:t>
            </a:r>
            <a:r>
              <a:rPr lang="de-CH" sz="1800" dirty="0" err="1">
                <a:solidFill>
                  <a:srgbClr val="7030A0"/>
                </a:solidFill>
                <a:sym typeface="Wingdings" panose="05000000000000000000" pitchFamily="2" charset="2"/>
              </a:rPr>
              <a:t>Yeet</a:t>
            </a:r>
            <a:r>
              <a:rPr lang="de-CH" sz="1800" dirty="0">
                <a:solidFill>
                  <a:srgbClr val="7030A0"/>
                </a:solidFill>
                <a:sym typeface="Wingdings" panose="05000000000000000000" pitchFamily="2" charset="2"/>
              </a:rPr>
              <a:t>!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de-CH" sz="1800" dirty="0">
                <a:solidFill>
                  <a:srgbClr val="7030A0"/>
                </a:solidFill>
                <a:sym typeface="Wingdings" panose="05000000000000000000" pitchFamily="2" charset="2"/>
              </a:rPr>
              <a:t>z.B.	y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de-CH" sz="1800" dirty="0">
                <a:solidFill>
                  <a:srgbClr val="7030A0"/>
                </a:solidFill>
                <a:sym typeface="Wingdings" panose="05000000000000000000" pitchFamily="2" charset="2"/>
              </a:rPr>
              <a:t>z.B.	19/03/1975 10:03:33</a:t>
            </a:r>
          </a:p>
        </p:txBody>
      </p:sp>
    </p:spTree>
    <p:extLst>
      <p:ext uri="{BB962C8B-B14F-4D97-AF65-F5344CB8AC3E}">
        <p14:creationId xmlns:p14="http://schemas.microsoft.com/office/powerpoint/2010/main" val="150205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Begriffserklärung – Konstante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Variablen und Konstanten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12D7ECC8-CD9E-4F21-ABE2-21EA7003D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48272"/>
            <a:ext cx="11399440" cy="2692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000" dirty="0">
                <a:solidFill>
                  <a:srgbClr val="0070C0"/>
                </a:solidFill>
              </a:rPr>
              <a:t>Wie die Variable ist die  Konstante ebenfalls ein «Behälter» für einen Wert.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0070C0"/>
                </a:solidFill>
              </a:rPr>
              <a:t>Folgende Eigenschaften und Regeln gelten: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/>
              <a:t>Der Behälter ist gemacht für einen Bestimmten Typ von Wert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/>
              <a:t>Der Behälter bekommt einen Namen, durch welchen er </a:t>
            </a:r>
            <a:r>
              <a:rPr lang="de-CH" sz="1800" dirty="0" err="1"/>
              <a:t>referenzierbar</a:t>
            </a:r>
            <a:r>
              <a:rPr lang="de-CH" sz="1800" dirty="0"/>
              <a:t> wird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/>
              <a:t>Der Inhalt lässt sich über die Laufzeit des Programms </a:t>
            </a:r>
            <a:r>
              <a:rPr lang="de-CH" sz="1800" b="1" dirty="0">
                <a:solidFill>
                  <a:srgbClr val="FF0000"/>
                </a:solidFill>
              </a:rPr>
              <a:t>ein einziges Mal festlegen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/>
              <a:t>Der Inhalt kann über die Laufzeit des Programms beliebig oft gelesen werden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231B210-68C2-4322-8757-79C5B642D4FA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«Konstante – was ist das?»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832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Begriffserklärung – Konstante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Variablen und Konstanten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231B210-68C2-4322-8757-79C5B642D4FA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>
                <a:solidFill>
                  <a:srgbClr val="00B050"/>
                </a:solidFill>
              </a:rPr>
              <a:t>«Konstante – was </a:t>
            </a:r>
            <a:r>
              <a:rPr lang="de-CH" i="1" dirty="0">
                <a:solidFill>
                  <a:srgbClr val="00B050"/>
                </a:solidFill>
              </a:rPr>
              <a:t>ist das?»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678B4C1-1474-4BDD-A819-EE17810D5182}"/>
              </a:ext>
            </a:extLst>
          </p:cNvPr>
          <p:cNvSpPr txBox="1">
            <a:spLocks/>
          </p:cNvSpPr>
          <p:nvPr/>
        </p:nvSpPr>
        <p:spPr>
          <a:xfrm>
            <a:off x="457200" y="2295434"/>
            <a:ext cx="11399440" cy="14991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de-CH" dirty="0">
                <a:solidFill>
                  <a:srgbClr val="FF0000"/>
                </a:solidFill>
                <a:sym typeface="Wingdings" panose="05000000000000000000" pitchFamily="2" charset="2"/>
              </a:rPr>
              <a:t>Somit verwendet man Konstanten für Werte, welche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>
                <a:solidFill>
                  <a:srgbClr val="FF0000"/>
                </a:solidFill>
                <a:sym typeface="Wingdings" panose="05000000000000000000" pitchFamily="2" charset="2"/>
              </a:rPr>
              <a:t>Durch  ihre Natur unveränderbar gesetzt sind (z.B. Pi, e, </a:t>
            </a:r>
            <a:r>
              <a:rPr lang="de-CH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etc</a:t>
            </a:r>
            <a:r>
              <a:rPr lang="de-CH" sz="20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>
                <a:solidFill>
                  <a:srgbClr val="FF0000"/>
                </a:solidFill>
                <a:sym typeface="Wingdings" panose="05000000000000000000" pitchFamily="2" charset="2"/>
              </a:rPr>
              <a:t>sich über die Programmlaufzeit hinweg ganz sicher nicht verändern (z.B. Spielregeln) </a:t>
            </a:r>
            <a:endParaRPr lang="de-CH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00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Verwendung – Konstante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Variablen und Konstanten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7833416-FA9A-4DD1-A768-63A4D7B8DED8}"/>
              </a:ext>
            </a:extLst>
          </p:cNvPr>
          <p:cNvSpPr txBox="1">
            <a:spLocks/>
          </p:cNvSpPr>
          <p:nvPr/>
        </p:nvSpPr>
        <p:spPr>
          <a:xfrm>
            <a:off x="457200" y="1534126"/>
            <a:ext cx="9743256" cy="4703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Deklaration und Initialisierung gleichzeitig</a:t>
            </a:r>
          </a:p>
          <a:p>
            <a:pPr marL="0" indent="0">
              <a:buFont typeface="Wingdings" pitchFamily="2" charset="2"/>
              <a:buNone/>
            </a:pPr>
            <a:endParaRPr lang="de-CH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MeinKonstanterBehaelter</a:t>
            </a: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3;</a:t>
            </a:r>
          </a:p>
          <a:p>
            <a:pPr marL="0" indent="0">
              <a:buNone/>
            </a:pPr>
            <a:endParaRPr lang="de-CH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BB7F69F0-0168-416A-BD0B-FC24FEB1CD94}"/>
              </a:ext>
            </a:extLst>
          </p:cNvPr>
          <p:cNvSpPr/>
          <p:nvPr/>
        </p:nvSpPr>
        <p:spPr>
          <a:xfrm>
            <a:off x="3575334" y="3212977"/>
            <a:ext cx="1440160" cy="648072"/>
          </a:xfrm>
          <a:prstGeom prst="wedgeRectCallout">
            <a:avLst>
              <a:gd name="adj1" fmla="val -93734"/>
              <a:gd name="adj2" fmla="val -1143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Datentyp</a:t>
            </a:r>
            <a:endParaRPr lang="en-CH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F5EB3698-351A-4298-8944-D34687A8521E}"/>
              </a:ext>
            </a:extLst>
          </p:cNvPr>
          <p:cNvSpPr/>
          <p:nvPr/>
        </p:nvSpPr>
        <p:spPr>
          <a:xfrm>
            <a:off x="5241862" y="3211095"/>
            <a:ext cx="2016224" cy="648072"/>
          </a:xfrm>
          <a:prstGeom prst="wedgeRectCallout">
            <a:avLst>
              <a:gd name="adj1" fmla="val -46672"/>
              <a:gd name="adj2" fmla="val -1100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Name / Bezeichner</a:t>
            </a:r>
            <a:endParaRPr lang="en-CH" dirty="0"/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63F3D6E6-09D9-4D40-A16B-3B8E884FB3C9}"/>
              </a:ext>
            </a:extLst>
          </p:cNvPr>
          <p:cNvSpPr/>
          <p:nvPr/>
        </p:nvSpPr>
        <p:spPr>
          <a:xfrm>
            <a:off x="7484454" y="3202394"/>
            <a:ext cx="1800202" cy="648072"/>
          </a:xfrm>
          <a:prstGeom prst="wedgeRectCallout">
            <a:avLst>
              <a:gd name="adj1" fmla="val -13985"/>
              <a:gd name="adj2" fmla="val -1135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Initialwert</a:t>
            </a:r>
            <a:endParaRPr lang="en-CH" dirty="0"/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F9C6E753-2628-42D0-928B-23D46E2A4493}"/>
              </a:ext>
            </a:extLst>
          </p:cNvPr>
          <p:cNvSpPr/>
          <p:nvPr/>
        </p:nvSpPr>
        <p:spPr>
          <a:xfrm>
            <a:off x="551384" y="3214129"/>
            <a:ext cx="2797582" cy="648072"/>
          </a:xfrm>
          <a:prstGeom prst="wedgeRectCallout">
            <a:avLst>
              <a:gd name="adj1" fmla="val -5151"/>
              <a:gd name="adj2" fmla="val -111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Schlüsselwort für Konstante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54716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Variablen und Konstanten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Variablen und Konstanten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63F63246-1D2A-DA06-4627-D85FDA0F5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86" y="1417638"/>
            <a:ext cx="8700628" cy="48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11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Weiterführende Informationen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Variablen und Konstanten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1541647-E172-4265-A7DF-25366F2F4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10607352" cy="453650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/>
              <a:t>Microsoft:</a:t>
            </a:r>
            <a:endParaRPr lang="de-CH" sz="1800" dirty="0">
              <a:hlinkClick r:id="rId2"/>
            </a:endParaRPr>
          </a:p>
          <a:p>
            <a:pPr marL="0" indent="0">
              <a:buNone/>
            </a:pPr>
            <a:r>
              <a:rPr lang="de-CH" sz="1800" dirty="0">
                <a:hlinkClick r:id="rId3"/>
              </a:rPr>
              <a:t>https://docs.microsoft.com/de-de/dotnet/csharp/language-reference/language-specification/variables</a:t>
            </a:r>
            <a:endParaRPr lang="de-CH" sz="1800" dirty="0"/>
          </a:p>
          <a:p>
            <a:pPr marL="0" indent="0">
              <a:buNone/>
            </a:pPr>
            <a:r>
              <a:rPr lang="de-CH" sz="1800" dirty="0">
                <a:hlinkClick r:id="rId4"/>
              </a:rPr>
              <a:t>https://docs.microsoft.com/de-de/dotnet/csharp/fundamentals/types</a:t>
            </a:r>
            <a:endParaRPr lang="de-CH" sz="1800" dirty="0"/>
          </a:p>
          <a:p>
            <a:pPr marL="0" indent="0">
              <a:buNone/>
            </a:pPr>
            <a:endParaRPr lang="de-CH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de-CH" sz="1800" dirty="0"/>
              <a:t>w3schools:</a:t>
            </a:r>
            <a:endParaRPr lang="de-CH" sz="1800" dirty="0">
              <a:hlinkClick r:id="rId2"/>
            </a:endParaRPr>
          </a:p>
          <a:p>
            <a:pPr marL="0" indent="0">
              <a:buNone/>
            </a:pPr>
            <a:r>
              <a:rPr lang="de-CH" sz="1800" dirty="0">
                <a:solidFill>
                  <a:srgbClr val="0070C0"/>
                </a:solidFill>
                <a:hlinkClick r:id="rId5"/>
              </a:rPr>
              <a:t>https://www.w3schools.com/cs/cs_variables.asp</a:t>
            </a:r>
            <a:endParaRPr lang="de-CH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72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A54F8-7E97-4ACC-A2E6-BB503B75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Zur Verwendung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7BB588-AFD7-456B-9211-E13F34667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000" dirty="0"/>
              <a:t>Diese Präsentation enthält Notizen und Animationen</a:t>
            </a:r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r>
              <a:rPr lang="de-CH" sz="2000" dirty="0"/>
              <a:t>Damit Sie bei der Arbeit im Selbststudium vollen Gebrauch machen: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FF0000"/>
                </a:solidFill>
                <a:highlight>
                  <a:srgbClr val="FFFF00"/>
                </a:highlight>
              </a:rPr>
              <a:t>Modus «Bildschirmpräsentation» + Referentenansicht</a:t>
            </a:r>
          </a:p>
          <a:p>
            <a:pPr marL="0" indent="0">
              <a:buNone/>
            </a:pPr>
            <a:endParaRPr lang="de-CH" sz="2000" dirty="0"/>
          </a:p>
          <a:p>
            <a:pPr marL="457200" indent="-457200">
              <a:buAutoNum type="arabicParenR"/>
            </a:pPr>
            <a:r>
              <a:rPr lang="de-CH" sz="2000" dirty="0"/>
              <a:t>Bildschirmpräsentation starten:				oder </a:t>
            </a:r>
            <a:r>
              <a:rPr lang="de-CH" sz="2000" i="1" dirty="0"/>
              <a:t>F5</a:t>
            </a:r>
          </a:p>
          <a:p>
            <a:pPr marL="457200" indent="-457200">
              <a:buAutoNum type="arabicParenR"/>
            </a:pPr>
            <a:endParaRPr lang="de-CH" sz="2000" i="1" dirty="0"/>
          </a:p>
          <a:p>
            <a:pPr marL="457200" indent="-457200">
              <a:buAutoNum type="arabicParenR"/>
            </a:pPr>
            <a:r>
              <a:rPr lang="de-CH" sz="2000" dirty="0"/>
              <a:t>Rechte Maustaste </a:t>
            </a:r>
            <a:r>
              <a:rPr lang="de-CH" sz="2000" dirty="0">
                <a:sym typeface="Wingdings" panose="05000000000000000000" pitchFamily="2" charset="2"/>
              </a:rPr>
              <a:t> Referentenansicht		3)</a:t>
            </a: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D45CD3-0BB2-45DD-9DA6-856387EB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Variablen und Konstanten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D10D84-DCC0-4929-8EF3-0C195DD0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988B926-A725-463B-8A68-D89F87A84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3284984"/>
            <a:ext cx="2736304" cy="6593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6CFA934-D98A-4525-9EA4-9E889ACE1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168" y="4077072"/>
            <a:ext cx="3024336" cy="197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Begriffserklärung – Variable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Variablen und Konstanten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12D7ECC8-CD9E-4F21-ABE2-21EA7003D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48272"/>
            <a:ext cx="8507288" cy="3845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000" dirty="0">
                <a:solidFill>
                  <a:srgbClr val="0070C0"/>
                </a:solidFill>
              </a:rPr>
              <a:t>Eine Variable ist ein «Behälter» für einen Wert.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0070C0"/>
                </a:solidFill>
              </a:rPr>
              <a:t>Folgende Eigenschaften und Regeln gelten: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/>
              <a:t>Der Behälter ist gemacht für einen Bestimmten Typ von Wert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/>
              <a:t>Der Behälter bekommt einen Namen, durch welchen er </a:t>
            </a:r>
            <a:r>
              <a:rPr lang="de-CH" sz="1800" dirty="0" err="1"/>
              <a:t>referenzierbar</a:t>
            </a:r>
            <a:r>
              <a:rPr lang="de-CH" sz="2000" baseline="30000" dirty="0">
                <a:solidFill>
                  <a:schemeClr val="bg1">
                    <a:lumMod val="65000"/>
                  </a:schemeClr>
                </a:solidFill>
              </a:rPr>
              <a:t>(1) </a:t>
            </a:r>
            <a:r>
              <a:rPr lang="de-CH" sz="1800" dirty="0"/>
              <a:t>wird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/>
              <a:t>Der Inhalt lässt sich über die Laufzeit des Programms beliebig oft ändern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1800" dirty="0"/>
              <a:t>Der Inhalt kann über die Laufzeit des Programms beliebig oft gelesen werden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231B210-68C2-4322-8757-79C5B642D4FA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«Variable – was ist das?»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30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Verwendung – Variable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Variablen und Konstanten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5A75F4F-D358-4034-977C-8FEB62FE1D56}"/>
              </a:ext>
            </a:extLst>
          </p:cNvPr>
          <p:cNvSpPr txBox="1">
            <a:spLocks/>
          </p:cNvSpPr>
          <p:nvPr/>
        </p:nvSpPr>
        <p:spPr>
          <a:xfrm>
            <a:off x="457200" y="1534126"/>
            <a:ext cx="8229600" cy="4703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Deklaration – «Der Behälter wird (leer) vorbereitet.»</a:t>
            </a:r>
          </a:p>
          <a:p>
            <a:pPr marL="0" indent="0">
              <a:buFont typeface="Wingdings" pitchFamily="2" charset="2"/>
              <a:buNone/>
            </a:pPr>
            <a:endParaRPr lang="de-CH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meinBehaelter</a:t>
            </a: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de-CH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Initialisierung – «Das erste Befüllen.»</a:t>
            </a:r>
          </a:p>
          <a:p>
            <a:pPr marL="0" indent="0">
              <a:buFont typeface="Wingdings" pitchFamily="2" charset="2"/>
              <a:buNone/>
            </a:pPr>
            <a:endParaRPr lang="de-CH" i="1" dirty="0">
              <a:solidFill>
                <a:srgbClr val="00B05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meinBehaelter</a:t>
            </a: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3;</a:t>
            </a:r>
          </a:p>
          <a:p>
            <a:pPr marL="0" indent="0">
              <a:buFont typeface="Wingdings" pitchFamily="2" charset="2"/>
              <a:buNone/>
            </a:pPr>
            <a:endParaRPr lang="de-CH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de-CH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Der Wert wird von Rechts über das Gleichheitszeichen nach links dem Behälter zugewiesen!</a:t>
            </a:r>
          </a:p>
          <a:p>
            <a:pPr marL="0" indent="0">
              <a:buFont typeface="Wingdings" pitchFamily="2" charset="2"/>
              <a:buNone/>
            </a:pPr>
            <a:endParaRPr lang="de-CH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B6BE5C46-9D5F-418F-A88C-3104121AE60B}"/>
              </a:ext>
            </a:extLst>
          </p:cNvPr>
          <p:cNvSpPr/>
          <p:nvPr/>
        </p:nvSpPr>
        <p:spPr>
          <a:xfrm>
            <a:off x="827584" y="3212976"/>
            <a:ext cx="1440160" cy="648072"/>
          </a:xfrm>
          <a:prstGeom prst="wedgeRectCallout">
            <a:avLst>
              <a:gd name="adj1" fmla="val 16704"/>
              <a:gd name="adj2" fmla="val -99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Datentyp</a:t>
            </a:r>
            <a:endParaRPr lang="en-CH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AE6C389E-7DC9-4385-8C9B-5CCF612045E5}"/>
              </a:ext>
            </a:extLst>
          </p:cNvPr>
          <p:cNvSpPr/>
          <p:nvPr/>
        </p:nvSpPr>
        <p:spPr>
          <a:xfrm>
            <a:off x="2699792" y="3212976"/>
            <a:ext cx="2880320" cy="648072"/>
          </a:xfrm>
          <a:prstGeom prst="wedgeRectCallout">
            <a:avLst>
              <a:gd name="adj1" fmla="val -18636"/>
              <a:gd name="adj2" fmla="val -9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Name / Bezeichner</a:t>
            </a:r>
            <a:endParaRPr lang="en-CH" dirty="0"/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076D1744-5864-4163-AE58-AAA5767B7DC8}"/>
              </a:ext>
            </a:extLst>
          </p:cNvPr>
          <p:cNvSpPr/>
          <p:nvPr/>
        </p:nvSpPr>
        <p:spPr>
          <a:xfrm>
            <a:off x="611560" y="4865498"/>
            <a:ext cx="2880320" cy="648072"/>
          </a:xfrm>
          <a:prstGeom prst="wedgeRectCallout">
            <a:avLst>
              <a:gd name="adj1" fmla="val 17202"/>
              <a:gd name="adj2" fmla="val -96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Name / Bezeichner</a:t>
            </a:r>
            <a:endParaRPr lang="en-CH" dirty="0"/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113C9AEF-A1B5-4E1E-B03C-54A8F015FC8B}"/>
              </a:ext>
            </a:extLst>
          </p:cNvPr>
          <p:cNvSpPr/>
          <p:nvPr/>
        </p:nvSpPr>
        <p:spPr>
          <a:xfrm>
            <a:off x="3851920" y="4869160"/>
            <a:ext cx="1440160" cy="648072"/>
          </a:xfrm>
          <a:prstGeom prst="wedgeRectCallout">
            <a:avLst>
              <a:gd name="adj1" fmla="val -8853"/>
              <a:gd name="adj2" fmla="val -963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Wert</a:t>
            </a:r>
            <a:endParaRPr lang="en-CH" dirty="0"/>
          </a:p>
        </p:txBody>
      </p:sp>
      <p:sp>
        <p:nvSpPr>
          <p:cNvPr id="11" name="Pfeil: nach unten gekrümmt 10">
            <a:extLst>
              <a:ext uri="{FF2B5EF4-FFF2-40B4-BE49-F238E27FC236}">
                <a16:creationId xmlns:a16="http://schemas.microsoft.com/office/drawing/2014/main" id="{1AA6AC6F-5D52-407F-B346-22F5CF5AEF9D}"/>
              </a:ext>
            </a:extLst>
          </p:cNvPr>
          <p:cNvSpPr/>
          <p:nvPr/>
        </p:nvSpPr>
        <p:spPr>
          <a:xfrm flipH="1">
            <a:off x="2441567" y="3933056"/>
            <a:ext cx="2057150" cy="304090"/>
          </a:xfrm>
          <a:prstGeom prst="curvedDownArrow">
            <a:avLst>
              <a:gd name="adj1" fmla="val 25000"/>
              <a:gd name="adj2" fmla="val 90339"/>
              <a:gd name="adj3" fmla="val 219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79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Verwendung – Variable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Variablen und Konstanten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7833416-FA9A-4DD1-A768-63A4D7B8DED8}"/>
              </a:ext>
            </a:extLst>
          </p:cNvPr>
          <p:cNvSpPr txBox="1">
            <a:spLocks/>
          </p:cNvSpPr>
          <p:nvPr/>
        </p:nvSpPr>
        <p:spPr>
          <a:xfrm>
            <a:off x="457200" y="1534126"/>
            <a:ext cx="8229600" cy="4703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Deklaration und Initialisierung gleichzeitig</a:t>
            </a:r>
          </a:p>
          <a:p>
            <a:pPr marL="0" indent="0">
              <a:buFont typeface="Wingdings" pitchFamily="2" charset="2"/>
              <a:buNone/>
            </a:pPr>
            <a:endParaRPr lang="de-CH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meinBehaelter</a:t>
            </a: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3;</a:t>
            </a:r>
          </a:p>
          <a:p>
            <a:pPr marL="0" indent="0">
              <a:buNone/>
            </a:pPr>
            <a:endParaRPr lang="de-CH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Zuweisung – «Überschreiben des alten Wertes.»</a:t>
            </a:r>
          </a:p>
          <a:p>
            <a:pPr marL="0" indent="0">
              <a:buFont typeface="Wingdings" pitchFamily="2" charset="2"/>
              <a:buNone/>
            </a:pPr>
            <a:endParaRPr lang="de-CH" i="1" dirty="0">
              <a:solidFill>
                <a:srgbClr val="00B05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meinBehaelter</a:t>
            </a: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0" indent="0">
              <a:buFont typeface="Wingdings" pitchFamily="2" charset="2"/>
              <a:buNone/>
            </a:pPr>
            <a:endParaRPr lang="de-CH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de-CH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Der Wert wird von Rechts über das Gleichheitszeichen nach links dem Behälter zugewiesen. Die 3 wird durch die 5 ersetzt.</a:t>
            </a:r>
          </a:p>
          <a:p>
            <a:pPr marL="0" indent="0">
              <a:buFont typeface="Wingdings" pitchFamily="2" charset="2"/>
              <a:buNone/>
            </a:pPr>
            <a:endParaRPr lang="de-CH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BB7F69F0-0168-416A-BD0B-FC24FEB1CD94}"/>
              </a:ext>
            </a:extLst>
          </p:cNvPr>
          <p:cNvSpPr/>
          <p:nvPr/>
        </p:nvSpPr>
        <p:spPr>
          <a:xfrm>
            <a:off x="827584" y="3212976"/>
            <a:ext cx="1440160" cy="648072"/>
          </a:xfrm>
          <a:prstGeom prst="wedgeRectCallout">
            <a:avLst>
              <a:gd name="adj1" fmla="val 16704"/>
              <a:gd name="adj2" fmla="val -99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Datentyp</a:t>
            </a:r>
            <a:endParaRPr lang="en-CH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F5EB3698-351A-4298-8944-D34687A8521E}"/>
              </a:ext>
            </a:extLst>
          </p:cNvPr>
          <p:cNvSpPr/>
          <p:nvPr/>
        </p:nvSpPr>
        <p:spPr>
          <a:xfrm>
            <a:off x="2699792" y="3212976"/>
            <a:ext cx="2016224" cy="648072"/>
          </a:xfrm>
          <a:prstGeom prst="wedgeRectCallout">
            <a:avLst>
              <a:gd name="adj1" fmla="val -18636"/>
              <a:gd name="adj2" fmla="val -9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Name / Bezeichner</a:t>
            </a:r>
            <a:endParaRPr lang="en-CH" dirty="0"/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BD687EE2-EF97-4F9E-9174-31D772789304}"/>
              </a:ext>
            </a:extLst>
          </p:cNvPr>
          <p:cNvSpPr/>
          <p:nvPr/>
        </p:nvSpPr>
        <p:spPr>
          <a:xfrm>
            <a:off x="611560" y="4865498"/>
            <a:ext cx="2880320" cy="648072"/>
          </a:xfrm>
          <a:prstGeom prst="wedgeRectCallout">
            <a:avLst>
              <a:gd name="adj1" fmla="val 17202"/>
              <a:gd name="adj2" fmla="val -96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Name / Bezeichner</a:t>
            </a:r>
            <a:endParaRPr lang="en-CH" dirty="0"/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AAE7600D-AA80-40D5-A6AF-881C50410181}"/>
              </a:ext>
            </a:extLst>
          </p:cNvPr>
          <p:cNvSpPr/>
          <p:nvPr/>
        </p:nvSpPr>
        <p:spPr>
          <a:xfrm>
            <a:off x="3851920" y="4869160"/>
            <a:ext cx="1800202" cy="648072"/>
          </a:xfrm>
          <a:prstGeom prst="wedgeRectCallout">
            <a:avLst>
              <a:gd name="adj1" fmla="val -14323"/>
              <a:gd name="adj2" fmla="val -963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Neuer Wert</a:t>
            </a:r>
            <a:endParaRPr lang="en-CH" dirty="0"/>
          </a:p>
        </p:txBody>
      </p:sp>
      <p:sp>
        <p:nvSpPr>
          <p:cNvPr id="11" name="Pfeil: nach unten gekrümmt 10">
            <a:extLst>
              <a:ext uri="{FF2B5EF4-FFF2-40B4-BE49-F238E27FC236}">
                <a16:creationId xmlns:a16="http://schemas.microsoft.com/office/drawing/2014/main" id="{8509F77C-197C-4413-90D7-BD46A039B423}"/>
              </a:ext>
            </a:extLst>
          </p:cNvPr>
          <p:cNvSpPr/>
          <p:nvPr/>
        </p:nvSpPr>
        <p:spPr>
          <a:xfrm flipH="1">
            <a:off x="2441567" y="3933056"/>
            <a:ext cx="2057150" cy="304090"/>
          </a:xfrm>
          <a:prstGeom prst="curvedDownArrow">
            <a:avLst>
              <a:gd name="adj1" fmla="val 25000"/>
              <a:gd name="adj2" fmla="val 90339"/>
              <a:gd name="adj3" fmla="val 219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63F3D6E6-09D9-4D40-A16B-3B8E884FB3C9}"/>
              </a:ext>
            </a:extLst>
          </p:cNvPr>
          <p:cNvSpPr/>
          <p:nvPr/>
        </p:nvSpPr>
        <p:spPr>
          <a:xfrm>
            <a:off x="5004048" y="3212976"/>
            <a:ext cx="1800202" cy="648072"/>
          </a:xfrm>
          <a:prstGeom prst="wedgeRectCallout">
            <a:avLst>
              <a:gd name="adj1" fmla="val -35227"/>
              <a:gd name="adj2" fmla="val -1100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Initialwert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8587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Datentypen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Variablen und Konstanten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75226F7-FBA4-4C62-86D0-7E33435E2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6872"/>
            <a:ext cx="10823376" cy="3845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000" dirty="0"/>
              <a:t>Der Datentyp legt fest, welche Art von Daten in dem Behälter gespeichert werden. </a:t>
            </a:r>
            <a:br>
              <a:rPr lang="de-CH" sz="2000" dirty="0"/>
            </a:br>
            <a:r>
              <a:rPr lang="de-CH" sz="2000" dirty="0"/>
              <a:t>Das ist wichtig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>
                <a:solidFill>
                  <a:srgbClr val="0070C0"/>
                </a:solidFill>
              </a:rPr>
              <a:t>damit man weiss, was für Daten man zu erwarten hat, wenn man diese verwendet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>
                <a:solidFill>
                  <a:srgbClr val="0070C0"/>
                </a:solidFill>
              </a:rPr>
              <a:t>weil unterschiedliche Datentypen unterschiedliche Operationen erlauben.</a:t>
            </a:r>
            <a:r>
              <a:rPr lang="de-CH" sz="2000" baseline="30000" dirty="0">
                <a:solidFill>
                  <a:schemeClr val="bg1">
                    <a:lumMod val="65000"/>
                  </a:schemeClr>
                </a:solidFill>
              </a:rPr>
              <a:t>(1)</a:t>
            </a:r>
            <a:r>
              <a:rPr lang="de-CH" sz="2000" dirty="0">
                <a:solidFill>
                  <a:srgbClr val="0070C0"/>
                </a:solidFill>
              </a:rPr>
              <a:t> </a:t>
            </a: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r>
              <a:rPr lang="de-CH" sz="2000" dirty="0">
                <a:solidFill>
                  <a:srgbClr val="FF0000"/>
                </a:solidFill>
              </a:rPr>
              <a:t>Somit ist es wichtig, dass ein Wert innerhalb einer Variablen einer Erwartung gerecht wird.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B8E2D41-BD5D-4AF7-8790-394471405B6B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«Was ist das?»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02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Datentypen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Variablen und Konstanten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75226F7-FBA4-4C62-86D0-7E33435E2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6872"/>
            <a:ext cx="10823376" cy="3845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000" dirty="0"/>
              <a:t>Wir unterscheiden 2 Kategorien von Datentypen: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CH" sz="2000" dirty="0">
                <a:solidFill>
                  <a:srgbClr val="0070C0"/>
                </a:solidFill>
              </a:rPr>
              <a:t>Primitive Datentypen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CH" sz="2000" dirty="0">
                <a:solidFill>
                  <a:srgbClr val="0070C0"/>
                </a:solidFill>
              </a:rPr>
              <a:t>Komplexe Datentypen</a:t>
            </a:r>
            <a:endParaRPr lang="de-CH" sz="20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B8E2D41-BD5D-4AF7-8790-394471405B6B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Unterschiedliche Datentypen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50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Primitive Datentypen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Variablen und Konstanten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75226F7-FBA4-4C62-86D0-7E33435E2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6872"/>
            <a:ext cx="10823376" cy="4104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000" dirty="0"/>
              <a:t>Primitive Datentypen sind grundlegende Typen, welche unabhängig von Art und Kontext eines Programmes immer wieder benötigt werden.</a:t>
            </a:r>
          </a:p>
          <a:p>
            <a:pPr marL="0" indent="0">
              <a:buNone/>
            </a:pPr>
            <a:r>
              <a:rPr lang="de-CH" sz="2000" dirty="0"/>
              <a:t>Hierbei handelt es sich um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>
                <a:solidFill>
                  <a:srgbClr val="0070C0"/>
                </a:solidFill>
              </a:rPr>
              <a:t>Wahrheitswerte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>
                <a:solidFill>
                  <a:srgbClr val="0070C0"/>
                </a:solidFill>
              </a:rPr>
              <a:t>Ganzzahlen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>
                <a:solidFill>
                  <a:srgbClr val="0070C0"/>
                </a:solidFill>
              </a:rPr>
              <a:t>Gleitkommazahlen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>
                <a:solidFill>
                  <a:srgbClr val="0070C0"/>
                </a:solidFill>
              </a:rPr>
              <a:t>Zeichen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CH" sz="2000" dirty="0"/>
              <a:t>Primitive Datentypen speichern den Wert direkt in der Variablen.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B8E2D41-BD5D-4AF7-8790-394471405B6B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Was die Programmiersprache hergibt…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284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Komplexe Datentypen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Variablen und Konstanten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75226F7-FBA4-4C62-86D0-7E33435E2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6872"/>
            <a:ext cx="10823376" cy="3845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000" dirty="0"/>
              <a:t>Über die primitiven Datentypen hinaus, werden oft weitere Datentypen benötigt, welche spezifischer auf die Problemstellung ausgerichtet sind.</a:t>
            </a:r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r>
              <a:rPr lang="de-CH" sz="2000" dirty="0"/>
              <a:t>Diese Datentypen sind – wie der Name verspricht – komplexer und basieren im Normalfall auf primitiven Datentypen. So zum Beispiel:</a:t>
            </a:r>
          </a:p>
          <a:p>
            <a:pPr marL="0" indent="0">
              <a:buNone/>
            </a:pPr>
            <a:endParaRPr lang="de-CH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de-CH" sz="2000" dirty="0" err="1">
                <a:solidFill>
                  <a:srgbClr val="0070C0"/>
                </a:solidFill>
              </a:rPr>
              <a:t>string</a:t>
            </a:r>
            <a:r>
              <a:rPr lang="de-CH" sz="2000" dirty="0">
                <a:solidFill>
                  <a:srgbClr val="0070C0"/>
                </a:solidFill>
              </a:rPr>
              <a:t> – eine Zeichenkette	</a:t>
            </a:r>
            <a:r>
              <a:rPr lang="de-CH" sz="2000" dirty="0">
                <a:solidFill>
                  <a:srgbClr val="0070C0"/>
                </a:solidFill>
                <a:sym typeface="Wingdings" panose="05000000000000000000" pitchFamily="2" charset="2"/>
              </a:rPr>
              <a:t> basierend auf einzelnen Zeichen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2000" dirty="0" err="1">
                <a:solidFill>
                  <a:srgbClr val="0070C0"/>
                </a:solidFill>
                <a:sym typeface="Wingdings" panose="05000000000000000000" pitchFamily="2" charset="2"/>
              </a:rPr>
              <a:t>DateTime</a:t>
            </a:r>
            <a:r>
              <a:rPr lang="de-CH" sz="2000" dirty="0">
                <a:solidFill>
                  <a:srgbClr val="0070C0"/>
                </a:solidFill>
                <a:sym typeface="Wingdings" panose="05000000000000000000" pitchFamily="2" charset="2"/>
              </a:rPr>
              <a:t> – Datum und Zeit	 basierend auf einzelnen Zahlwerten nach Regeln</a:t>
            </a:r>
          </a:p>
          <a:p>
            <a:pPr>
              <a:buFont typeface="Wingdings" panose="05000000000000000000" pitchFamily="2" charset="2"/>
              <a:buChar char="ü"/>
            </a:pPr>
            <a:endParaRPr lang="de-CH" sz="20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CH" sz="2000" dirty="0">
                <a:sym typeface="Wingdings" panose="05000000000000000000" pitchFamily="2" charset="2"/>
              </a:rPr>
              <a:t>Komplexe Datentypen speichern in der Variablen nicht den Wert, </a:t>
            </a:r>
            <a:br>
              <a:rPr lang="de-CH" sz="2000" dirty="0">
                <a:sym typeface="Wingdings" panose="05000000000000000000" pitchFamily="2" charset="2"/>
              </a:rPr>
            </a:br>
            <a:r>
              <a:rPr lang="de-CH" sz="2000" dirty="0">
                <a:sym typeface="Wingdings" panose="05000000000000000000" pitchFamily="2" charset="2"/>
              </a:rPr>
              <a:t>sondern die Referenz auf ein Objekt.</a:t>
            </a:r>
            <a:r>
              <a:rPr lang="de-CH" sz="2000" baseline="30000" dirty="0">
                <a:sym typeface="Wingdings" panose="05000000000000000000" pitchFamily="2" charset="2"/>
              </a:rPr>
              <a:t>(</a:t>
            </a:r>
            <a:r>
              <a:rPr lang="de-CH" sz="2000" baseline="30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1)</a:t>
            </a:r>
            <a:endParaRPr lang="de-CH" sz="2000" baseline="30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B8E2D41-BD5D-4AF7-8790-394471405B6B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…und was wir sonst noch brauchen.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718217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BBB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_PR_###.potx" id="{79650103-3096-46B7-A30F-D2FE76D7BEC0}" vid="{5C938180-96B9-436B-AB2D-E94A70072BB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657EC4E4F5B59429A0294058D814CCB" ma:contentTypeVersion="2" ma:contentTypeDescription="Ein neues Dokument erstellen." ma:contentTypeScope="" ma:versionID="8a47da929841cf942d651f713e3afdaa">
  <xsd:schema xmlns:xsd="http://www.w3.org/2001/XMLSchema" xmlns:xs="http://www.w3.org/2001/XMLSchema" xmlns:p="http://schemas.microsoft.com/office/2006/metadata/properties" xmlns:ns2="29d7d916-f23c-4da1-926a-06f6ae5a8c6e" targetNamespace="http://schemas.microsoft.com/office/2006/metadata/properties" ma:root="true" ma:fieldsID="8c7361173647e1905ce78da48c15ef84" ns2:_="">
    <xsd:import namespace="29d7d916-f23c-4da1-926a-06f6ae5a8c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7d916-f23c-4da1-926a-06f6ae5a8c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D2601A-C635-4445-B75B-CCB0FD25FF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d7d916-f23c-4da1-926a-06f6ae5a8c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C7D8BDE-C694-4EBB-95A3-AFB06ED0B7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2957D2-0D96-44AD-AA4A-CA82B39C702E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29d7d916-f23c-4da1-926a-06f6ae5a8c6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V_PR_###</Template>
  <TotalTime>0</TotalTime>
  <Words>940</Words>
  <Application>Microsoft Office PowerPoint</Application>
  <PresentationFormat>Widescreen</PresentationFormat>
  <Paragraphs>174</Paragraphs>
  <Slides>15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Courier New</vt:lpstr>
      <vt:lpstr>Symbol</vt:lpstr>
      <vt:lpstr>Wingdings</vt:lpstr>
      <vt:lpstr>PraesentationsvorlageBBB</vt:lpstr>
      <vt:lpstr>Variablen und Konstanten</vt:lpstr>
      <vt:lpstr>Zur Verwendung</vt:lpstr>
      <vt:lpstr>Begriffserklärung – Variable</vt:lpstr>
      <vt:lpstr>Verwendung – Variable</vt:lpstr>
      <vt:lpstr>Verwendung – Variable</vt:lpstr>
      <vt:lpstr>Datentypen</vt:lpstr>
      <vt:lpstr>Datentypen</vt:lpstr>
      <vt:lpstr>Primitive Datentypen</vt:lpstr>
      <vt:lpstr>Komplexe Datentypen</vt:lpstr>
      <vt:lpstr>Datentypen</vt:lpstr>
      <vt:lpstr>Begriffserklärung – Konstante</vt:lpstr>
      <vt:lpstr>Begriffserklärung – Konstante</vt:lpstr>
      <vt:lpstr>Verwendung – Konstante</vt:lpstr>
      <vt:lpstr>Variablen und Konstanten</vt:lpstr>
      <vt:lpstr>Weiterführende Informationen</vt:lpstr>
    </vt:vector>
  </TitlesOfParts>
  <Manager/>
  <Company>Berufsfachschule Baden BBB, IT-School / www.bbbaden.ch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PR_319_VariablenKonstanten</dc:title>
  <dc:subject>Modul 319</dc:subject>
  <dc:creator>Lars Meyer</dc:creator>
  <dc:description>CC BY, https://creativecommons.org/licenses/by/4.0/deed.de</dc:description>
  <cp:lastModifiedBy>Lars.Meyer</cp:lastModifiedBy>
  <cp:revision>75</cp:revision>
  <dcterms:created xsi:type="dcterms:W3CDTF">2018-11-16T14:42:52Z</dcterms:created>
  <dcterms:modified xsi:type="dcterms:W3CDTF">2024-02-02T09:22:01Z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0x0101009657EC4E4F5B59429A0294058D814CCB</vt:lpwstr>
  </property>
</Properties>
</file>