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5E66EF-43BD-427D-8690-51085B6650B4}">
  <a:tblStyle styleId="{155E66EF-43BD-427D-8690-51085B6650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cbb595f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cbb595f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790a955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790a955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790a9557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790a9557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790a9557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790a9557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790a9557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790a9557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790a9557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790a9557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790a955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790a955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790a955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790a955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8889f076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8889f076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790a9557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790a9557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cbb595fe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cbb595fe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cbb595fe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cbb595f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cbb595fe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cbb595fe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790a9557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790a9557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790a9557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790a9557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790a9557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790a9557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cbb595f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cbb595f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8889f07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8889f07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790a955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790a955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hyperlink" Target="https://numpy.org/doc/stable/reference/random/generated/numpy.random.laplace.html" TargetMode="External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hyperlink" Target="https://www.kaggle.com/fedesoriano/stroke-prediction-data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16725"/>
            <a:ext cx="8520600" cy="12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Project Topic: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Collaborative Learning Through Multiple Private Datasets Ensuring Data Privacy 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83650" y="1737700"/>
            <a:ext cx="4211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CS 6804: AI Technologies for Cybersecurity Defenses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52775" y="3591150"/>
            <a:ext cx="42117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040">
                <a:solidFill>
                  <a:schemeClr val="dk1"/>
                </a:solidFill>
              </a:rPr>
              <a:t>Instructor:</a:t>
            </a:r>
            <a:endParaRPr sz="10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0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140">
                <a:solidFill>
                  <a:srgbClr val="222222"/>
                </a:solidFill>
                <a:highlight>
                  <a:srgbClr val="FFFFFF"/>
                </a:highlight>
              </a:rPr>
              <a:t>Professor </a:t>
            </a:r>
            <a:r>
              <a:rPr b="1" lang="en" sz="1140">
                <a:solidFill>
                  <a:srgbClr val="222222"/>
                </a:solidFill>
                <a:highlight>
                  <a:srgbClr val="FFFFFF"/>
                </a:highlight>
              </a:rPr>
              <a:t>Daphne Yao</a:t>
            </a:r>
            <a:endParaRPr b="1" sz="114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040">
                <a:solidFill>
                  <a:srgbClr val="222222"/>
                </a:solidFill>
                <a:highlight>
                  <a:srgbClr val="FFFFFF"/>
                </a:highlight>
              </a:rPr>
              <a:t>Professor </a:t>
            </a:r>
            <a:endParaRPr sz="104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040">
                <a:solidFill>
                  <a:srgbClr val="222222"/>
                </a:solidFill>
                <a:highlight>
                  <a:srgbClr val="FFFFFF"/>
                </a:highlight>
              </a:rPr>
              <a:t>Elizabeth and James E. Turner Jr. '56 Faculty Fellow</a:t>
            </a:r>
            <a:endParaRPr sz="104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040">
                <a:solidFill>
                  <a:srgbClr val="222222"/>
                </a:solidFill>
                <a:highlight>
                  <a:srgbClr val="FFFFFF"/>
                </a:highlight>
              </a:rPr>
              <a:t>CACI Faculty Fellow</a:t>
            </a:r>
            <a:endParaRPr sz="104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040">
                <a:solidFill>
                  <a:srgbClr val="222222"/>
                </a:solidFill>
                <a:highlight>
                  <a:srgbClr val="FFFFFF"/>
                </a:highlight>
              </a:rPr>
              <a:t>Department of computer science, Virginia Tech</a:t>
            </a:r>
            <a:endParaRPr sz="74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574350" y="3898500"/>
            <a:ext cx="33336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Presented by: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Tanmoy Sarkar Pias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PhD Student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040">
                <a:solidFill>
                  <a:srgbClr val="222222"/>
                </a:solidFill>
                <a:highlight>
                  <a:srgbClr val="FFFFFF"/>
                </a:highlight>
              </a:rPr>
              <a:t>Department of computer science, Virginia Tech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1068" l="0" r="2789" t="0"/>
          <a:stretch/>
        </p:blipFill>
        <p:spPr>
          <a:xfrm>
            <a:off x="3703975" y="2099375"/>
            <a:ext cx="1687574" cy="71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311700" y="445025"/>
            <a:ext cx="859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Dataset Statistics</a:t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/>
          </a:blip>
          <a:srcRect b="45668" l="0" r="0" t="10866"/>
          <a:stretch/>
        </p:blipFill>
        <p:spPr>
          <a:xfrm>
            <a:off x="734825" y="1195575"/>
            <a:ext cx="7615149" cy="35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Statistics</a:t>
            </a:r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 rotWithShape="1">
          <a:blip r:embed="rId3">
            <a:alphaModFix/>
          </a:blip>
          <a:srcRect b="0" l="0" r="0" t="54027"/>
          <a:stretch/>
        </p:blipFill>
        <p:spPr>
          <a:xfrm>
            <a:off x="577700" y="945850"/>
            <a:ext cx="7852249" cy="39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Statistics</a:t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95" y="83900"/>
            <a:ext cx="7654906" cy="50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311700" y="4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235500" y="672250"/>
            <a:ext cx="8795100" cy="4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Dataset categorical features are converted to 1-hot encoding.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Dataset is splitted into 2 subsets. One for teachers (70%) and the other for student (30%) model. 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Dataset is divi</a:t>
            </a:r>
            <a:r>
              <a:rPr lang="en"/>
              <a:t>ded into equal n-segments.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n-teacher model is trained separately on </a:t>
            </a:r>
            <a:r>
              <a:rPr lang="en"/>
              <a:t>those</a:t>
            </a:r>
            <a:r>
              <a:rPr lang="en"/>
              <a:t> data-segments. 4-layer Neural Network model is used as teacher model.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Student’s data subset is splitted again into two subsets. Train set (70%) and test set (30%).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Each teacher predicts the labels of Student-Train-set. So, each data-points has n-labels.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Noise is added to the labels of </a:t>
            </a:r>
            <a:r>
              <a:rPr lang="en"/>
              <a:t>Student-Train-set. (Differential Privacy!!)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One label is selected based on the majority. 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en"/>
              <a:t>The labeled-Student-Train-set is used to train the Student-model.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Privacy with Laplacian Noise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311700" y="1152475"/>
            <a:ext cx="408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50">
                <a:solidFill>
                  <a:srgbClr val="4A4A4A"/>
                </a:solidFill>
                <a:highlight>
                  <a:srgbClr val="FFFFFF"/>
                </a:highlight>
              </a:rPr>
              <a:t>For many problems in economics and health sciences, this distribution seems to model the data better than the standard Gaussian distribution.</a:t>
            </a:r>
            <a:endParaRPr sz="2500"/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825" y="1056050"/>
            <a:ext cx="4710099" cy="35325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 txBox="1"/>
          <p:nvPr/>
        </p:nvSpPr>
        <p:spPr>
          <a:xfrm>
            <a:off x="375200" y="4626950"/>
            <a:ext cx="835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Ref: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https://numpy.org/doc/stable/reference/random/generated/numpy.random.laplace.html</a:t>
            </a:r>
            <a:r>
              <a:rPr lang="en" sz="1100"/>
              <a:t> </a:t>
            </a:r>
            <a:endParaRPr sz="1100"/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95" y="2876800"/>
            <a:ext cx="3731100" cy="8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43" name="Google Shape;243;p27"/>
          <p:cNvGraphicFramePr/>
          <p:nvPr/>
        </p:nvGraphicFramePr>
        <p:xfrm>
          <a:off x="473425" y="104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{155E66EF-43BD-427D-8690-51085B6650B4}</a:tableStyleId>
              </a:tblPr>
              <a:tblGrid>
                <a:gridCol w="1620125"/>
                <a:gridCol w="1620125"/>
                <a:gridCol w="1620125"/>
                <a:gridCol w="1851350"/>
                <a:gridCol w="1388900"/>
              </a:tblGrid>
              <a:tr h="95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# of Teacher Models</a:t>
                      </a:r>
                      <a:endParaRPr sz="15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Teacher Accuracy (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Max)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psilon = 1/b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(privacy budget)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# of </a:t>
                      </a:r>
                      <a:r>
                        <a:rPr lang="en" sz="1500"/>
                        <a:t>Wrong Labels</a:t>
                      </a:r>
                      <a:r>
                        <a:rPr lang="en"/>
                        <a:t> / Total Data-points</a:t>
                      </a:r>
                      <a:r>
                        <a:rPr lang="en" sz="1500"/>
                        <a:t> 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(after adding noise)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Student Accuracy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0.005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58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/295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0.797</a:t>
                      </a:r>
                      <a:endParaRPr sz="15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0.05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55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/295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0.815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17/295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0.937 </a:t>
                      </a:r>
                      <a:endParaRPr sz="15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/295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1.00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256975" y="23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49" name="Google Shape;249;p28"/>
          <p:cNvGraphicFramePr/>
          <p:nvPr/>
        </p:nvGraphicFramePr>
        <p:xfrm>
          <a:off x="1541225" y="11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{155E66EF-43BD-427D-8690-51085B6650B4}</a:tableStyleId>
              </a:tblPr>
              <a:tblGrid>
                <a:gridCol w="1007450"/>
                <a:gridCol w="1343425"/>
                <a:gridCol w="1559325"/>
                <a:gridCol w="1719325"/>
                <a:gridCol w="1671325"/>
              </a:tblGrid>
              <a:tr h="62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 of Teachers</a:t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Teacher Acc (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Max)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Epsilon (privacy budget) =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1/b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 of wrong labels (after adding noise)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Student Accuracy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62/295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0.794 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43/295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0.856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7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21/295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0.922  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7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17/295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0.937 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7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</a:t>
                      </a:r>
                      <a:endParaRPr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16/295</a:t>
                      </a:r>
                      <a:endParaRPr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0.946</a:t>
                      </a:r>
                      <a:endParaRPr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</a:t>
                      </a:r>
                      <a:endParaRPr sz="15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19/295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0.939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8</a:t>
                      </a:r>
                      <a:endParaRPr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15/295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0.951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10/295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0.969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7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/295</a:t>
                      </a:r>
                      <a:endParaRPr sz="15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0.992 </a:t>
                      </a:r>
                      <a:endParaRPr sz="15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29"/>
          <p:cNvGraphicFramePr/>
          <p:nvPr/>
        </p:nvGraphicFramePr>
        <p:xfrm>
          <a:off x="366750" y="5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{155E66EF-43BD-427D-8690-51085B6650B4}</a:tableStyleId>
              </a:tblPr>
              <a:tblGrid>
                <a:gridCol w="1204650"/>
                <a:gridCol w="1606400"/>
                <a:gridCol w="1488975"/>
                <a:gridCol w="1941300"/>
                <a:gridCol w="1756550"/>
              </a:tblGrid>
              <a:tr h="77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 of Teacher Models</a:t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Teacher Accuracy (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Max)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Epsilon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= 1/b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(privacy budget) 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 of Wrong Labels / Total Data-points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(after adding noise)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Student Accuracy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62/295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0.794 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43/295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0.856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21/295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0.922  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17/295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0.937 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</a:t>
                      </a:r>
                      <a:endParaRPr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16/295</a:t>
                      </a:r>
                      <a:endParaRPr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0.946</a:t>
                      </a:r>
                      <a:endParaRPr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</a:t>
                      </a:r>
                      <a:endParaRPr sz="15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19/295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0.939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8</a:t>
                      </a:r>
                      <a:endParaRPr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15/295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0.951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10/295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0.969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0.984</a:t>
                      </a:r>
                      <a:endParaRPr sz="15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2/295</a:t>
                      </a:r>
                      <a:endParaRPr sz="15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0.992 </a:t>
                      </a:r>
                      <a:endParaRPr sz="15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Privacy is invers</a:t>
            </a:r>
            <a:r>
              <a:rPr lang="en" sz="2000"/>
              <a:t>ely related to model accuracy.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1200"/>
              </a:spcAft>
              <a:buSzPts val="2000"/>
              <a:buAutoNum type="arabicPeriod"/>
            </a:pPr>
            <a:r>
              <a:rPr lang="en" sz="2000"/>
              <a:t>If we want to increase model accuracy as well as the privacy, we have to increase the number of teacher models. 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2227800" y="1469575"/>
            <a:ext cx="5417100" cy="17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Any 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Contents</a:t>
            </a:r>
            <a:endParaRPr sz="262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Methodology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Statement	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045" y="2401506"/>
            <a:ext cx="733279" cy="75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045" y="3554867"/>
            <a:ext cx="733279" cy="75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045" y="1246500"/>
            <a:ext cx="733279" cy="75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999" y="1514078"/>
            <a:ext cx="404177" cy="4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4637" y="3864953"/>
            <a:ext cx="404177" cy="4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999" y="2487151"/>
            <a:ext cx="404177" cy="4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5">
            <a:alphaModFix/>
          </a:blip>
          <a:srcRect b="13138" l="3857" r="4298" t="5962"/>
          <a:stretch/>
        </p:blipFill>
        <p:spPr>
          <a:xfrm>
            <a:off x="5136550" y="2215499"/>
            <a:ext cx="1326013" cy="99368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 rot="9341700">
            <a:off x="6582217" y="1914099"/>
            <a:ext cx="1136315" cy="21039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10797191">
            <a:off x="6563399" y="2595543"/>
            <a:ext cx="11016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9305361">
            <a:off x="6555035" y="3404310"/>
            <a:ext cx="1231469" cy="2100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92700" y="1152475"/>
            <a:ext cx="446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Building a collaborative prediction system, using differentially private machine learning models trained on the available datasets.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Training-data Extraction attacks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Membership inference attacks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1750" y="3643425"/>
            <a:ext cx="614475" cy="3986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 rot="-3180183">
            <a:off x="4868785" y="3391038"/>
            <a:ext cx="784682" cy="2014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1890589">
            <a:off x="5978328" y="3649259"/>
            <a:ext cx="1705940" cy="2015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 Inference Attacks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50" y="2406226"/>
            <a:ext cx="1210075" cy="12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125" y="18382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 rot="-10736473">
            <a:off x="4622325" y="2809404"/>
            <a:ext cx="2240483" cy="21019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5">
            <a:alphaModFix/>
          </a:blip>
          <a:srcRect b="13138" l="3857" r="4298" t="5962"/>
          <a:stretch/>
        </p:blipFill>
        <p:spPr>
          <a:xfrm>
            <a:off x="2831575" y="2417661"/>
            <a:ext cx="1326013" cy="99368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 rot="-10736810">
            <a:off x="1367802" y="2917278"/>
            <a:ext cx="1109887" cy="21019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Training-data Extraction attacks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18897" r="19768" t="0"/>
          <a:stretch/>
        </p:blipFill>
        <p:spPr>
          <a:xfrm>
            <a:off x="3181450" y="2235375"/>
            <a:ext cx="1649349" cy="141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9500" y="19245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5">
            <a:alphaModFix/>
          </a:blip>
          <a:srcRect b="13138" l="3857" r="4298" t="5962"/>
          <a:stretch/>
        </p:blipFill>
        <p:spPr>
          <a:xfrm>
            <a:off x="462050" y="2450174"/>
            <a:ext cx="1326013" cy="993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 rot="32239">
            <a:off x="2052877" y="2840437"/>
            <a:ext cx="863738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 rot="-168406">
            <a:off x="5246044" y="2852401"/>
            <a:ext cx="863836" cy="2016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02250" y="21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18897" r="19768" t="0"/>
          <a:stretch/>
        </p:blipFill>
        <p:spPr>
          <a:xfrm>
            <a:off x="3468400" y="2746851"/>
            <a:ext cx="1407441" cy="119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653" y="2327950"/>
            <a:ext cx="1625596" cy="161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5">
            <a:alphaModFix/>
          </a:blip>
          <a:srcRect b="13138" l="3857" r="4298" t="5962"/>
          <a:stretch/>
        </p:blipFill>
        <p:spPr>
          <a:xfrm>
            <a:off x="1147850" y="2929270"/>
            <a:ext cx="1131528" cy="84389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 rot="32180">
            <a:off x="2505353" y="3260714"/>
            <a:ext cx="737132" cy="17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rot="-205934">
            <a:off x="5093707" y="3288535"/>
            <a:ext cx="736621" cy="1714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6">
            <a:alphaModFix/>
          </a:blip>
          <a:srcRect b="5758" l="55626" r="0" t="0"/>
          <a:stretch/>
        </p:blipFill>
        <p:spPr>
          <a:xfrm>
            <a:off x="5286359" y="3233965"/>
            <a:ext cx="284629" cy="27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9925" y="610936"/>
            <a:ext cx="1019209" cy="103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252" y="252625"/>
            <a:ext cx="1604522" cy="15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 rot="-10737691">
            <a:off x="3416407" y="1040105"/>
            <a:ext cx="1887010" cy="1732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6">
            <a:alphaModFix/>
          </a:blip>
          <a:srcRect b="5758" l="55626" r="0" t="0"/>
          <a:stretch/>
        </p:blipFill>
        <p:spPr>
          <a:xfrm>
            <a:off x="4217584" y="955015"/>
            <a:ext cx="284629" cy="275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153" y="2240572"/>
            <a:ext cx="731172" cy="72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153" y="3590923"/>
            <a:ext cx="731172" cy="72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153" y="1322700"/>
            <a:ext cx="731172" cy="72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694" y="1577572"/>
            <a:ext cx="403014" cy="39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694" y="3766001"/>
            <a:ext cx="403014" cy="39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694" y="2504441"/>
            <a:ext cx="403014" cy="39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5">
            <a:alphaModFix/>
          </a:blip>
          <a:srcRect b="13138" l="3857" r="4298" t="5962"/>
          <a:stretch/>
        </p:blipFill>
        <p:spPr>
          <a:xfrm>
            <a:off x="3700900" y="2373679"/>
            <a:ext cx="851400" cy="60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 rot="8956443">
            <a:off x="5491589" y="2057808"/>
            <a:ext cx="1549520" cy="201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 rot="10796176">
            <a:off x="5602002" y="2603575"/>
            <a:ext cx="1348501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rot="-8475399">
            <a:off x="5360473" y="3302989"/>
            <a:ext cx="1767405" cy="2014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5">
            <a:alphaModFix/>
          </a:blip>
          <a:srcRect b="13138" l="3857" r="4298" t="5962"/>
          <a:stretch/>
        </p:blipFill>
        <p:spPr>
          <a:xfrm>
            <a:off x="7060238" y="1577575"/>
            <a:ext cx="412400" cy="2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 rot="-10778104">
            <a:off x="7548322" y="1717875"/>
            <a:ext cx="188404" cy="1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019" y="2472879"/>
            <a:ext cx="403014" cy="39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5">
            <a:alphaModFix/>
          </a:blip>
          <a:srcRect b="13138" l="3857" r="4298" t="5962"/>
          <a:stretch/>
        </p:blipFill>
        <p:spPr>
          <a:xfrm>
            <a:off x="7036625" y="2483725"/>
            <a:ext cx="412400" cy="2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 rot="-10778104">
            <a:off x="7498672" y="2601275"/>
            <a:ext cx="188404" cy="1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5">
            <a:alphaModFix/>
          </a:blip>
          <a:srcRect b="13138" l="3857" r="4298" t="5962"/>
          <a:stretch/>
        </p:blipFill>
        <p:spPr>
          <a:xfrm>
            <a:off x="7086275" y="3790400"/>
            <a:ext cx="412400" cy="2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/>
          <p:nvPr/>
        </p:nvSpPr>
        <p:spPr>
          <a:xfrm rot="-10778104">
            <a:off x="7548322" y="3859075"/>
            <a:ext cx="188404" cy="1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 rot="-10771868">
            <a:off x="4667423" y="2571425"/>
            <a:ext cx="366612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 rot="29350">
            <a:off x="2282748" y="2630325"/>
            <a:ext cx="137045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5833275" y="759113"/>
            <a:ext cx="3266100" cy="38262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7750" y="4240750"/>
            <a:ext cx="493275" cy="4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 rot="32019">
            <a:off x="4355035" y="2885650"/>
            <a:ext cx="3027731" cy="201600"/>
          </a:xfrm>
          <a:prstGeom prst="rightArrow">
            <a:avLst>
              <a:gd fmla="val 50000" name="adj1"/>
              <a:gd fmla="val 591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8597975" y="2896000"/>
            <a:ext cx="2676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..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.</a:t>
            </a:r>
            <a:endParaRPr b="1" sz="1300"/>
          </a:p>
        </p:txBody>
      </p:sp>
      <p:sp>
        <p:nvSpPr>
          <p:cNvPr id="146" name="Google Shape;146;p19"/>
          <p:cNvSpPr txBox="1"/>
          <p:nvPr/>
        </p:nvSpPr>
        <p:spPr>
          <a:xfrm>
            <a:off x="7657025" y="1872350"/>
            <a:ext cx="7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Private and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sensitive data</a:t>
            </a:r>
            <a:endParaRPr sz="700"/>
          </a:p>
        </p:txBody>
      </p:sp>
      <p:sp>
        <p:nvSpPr>
          <p:cNvPr id="147" name="Google Shape;147;p19"/>
          <p:cNvSpPr txBox="1"/>
          <p:nvPr/>
        </p:nvSpPr>
        <p:spPr>
          <a:xfrm>
            <a:off x="7639200" y="2819175"/>
            <a:ext cx="7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Private and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sensitive data</a:t>
            </a:r>
            <a:endParaRPr sz="700"/>
          </a:p>
        </p:txBody>
      </p:sp>
      <p:sp>
        <p:nvSpPr>
          <p:cNvPr id="148" name="Google Shape;148;p19"/>
          <p:cNvSpPr txBox="1"/>
          <p:nvPr/>
        </p:nvSpPr>
        <p:spPr>
          <a:xfrm>
            <a:off x="7657025" y="4062300"/>
            <a:ext cx="7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Private and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sensitive data</a:t>
            </a:r>
            <a:endParaRPr sz="700"/>
          </a:p>
        </p:txBody>
      </p:sp>
      <p:sp>
        <p:nvSpPr>
          <p:cNvPr id="149" name="Google Shape;149;p19"/>
          <p:cNvSpPr txBox="1"/>
          <p:nvPr/>
        </p:nvSpPr>
        <p:spPr>
          <a:xfrm>
            <a:off x="6920250" y="1770100"/>
            <a:ext cx="851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Local ML Model</a:t>
            </a:r>
            <a:endParaRPr sz="700"/>
          </a:p>
        </p:txBody>
      </p:sp>
      <p:sp>
        <p:nvSpPr>
          <p:cNvPr id="150" name="Google Shape;150;p19"/>
          <p:cNvSpPr txBox="1"/>
          <p:nvPr/>
        </p:nvSpPr>
        <p:spPr>
          <a:xfrm>
            <a:off x="6844050" y="2684500"/>
            <a:ext cx="851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Local ML Model</a:t>
            </a:r>
            <a:endParaRPr sz="700"/>
          </a:p>
        </p:txBody>
      </p:sp>
      <p:sp>
        <p:nvSpPr>
          <p:cNvPr id="151" name="Google Shape;151;p19"/>
          <p:cNvSpPr txBox="1"/>
          <p:nvPr/>
        </p:nvSpPr>
        <p:spPr>
          <a:xfrm>
            <a:off x="6920250" y="3979900"/>
            <a:ext cx="851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Local ML Model</a:t>
            </a:r>
            <a:endParaRPr sz="700"/>
          </a:p>
        </p:txBody>
      </p:sp>
      <p:sp>
        <p:nvSpPr>
          <p:cNvPr id="152" name="Google Shape;152;p19"/>
          <p:cNvSpPr txBox="1"/>
          <p:nvPr/>
        </p:nvSpPr>
        <p:spPr>
          <a:xfrm>
            <a:off x="6269550" y="3709075"/>
            <a:ext cx="41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Noise</a:t>
            </a:r>
            <a:endParaRPr sz="700"/>
          </a:p>
        </p:txBody>
      </p:sp>
      <p:sp>
        <p:nvSpPr>
          <p:cNvPr id="153" name="Google Shape;153;p19"/>
          <p:cNvSpPr txBox="1"/>
          <p:nvPr/>
        </p:nvSpPr>
        <p:spPr>
          <a:xfrm>
            <a:off x="6295700" y="2275063"/>
            <a:ext cx="41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Noise</a:t>
            </a:r>
            <a:endParaRPr sz="700"/>
          </a:p>
        </p:txBody>
      </p:sp>
      <p:sp>
        <p:nvSpPr>
          <p:cNvPr id="154" name="Google Shape;154;p19"/>
          <p:cNvSpPr txBox="1"/>
          <p:nvPr/>
        </p:nvSpPr>
        <p:spPr>
          <a:xfrm>
            <a:off x="6193350" y="1555175"/>
            <a:ext cx="41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Noise</a:t>
            </a:r>
            <a:endParaRPr sz="700"/>
          </a:p>
        </p:txBody>
      </p:sp>
      <p:sp>
        <p:nvSpPr>
          <p:cNvPr id="155" name="Google Shape;155;p19"/>
          <p:cNvSpPr txBox="1"/>
          <p:nvPr/>
        </p:nvSpPr>
        <p:spPr>
          <a:xfrm>
            <a:off x="2789550" y="2772675"/>
            <a:ext cx="450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Attack</a:t>
            </a:r>
            <a:endParaRPr sz="700"/>
          </a:p>
        </p:txBody>
      </p:sp>
      <p:sp>
        <p:nvSpPr>
          <p:cNvPr id="156" name="Google Shape;156;p19"/>
          <p:cNvSpPr txBox="1"/>
          <p:nvPr/>
        </p:nvSpPr>
        <p:spPr>
          <a:xfrm>
            <a:off x="4461450" y="3024425"/>
            <a:ext cx="450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Attack</a:t>
            </a:r>
            <a:endParaRPr sz="700"/>
          </a:p>
        </p:txBody>
      </p:sp>
      <p:sp>
        <p:nvSpPr>
          <p:cNvPr id="157" name="Google Shape;157;p19"/>
          <p:cNvSpPr txBox="1"/>
          <p:nvPr/>
        </p:nvSpPr>
        <p:spPr>
          <a:xfrm>
            <a:off x="3653175" y="2181400"/>
            <a:ext cx="851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Public ML Model</a:t>
            </a:r>
            <a:endParaRPr sz="700"/>
          </a:p>
        </p:txBody>
      </p:sp>
      <p:sp>
        <p:nvSpPr>
          <p:cNvPr id="158" name="Google Shape;158;p19"/>
          <p:cNvSpPr txBox="1"/>
          <p:nvPr/>
        </p:nvSpPr>
        <p:spPr>
          <a:xfrm>
            <a:off x="4912350" y="2180400"/>
            <a:ext cx="851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Public Dataset</a:t>
            </a:r>
            <a:endParaRPr sz="700"/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4150" y="2478775"/>
            <a:ext cx="450900" cy="4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6088" y="2780200"/>
            <a:ext cx="412500" cy="4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1725200" y="2903125"/>
            <a:ext cx="60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Adversary</a:t>
            </a:r>
            <a:endParaRPr sz="700"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56992" y="1746556"/>
            <a:ext cx="493275" cy="4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7767" y="2435406"/>
            <a:ext cx="493275" cy="4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7767" y="3349806"/>
            <a:ext cx="493275" cy="4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153" y="2316772"/>
            <a:ext cx="731172" cy="72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153" y="3362323"/>
            <a:ext cx="731172" cy="72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153" y="1322700"/>
            <a:ext cx="731172" cy="72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694" y="1577572"/>
            <a:ext cx="403014" cy="39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694" y="3537401"/>
            <a:ext cx="403014" cy="39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694" y="2504441"/>
            <a:ext cx="403014" cy="39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 rotWithShape="1">
          <a:blip r:embed="rId5">
            <a:alphaModFix/>
          </a:blip>
          <a:srcRect b="13138" l="3857" r="4298" t="5962"/>
          <a:stretch/>
        </p:blipFill>
        <p:spPr>
          <a:xfrm>
            <a:off x="4288600" y="2367491"/>
            <a:ext cx="851400" cy="60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/>
          <p:nvPr/>
        </p:nvSpPr>
        <p:spPr>
          <a:xfrm rot="8956518">
            <a:off x="6055724" y="2000927"/>
            <a:ext cx="998799" cy="201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rot="10796366">
            <a:off x="6099096" y="2603272"/>
            <a:ext cx="8514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 rot="-8475574">
            <a:off x="5972417" y="3262787"/>
            <a:ext cx="1165401" cy="2014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6">
            <a:alphaModFix/>
          </a:blip>
          <a:srcRect b="12835" l="15705" r="13547" t="12190"/>
          <a:stretch/>
        </p:blipFill>
        <p:spPr>
          <a:xfrm>
            <a:off x="6397850" y="1906277"/>
            <a:ext cx="412391" cy="32424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311700" y="1017725"/>
            <a:ext cx="42603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Using differential privacy on each private (teacher) models.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Aggregate all the models predictions to label a public (unlabelled) dataset.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Train a model on the public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an application of Private Aggregation of Teacher Ensembles (PATE) model.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5">
            <a:alphaModFix/>
          </a:blip>
          <a:srcRect b="13138" l="3857" r="4298" t="5962"/>
          <a:stretch/>
        </p:blipFill>
        <p:spPr>
          <a:xfrm>
            <a:off x="7086275" y="1676525"/>
            <a:ext cx="412400" cy="2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/>
          <p:nvPr/>
        </p:nvSpPr>
        <p:spPr>
          <a:xfrm rot="-10778104">
            <a:off x="7548322" y="1717875"/>
            <a:ext cx="188404" cy="1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194" y="2472891"/>
            <a:ext cx="403014" cy="39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5">
            <a:alphaModFix/>
          </a:blip>
          <a:srcRect b="13138" l="3857" r="4298" t="5962"/>
          <a:stretch/>
        </p:blipFill>
        <p:spPr>
          <a:xfrm>
            <a:off x="7036625" y="2559925"/>
            <a:ext cx="412400" cy="2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/>
          <p:nvPr/>
        </p:nvSpPr>
        <p:spPr>
          <a:xfrm rot="-10778104">
            <a:off x="7498672" y="2601275"/>
            <a:ext cx="188404" cy="1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5">
            <a:alphaModFix/>
          </a:blip>
          <a:srcRect b="13138" l="3857" r="4298" t="5962"/>
          <a:stretch/>
        </p:blipFill>
        <p:spPr>
          <a:xfrm>
            <a:off x="7086275" y="3589125"/>
            <a:ext cx="412400" cy="2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-10778104">
            <a:off x="7548322" y="3630475"/>
            <a:ext cx="188404" cy="1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6">
            <a:alphaModFix/>
          </a:blip>
          <a:srcRect b="12835" l="15705" r="13547" t="12190"/>
          <a:stretch/>
        </p:blipFill>
        <p:spPr>
          <a:xfrm>
            <a:off x="6403450" y="2571752"/>
            <a:ext cx="412391" cy="32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 rotWithShape="1">
          <a:blip r:embed="rId6">
            <a:alphaModFix/>
          </a:blip>
          <a:srcRect b="12835" l="15705" r="13547" t="12190"/>
          <a:stretch/>
        </p:blipFill>
        <p:spPr>
          <a:xfrm>
            <a:off x="6397850" y="3237227"/>
            <a:ext cx="412391" cy="32424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/>
          <p:nvPr/>
        </p:nvSpPr>
        <p:spPr>
          <a:xfrm rot="-10771868">
            <a:off x="5115223" y="2571425"/>
            <a:ext cx="366612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7525" y="4374025"/>
            <a:ext cx="614475" cy="39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/>
          <p:nvPr/>
        </p:nvSpPr>
        <p:spPr>
          <a:xfrm rot="-4358115">
            <a:off x="3872462" y="3499948"/>
            <a:ext cx="1147917" cy="2015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5839200" y="817125"/>
            <a:ext cx="3266100" cy="38262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87750" y="4240750"/>
            <a:ext cx="493275" cy="4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/>
          <p:nvPr/>
        </p:nvSpPr>
        <p:spPr>
          <a:xfrm rot="1808879">
            <a:off x="4793736" y="2993937"/>
            <a:ext cx="1163599" cy="2015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 rotWithShape="1">
          <a:blip r:embed="rId9">
            <a:alphaModFix/>
          </a:blip>
          <a:srcRect b="5758" l="55626" r="0" t="0"/>
          <a:stretch/>
        </p:blipFill>
        <p:spPr>
          <a:xfrm>
            <a:off x="5198437" y="2955150"/>
            <a:ext cx="320071" cy="3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Heart </a:t>
            </a:r>
            <a:r>
              <a:rPr lang="en"/>
              <a:t>Stroke Prediction Data</a:t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8650"/>
            <a:ext cx="8418775" cy="27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812950" y="4275825"/>
            <a:ext cx="729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Dataset 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https://www.kaggle.com/fedesoriano/stroke-prediction-dataset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