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7" r:id="rId3"/>
    <p:sldId id="258" r:id="rId4"/>
    <p:sldId id="309" r:id="rId5"/>
    <p:sldId id="311" r:id="rId6"/>
    <p:sldId id="312" r:id="rId7"/>
    <p:sldId id="310" r:id="rId8"/>
    <p:sldId id="313" r:id="rId9"/>
    <p:sldId id="314" r:id="rId10"/>
    <p:sldId id="315" r:id="rId11"/>
    <p:sldId id="267" r:id="rId12"/>
    <p:sldId id="318" r:id="rId13"/>
    <p:sldId id="319" r:id="rId14"/>
    <p:sldId id="320" r:id="rId15"/>
    <p:sldId id="321" r:id="rId16"/>
    <p:sldId id="325" r:id="rId17"/>
    <p:sldId id="316" r:id="rId18"/>
    <p:sldId id="322" r:id="rId19"/>
    <p:sldId id="323" r:id="rId20"/>
    <p:sldId id="324" r:id="rId21"/>
    <p:sldId id="326" r:id="rId22"/>
    <p:sldId id="327" r:id="rId23"/>
    <p:sldId id="27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EB7990-CD40-4E62-A2A5-3B436C5512E5}">
  <a:tblStyle styleId="{72EB7990-CD40-4E62-A2A5-3B436C5512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705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294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286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076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766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6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622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47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563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869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602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9fa94098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9fa94098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06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97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637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83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349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63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7" r:id="rId4"/>
    <p:sldLayoutId id="2147483658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5167901" y="2902180"/>
            <a:ext cx="3267199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Remon Hasan Apu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 Bangladesh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202071" y="2022707"/>
            <a:ext cx="7233029" cy="8206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ECG Arrhythmia Classification Using 1D CNN Leveraging the Resampling Technique and Gaussian Mixture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Paper ID: 95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rgbClr val="222222"/>
                </a:solidFill>
                <a:cs typeface="Courier New" panose="02070309020205020404" pitchFamily="49" charset="0"/>
              </a:rPr>
              <a:t>Joint 2021 5th International Conference on Imaging, Vision &amp; Pattern Recognition (</a:t>
            </a:r>
            <a:r>
              <a:rPr lang="en-US" altLang="en-US" sz="1200" dirty="0" smtClean="0">
                <a:solidFill>
                  <a:srgbClr val="222222"/>
                </a:solidFill>
                <a:cs typeface="Courier New" panose="02070309020205020404" pitchFamily="49" charset="0"/>
              </a:rPr>
              <a:t>IVPR</a:t>
            </a:r>
            <a:r>
              <a:rPr lang="en-US" altLang="en-US" sz="1200" b="0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222222"/>
                </a:solidFill>
                <a:cs typeface="Courier New" panose="02070309020205020404" pitchFamily="49" charset="0"/>
              </a:rPr>
              <a:t>and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200" dirty="0">
                <a:solidFill>
                  <a:srgbClr val="222222"/>
                </a:solidFill>
                <a:cs typeface="Courier New" panose="02070309020205020404" pitchFamily="49" charset="0"/>
              </a:rPr>
              <a:t>10th International Conference on Informatics, Electronics &amp; Vision (ICIEV)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1" y="3599282"/>
            <a:ext cx="2769848" cy="8986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02076" cy="2568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315092" cy="2661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2754929" y="0"/>
            <a:ext cx="534110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Dataset Overview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087725" y="955875"/>
            <a:ext cx="7131601" cy="85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MIT-BIH Arrhythmia Dataset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heartbeats data samples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major five classes we used the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AAMI: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30197"/>
              </p:ext>
            </p:extLst>
          </p:nvPr>
        </p:nvGraphicFramePr>
        <p:xfrm>
          <a:off x="1047964" y="3447336"/>
          <a:ext cx="6904233" cy="889000"/>
        </p:xfrm>
        <a:graphic>
          <a:graphicData uri="http://schemas.openxmlformats.org/drawingml/2006/table">
            <a:tbl>
              <a:tblPr firstRow="1" bandRow="1">
                <a:tableStyleId>{72EB7990-CD40-4E62-A2A5-3B436C5512E5}</a:tableStyleId>
              </a:tblPr>
              <a:tblGrid>
                <a:gridCol w="1853295">
                  <a:extLst>
                    <a:ext uri="{9D8B030D-6E8A-4147-A177-3AD203B41FA5}">
                      <a16:colId xmlns:a16="http://schemas.microsoft.com/office/drawing/2014/main" val="1792382185"/>
                    </a:ext>
                  </a:extLst>
                </a:gridCol>
                <a:gridCol w="1474215">
                  <a:extLst>
                    <a:ext uri="{9D8B030D-6E8A-4147-A177-3AD203B41FA5}">
                      <a16:colId xmlns:a16="http://schemas.microsoft.com/office/drawing/2014/main" val="964166611"/>
                    </a:ext>
                  </a:extLst>
                </a:gridCol>
                <a:gridCol w="1263611">
                  <a:extLst>
                    <a:ext uri="{9D8B030D-6E8A-4147-A177-3AD203B41FA5}">
                      <a16:colId xmlns:a16="http://schemas.microsoft.com/office/drawing/2014/main" val="256270313"/>
                    </a:ext>
                  </a:extLst>
                </a:gridCol>
                <a:gridCol w="1242552">
                  <a:extLst>
                    <a:ext uri="{9D8B030D-6E8A-4147-A177-3AD203B41FA5}">
                      <a16:colId xmlns:a16="http://schemas.microsoft.com/office/drawing/2014/main" val="3162402884"/>
                    </a:ext>
                  </a:extLst>
                </a:gridCol>
                <a:gridCol w="1070560">
                  <a:extLst>
                    <a:ext uri="{9D8B030D-6E8A-4147-A177-3AD203B41FA5}">
                      <a16:colId xmlns:a16="http://schemas.microsoft.com/office/drawing/2014/main" val="3916447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4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beats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Supraventricular ectopic beats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Ventricular ectopic beats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Fusion beats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 beats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012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04966"/>
              </p:ext>
            </p:extLst>
          </p:nvPr>
        </p:nvGraphicFramePr>
        <p:xfrm>
          <a:off x="1087725" y="1556724"/>
          <a:ext cx="6864472" cy="683846"/>
        </p:xfrm>
        <a:graphic>
          <a:graphicData uri="http://schemas.openxmlformats.org/drawingml/2006/table">
            <a:tbl>
              <a:tblPr firstRow="1" bandRow="1">
                <a:tableStyleId>{72EB7990-CD40-4E62-A2A5-3B436C5512E5}</a:tableStyleId>
              </a:tblPr>
              <a:tblGrid>
                <a:gridCol w="1840577">
                  <a:extLst>
                    <a:ext uri="{9D8B030D-6E8A-4147-A177-3AD203B41FA5}">
                      <a16:colId xmlns:a16="http://schemas.microsoft.com/office/drawing/2014/main" val="1792382185"/>
                    </a:ext>
                  </a:extLst>
                </a:gridCol>
                <a:gridCol w="1464098">
                  <a:extLst>
                    <a:ext uri="{9D8B030D-6E8A-4147-A177-3AD203B41FA5}">
                      <a16:colId xmlns:a16="http://schemas.microsoft.com/office/drawing/2014/main" val="964166611"/>
                    </a:ext>
                  </a:extLst>
                </a:gridCol>
                <a:gridCol w="1254940">
                  <a:extLst>
                    <a:ext uri="{9D8B030D-6E8A-4147-A177-3AD203B41FA5}">
                      <a16:colId xmlns:a16="http://schemas.microsoft.com/office/drawing/2014/main" val="256270313"/>
                    </a:ext>
                  </a:extLst>
                </a:gridCol>
                <a:gridCol w="2090388">
                  <a:extLst>
                    <a:ext uri="{9D8B030D-6E8A-4147-A177-3AD203B41FA5}">
                      <a16:colId xmlns:a16="http://schemas.microsoft.com/office/drawing/2014/main" val="3162402884"/>
                    </a:ext>
                  </a:extLst>
                </a:gridCol>
                <a:gridCol w="214469">
                  <a:extLst>
                    <a:ext uri="{9D8B030D-6E8A-4147-A177-3AD203B41FA5}">
                      <a16:colId xmlns:a16="http://schemas.microsoft.com/office/drawing/2014/main" val="3916447757"/>
                    </a:ext>
                  </a:extLst>
                </a:gridCol>
              </a:tblGrid>
              <a:tr h="313006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4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MIT-BIH</a:t>
                      </a:r>
                      <a:r>
                        <a:rPr lang="en-US" baseline="0" dirty="0" smtClean="0"/>
                        <a:t> Arrhythmia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1,09,446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012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959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/>
          <p:nvPr/>
        </p:nvSpPr>
        <p:spPr>
          <a:xfrm>
            <a:off x="4906577" y="1058371"/>
            <a:ext cx="2822363" cy="658691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1"/>
          <p:cNvSpPr/>
          <p:nvPr/>
        </p:nvSpPr>
        <p:spPr>
          <a:xfrm>
            <a:off x="806888" y="1122022"/>
            <a:ext cx="2407708" cy="667821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subTitle" idx="4294967295"/>
          </p:nvPr>
        </p:nvSpPr>
        <p:spPr>
          <a:xfrm>
            <a:off x="689932" y="1184950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Resample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4294967295"/>
          </p:nvPr>
        </p:nvSpPr>
        <p:spPr>
          <a:xfrm>
            <a:off x="5092831" y="1158516"/>
            <a:ext cx="2128162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Gaussian Mixture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4294967295"/>
          </p:nvPr>
        </p:nvSpPr>
        <p:spPr>
          <a:xfrm>
            <a:off x="4422012" y="4323591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1D CNN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4" y="1880990"/>
            <a:ext cx="3198100" cy="21538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29" y="1789843"/>
            <a:ext cx="3199365" cy="2327994"/>
          </a:xfrm>
          <a:prstGeom prst="rect">
            <a:avLst/>
          </a:prstGeom>
        </p:spPr>
      </p:pic>
      <p:sp>
        <p:nvSpPr>
          <p:cNvPr id="14" name="Google Shape;214;p33"/>
          <p:cNvSpPr txBox="1">
            <a:spLocks/>
          </p:cNvSpPr>
          <p:nvPr/>
        </p:nvSpPr>
        <p:spPr>
          <a:xfrm>
            <a:off x="947996" y="65031"/>
            <a:ext cx="6780944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ECG Arrhythmia Classification Steps</a:t>
            </a:r>
            <a:endParaRPr lang="en-US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Google Shape;214;p33"/>
          <p:cNvSpPr txBox="1">
            <a:spLocks/>
          </p:cNvSpPr>
          <p:nvPr/>
        </p:nvSpPr>
        <p:spPr>
          <a:xfrm>
            <a:off x="806888" y="642326"/>
            <a:ext cx="1676400" cy="51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6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Preprocessing</a:t>
            </a:r>
            <a:endParaRPr lang="en-US" sz="1600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1315093" y="0"/>
            <a:ext cx="678094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ECG Arrhythmia Classification Steps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214;p33"/>
          <p:cNvSpPr txBox="1">
            <a:spLocks/>
          </p:cNvSpPr>
          <p:nvPr/>
        </p:nvSpPr>
        <p:spPr>
          <a:xfrm>
            <a:off x="1107897" y="914400"/>
            <a:ext cx="6780944" cy="51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1D CNN ( Convolutional Neural Network)</a:t>
            </a:r>
            <a:endParaRPr lang="en-US" sz="1600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4" y="1764695"/>
            <a:ext cx="8116584" cy="19186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872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1315093" y="0"/>
            <a:ext cx="678094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ECG Arrhythmia Classification Steps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214;p33"/>
          <p:cNvSpPr txBox="1">
            <a:spLocks/>
          </p:cNvSpPr>
          <p:nvPr/>
        </p:nvSpPr>
        <p:spPr>
          <a:xfrm>
            <a:off x="1107897" y="914400"/>
            <a:ext cx="6780944" cy="51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6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Resample</a:t>
            </a:r>
            <a:endParaRPr lang="en-US" sz="1600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97" y="1589290"/>
            <a:ext cx="3905897" cy="2630503"/>
          </a:xfrm>
          <a:prstGeom prst="rect">
            <a:avLst/>
          </a:prstGeom>
        </p:spPr>
      </p:pic>
      <p:sp>
        <p:nvSpPr>
          <p:cNvPr id="6" name="Google Shape;214;p33"/>
          <p:cNvSpPr txBox="1">
            <a:spLocks/>
          </p:cNvSpPr>
          <p:nvPr/>
        </p:nvSpPr>
        <p:spPr>
          <a:xfrm>
            <a:off x="4941874" y="1990141"/>
            <a:ext cx="3893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600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esample </a:t>
            </a:r>
            <a:r>
              <a:rPr lang="en-US" sz="1600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technique is chosen more than the class weights </a:t>
            </a:r>
            <a:r>
              <a:rPr lang="en-US" sz="16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include </a:t>
            </a:r>
            <a:r>
              <a:rPr lang="en-US" sz="1600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20,000 </a:t>
            </a:r>
            <a:r>
              <a:rPr lang="en-US" sz="16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samples of each classes.</a:t>
            </a:r>
            <a:endParaRPr lang="en-US" sz="1600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1315093" y="0"/>
            <a:ext cx="678094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ECG Arrhythmia Classification Steps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214;p33"/>
          <p:cNvSpPr txBox="1">
            <a:spLocks/>
          </p:cNvSpPr>
          <p:nvPr/>
        </p:nvSpPr>
        <p:spPr>
          <a:xfrm>
            <a:off x="1107897" y="914400"/>
            <a:ext cx="6780944" cy="51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6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Gaussian Mixture</a:t>
            </a:r>
            <a:endParaRPr lang="en-US" sz="1600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214;p33"/>
          <p:cNvSpPr txBox="1">
            <a:spLocks/>
          </p:cNvSpPr>
          <p:nvPr/>
        </p:nvSpPr>
        <p:spPr>
          <a:xfrm>
            <a:off x="4941874" y="1990141"/>
            <a:ext cx="3893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6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Gaussian Mixture stands  </a:t>
            </a:r>
            <a:r>
              <a:rPr lang="en-US" sz="1600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for getting the R wave peak of ECG where it is fallen.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4" y="1430590"/>
            <a:ext cx="3864490" cy="26211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1315093" y="0"/>
            <a:ext cx="678094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ECG Arrhythmia Classification Steps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214;p33"/>
          <p:cNvSpPr txBox="1">
            <a:spLocks/>
          </p:cNvSpPr>
          <p:nvPr/>
        </p:nvSpPr>
        <p:spPr>
          <a:xfrm>
            <a:off x="491448" y="1371600"/>
            <a:ext cx="6780944" cy="51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6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1D CNN</a:t>
            </a:r>
            <a:endParaRPr lang="en-US" sz="1600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214;p33"/>
          <p:cNvSpPr txBox="1">
            <a:spLocks/>
          </p:cNvSpPr>
          <p:nvPr/>
        </p:nvSpPr>
        <p:spPr>
          <a:xfrm>
            <a:off x="4310659" y="1272047"/>
            <a:ext cx="3893900" cy="71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6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Lightweight 1D CNN Parameters</a:t>
            </a:r>
            <a:endParaRPr lang="en-US" sz="1600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8" y="2086895"/>
            <a:ext cx="852606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1315093" y="0"/>
            <a:ext cx="678094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ECG Arrhythmia Classification Steps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214;p33"/>
          <p:cNvSpPr txBox="1">
            <a:spLocks/>
          </p:cNvSpPr>
          <p:nvPr/>
        </p:nvSpPr>
        <p:spPr>
          <a:xfrm>
            <a:off x="585627" y="1409350"/>
            <a:ext cx="2013735" cy="71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6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Confusion Matrix</a:t>
            </a:r>
            <a:endParaRPr lang="en-US" sz="1600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78" y="798011"/>
            <a:ext cx="5175059" cy="39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2641914" y="369869"/>
            <a:ext cx="336846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Result Analysis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1676"/>
              </p:ext>
            </p:extLst>
          </p:nvPr>
        </p:nvGraphicFramePr>
        <p:xfrm>
          <a:off x="1114745" y="1207570"/>
          <a:ext cx="6724438" cy="609600"/>
        </p:xfrm>
        <a:graphic>
          <a:graphicData uri="http://schemas.openxmlformats.org/drawingml/2006/table">
            <a:tbl>
              <a:tblPr firstRow="1" bandRow="1">
                <a:tableStyleId>{72EB7990-CD40-4E62-A2A5-3B436C5512E5}</a:tableStyleId>
              </a:tblPr>
              <a:tblGrid>
                <a:gridCol w="1805033">
                  <a:extLst>
                    <a:ext uri="{9D8B030D-6E8A-4147-A177-3AD203B41FA5}">
                      <a16:colId xmlns:a16="http://schemas.microsoft.com/office/drawing/2014/main" val="1792382185"/>
                    </a:ext>
                  </a:extLst>
                </a:gridCol>
                <a:gridCol w="1435825">
                  <a:extLst>
                    <a:ext uri="{9D8B030D-6E8A-4147-A177-3AD203B41FA5}">
                      <a16:colId xmlns:a16="http://schemas.microsoft.com/office/drawing/2014/main" val="964166611"/>
                    </a:ext>
                  </a:extLst>
                </a:gridCol>
                <a:gridCol w="1230705">
                  <a:extLst>
                    <a:ext uri="{9D8B030D-6E8A-4147-A177-3AD203B41FA5}">
                      <a16:colId xmlns:a16="http://schemas.microsoft.com/office/drawing/2014/main" val="256270313"/>
                    </a:ext>
                  </a:extLst>
                </a:gridCol>
                <a:gridCol w="1210194">
                  <a:extLst>
                    <a:ext uri="{9D8B030D-6E8A-4147-A177-3AD203B41FA5}">
                      <a16:colId xmlns:a16="http://schemas.microsoft.com/office/drawing/2014/main" val="3162402884"/>
                    </a:ext>
                  </a:extLst>
                </a:gridCol>
                <a:gridCol w="1042681">
                  <a:extLst>
                    <a:ext uri="{9D8B030D-6E8A-4147-A177-3AD203B41FA5}">
                      <a16:colId xmlns:a16="http://schemas.microsoft.com/office/drawing/2014/main" val="3916447757"/>
                    </a:ext>
                  </a:extLst>
                </a:gridCol>
              </a:tblGrid>
              <a:tr h="277872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47540"/>
                  </a:ext>
                </a:extLst>
              </a:tr>
              <a:tr h="277872">
                <a:tc>
                  <a:txBody>
                    <a:bodyPr/>
                    <a:lstStyle/>
                    <a:p>
                      <a:r>
                        <a:rPr lang="en-US" dirty="0" smtClean="0"/>
                        <a:t>1D</a:t>
                      </a:r>
                      <a:r>
                        <a:rPr lang="en-US" baseline="0" dirty="0" smtClean="0"/>
                        <a:t> 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1,09,446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0125"/>
                  </a:ext>
                </a:extLst>
              </a:tr>
            </a:tbl>
          </a:graphicData>
        </a:graphic>
      </p:graphicFrame>
      <p:sp>
        <p:nvSpPr>
          <p:cNvPr id="6" name="Google Shape;214;p33"/>
          <p:cNvSpPr txBox="1">
            <a:spLocks/>
          </p:cNvSpPr>
          <p:nvPr/>
        </p:nvSpPr>
        <p:spPr>
          <a:xfrm>
            <a:off x="5814916" y="813179"/>
            <a:ext cx="2466055" cy="39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Table: Accuracy Chart</a:t>
            </a:r>
            <a:endParaRPr lang="en-US" sz="1400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6" y="1899171"/>
            <a:ext cx="6744981" cy="2642007"/>
          </a:xfrm>
          <a:prstGeom prst="rect">
            <a:avLst/>
          </a:prstGeom>
        </p:spPr>
      </p:pic>
      <p:sp>
        <p:nvSpPr>
          <p:cNvPr id="7" name="Google Shape;214;p33"/>
          <p:cNvSpPr txBox="1">
            <a:spLocks/>
          </p:cNvSpPr>
          <p:nvPr/>
        </p:nvSpPr>
        <p:spPr>
          <a:xfrm rot="16200000">
            <a:off x="-276589" y="3130125"/>
            <a:ext cx="2388275" cy="39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4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Table: Comparison with    existing models</a:t>
            </a:r>
            <a:endParaRPr lang="en-US" sz="1400"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2641913" y="369869"/>
            <a:ext cx="367669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Our Contributions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964434" y="1202455"/>
            <a:ext cx="7542567" cy="276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accent6">
                  <a:lumMod val="95000"/>
                  <a:lumOff val="5000"/>
                </a:schemeClr>
              </a:solidFill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A </a:t>
            </a:r>
            <a:r>
              <a:rPr lang="en-US" sz="2000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combination of resampling and the </a:t>
            </a:r>
            <a:r>
              <a:rPr lang="en-US" sz="20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Gaussian </a:t>
            </a:r>
            <a:r>
              <a:rPr lang="en-US" sz="2000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method is used. Accordingly, it contains the simple method of an algorithmic model for preprocessing</a:t>
            </a:r>
            <a:r>
              <a:rPr lang="en-US" sz="20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2000" dirty="0" smtClean="0">
              <a:solidFill>
                <a:schemeClr val="accent6">
                  <a:lumMod val="95000"/>
                  <a:lumOff val="5000"/>
                </a:schemeClr>
              </a:solidFill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Relatively faster than existing systems.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accent6">
                  <a:lumMod val="95000"/>
                  <a:lumOff val="5000"/>
                </a:schemeClr>
              </a:solidFill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We achieved state-of-the-art performance in the </a:t>
            </a:r>
            <a:r>
              <a:rPr lang="en-US" sz="20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arrhythmia </a:t>
            </a:r>
            <a:r>
              <a:rPr lang="en-US" sz="2000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classification of ECG by using a computationally light 1D convolution neural network</a:t>
            </a:r>
            <a:r>
              <a:rPr lang="en-US" sz="2000" dirty="0"/>
              <a:t>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2641913" y="369869"/>
            <a:ext cx="367669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Future Work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964434" y="1202455"/>
            <a:ext cx="7542567" cy="276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accent6">
                  <a:lumMod val="95000"/>
                  <a:lumOff val="5000"/>
                </a:schemeClr>
              </a:solidFill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two-dimension peak of a signal can be used for arrhythmia classification into more classes.</a:t>
            </a:r>
            <a:endParaRPr lang="en-US" sz="2000" dirty="0" smtClean="0">
              <a:solidFill>
                <a:schemeClr val="accent6">
                  <a:lumMod val="95000"/>
                  <a:lumOff val="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2000" dirty="0" smtClean="0">
              <a:solidFill>
                <a:schemeClr val="accent6">
                  <a:lumMod val="95000"/>
                  <a:lumOff val="5000"/>
                </a:schemeClr>
              </a:solidFill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a </a:t>
            </a:r>
            <a:r>
              <a:rPr lang="en-US" sz="20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pre-notification </a:t>
            </a:r>
            <a:r>
              <a:rPr lang="en-US" sz="2000" dirty="0">
                <a:solidFill>
                  <a:schemeClr val="accent6">
                    <a:lumMod val="95000"/>
                    <a:lumOff val="5000"/>
                  </a:schemeClr>
                </a:solidFill>
              </a:rPr>
              <a:t>system can be developed to notify arrhythmias probability.</a:t>
            </a:r>
            <a:endParaRPr lang="en-US" sz="2000" dirty="0" smtClean="0">
              <a:solidFill>
                <a:schemeClr val="accent6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Fahmeda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Farzana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Akhtar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Lubna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Tanjina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Helaly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 Bangladesh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Tanmoy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Sarkar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Pias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Affiliation</a:t>
            </a: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Virginia Tech,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Blacksburg, USA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5" y="2324347"/>
            <a:ext cx="2050658" cy="665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5" y="3643020"/>
            <a:ext cx="1968330" cy="918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3042605" y="472610"/>
            <a:ext cx="367669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Application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708975" y="1654518"/>
            <a:ext cx="7542567" cy="1273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accent6">
                  <a:lumMod val="95000"/>
                  <a:lumOff val="5000"/>
                </a:schemeClr>
              </a:solidFill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Detect the Arrhythmia as early to reduce the probabilities of death.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2000" dirty="0" smtClean="0">
              <a:solidFill>
                <a:schemeClr val="accent6">
                  <a:lumMod val="95000"/>
                  <a:lumOff val="5000"/>
                </a:schemeClr>
              </a:solidFill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Using the proposed light model where the high ended devices are not be </a:t>
            </a:r>
            <a:r>
              <a:rPr lang="en-US" sz="2000" dirty="0" err="1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effortable</a:t>
            </a:r>
            <a:r>
              <a:rPr lang="en-US" sz="20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for Arrhythmia Classification.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3022057" y="0"/>
            <a:ext cx="367669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References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719250" y="755700"/>
            <a:ext cx="7542567" cy="317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[1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] 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P. -Y. Hsu and C. -K. Cheng, ”Arrhythmia Classification using Deep Learning and Machine Learning with Features Extracted from Waveform-based Signal Processing”, 2020 42nd Annual International Conference of the IEEE Engineering in Medicine Biology Society (EMBC), Montreal, QC, Canada, 2020, pp. 292-295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[2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] 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M.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Shahin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E.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Oo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and B. Ahmed, ”Adversarial Multi-Task Learning for Robust End-to-End ECG-based Heartbeat Classification”, 2020 42nd Annual International Conference of the IEEE Engineering in Medicine Biology Society (EMBC), Montreal, QC, Canada, 2020, pp. 341-344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[3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] 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X. Xu and H. Liu, ”ECG Heartbeat Classification Using Convolutional Neural Networks”, in IEEE Access, vol. 8, pp. 8614-8619, 2020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[4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] 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Nurmaini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Siti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;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Darmawahyuni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Annisa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; Sakti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Mukti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et al. 2020. ”Deep Learning-Based Stacked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Denoising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Autoencoder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for ECG Heartbeat Classification”, Electronics 9, no. 1: 135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[5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] 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Hong S, You T,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Kwak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S, et al. ”Online Tracking by Learning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Discriminative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Saliency Map with Convolutional Neural Network[J]”. Computer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ence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2015:597-606.A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[6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] 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Shen,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Yelong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Xiaodong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Gao,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Jianfeng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et al. ”Learning Semantic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Representations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using Convolutional Neural Network for Web Search[J]”,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proc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www, 2014:373-374.A </a:t>
            </a:r>
            <a:endParaRPr lang="en-US" sz="900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] 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Kiranyaz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S,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Ince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T,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Hamila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R,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Gabbouj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M. ”Convolutional Neural Networks for patient-specific ECG classification”,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Annu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Conf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IEEE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Eng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Med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Biol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Soc. 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2015;2015:2608-11.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[8] 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Dosovitskiy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A,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Springenberg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J T,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Brox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T. ”Learning to Generate Chairs with Convolutional Neural Networks[C]”, 2015 IEEE Conference on Computer Vision and Pattern Recognition (CVPR). IEEE, 2015. </a:t>
            </a:r>
            <a:endParaRPr lang="en-US" sz="900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3022057" y="0"/>
            <a:ext cx="367669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References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719250" y="755700"/>
            <a:ext cx="7542567" cy="317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9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]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N. P. Joshi, P. S.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Topannavar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”Support vector machine based heartbeat classification”, In Proc. of 4th IRF Int.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Conf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, pp. 140-144. 2014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10]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J. A. Gutierrez-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Gnecchi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R.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Morfin-Maga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´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D.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Lorias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-Espinoza, et al. ˜ ”DSP-based arrhythmia classification using wavelet transform and 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probabilistic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neural network”, Biomedical Signal Processing and Control, vol. 32, pp. 44-56, 2017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11]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M.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Zubair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J. Kim, and C. Yoon. ”An Automated ECG Beat 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Classification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System Using Convolutional Neural Networks”, In IT Convergence and Security (ICITCS), 2016 6th International Conference on , pp. 1-5. 2016. 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IEEE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12]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R. J.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Martis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U. R. Acharya, K. M.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Mandana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et al, ”Cardiac decision making using higher order spectra”, Biomedical Signal Processing and Control, vol. 8, no. 2, pp.193-203, 2013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13]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smaiel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Fatima Osman Mohamed. ”Classification of Cardiac 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Arrhythmias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Based on Wavelet Transform and Neural Networks”, Sudan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University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of Science Technology. 2015. 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IEEE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14]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W. Jiang and S. G. Kong, ”Block-based neural networks for personalized ECG signal classification”, IEEE Transactions on Neural Networks, vol. 18, no. 6, pp. 1750–1761, 2007. IEEE </a:t>
            </a:r>
            <a:endParaRPr lang="en-US" sz="900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[15]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Zadeh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A E,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Khazaee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A. ”High Efficient System for Automatic 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Classification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of the Electrocardiogram Beats”, Annals of Biomedical </a:t>
            </a:r>
            <a:r>
              <a:rPr lang="en-US" sz="9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Engineering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vol. 39, no. 3, pp. 996-1011. 2011. 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IEEE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9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9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16] 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D. Li, J. Zhang, Q. Zhang and X. Wei, ”Classification of ECG signals based on 1D convolution neural network”, 2017 IEEE 19th International Conference on e-Health Networking, Applications and Services (</a:t>
            </a:r>
            <a:r>
              <a:rPr lang="en-US" sz="900" dirty="0" err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Healthcom</a:t>
            </a:r>
            <a:r>
              <a:rPr lang="en-US" sz="9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), Dalian, 2017, pp. 1-6. </a:t>
            </a:r>
            <a:endParaRPr lang="en-US" sz="900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1"/>
          <p:cNvSpPr txBox="1">
            <a:spLocks noGrp="1"/>
          </p:cNvSpPr>
          <p:nvPr>
            <p:ph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Thank You</a:t>
            </a:r>
            <a:br>
              <a:rPr lang="en" dirty="0" smtClean="0"/>
            </a:br>
            <a:r>
              <a:rPr lang="en" sz="1200" dirty="0" smtClean="0"/>
              <a:t>Github Link: </a:t>
            </a:r>
            <a:r>
              <a:rPr lang="en-US" sz="1200" dirty="0"/>
              <a:t>https://github.com/Remonhasan/ecg-arrhythmia-classification-using-1d-cnn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087725" y="955875"/>
            <a:ext cx="4511690" cy="276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of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urrent System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Statement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ECG Arrhythmia 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Details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39" y="1684996"/>
            <a:ext cx="3595901" cy="2260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5;p30"/>
          <p:cNvSpPr txBox="1">
            <a:spLocks/>
          </p:cNvSpPr>
          <p:nvPr/>
        </p:nvSpPr>
        <p:spPr>
          <a:xfrm>
            <a:off x="1099334" y="2311686"/>
            <a:ext cx="6935057" cy="173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1. What is ECG Arrhythmia Classification?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ECG Arrhythmia Classification is an approach that can detect Arrhythmia which is causes heart diseases. </a:t>
            </a: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2</a:t>
            </a:r>
            <a:r>
              <a:rPr lang="en-US" sz="1800" dirty="0" smtClean="0">
                <a:solidFill>
                  <a:schemeClr val="tx1"/>
                </a:solidFill>
              </a:rPr>
              <a:t>. Why do we need this classification ?</a:t>
            </a:r>
          </a:p>
          <a:p>
            <a:pPr algn="l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classification model that can early detect Arrhythmia will be able to reduce the death.</a:t>
            </a:r>
          </a:p>
        </p:txBody>
      </p:sp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3074882" y="0"/>
            <a:ext cx="298396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Introduction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5;p30"/>
          <p:cNvSpPr txBox="1">
            <a:spLocks/>
          </p:cNvSpPr>
          <p:nvPr/>
        </p:nvSpPr>
        <p:spPr>
          <a:xfrm>
            <a:off x="987044" y="1592495"/>
            <a:ext cx="7623425" cy="173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models have require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machine with high computational power. Hence,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models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not sustainable options for the practical field.</a:t>
            </a: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1943269" y="513707"/>
            <a:ext cx="534110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Problems of Current System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37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5;p30"/>
          <p:cNvSpPr txBox="1">
            <a:spLocks/>
          </p:cNvSpPr>
          <p:nvPr/>
        </p:nvSpPr>
        <p:spPr>
          <a:xfrm>
            <a:off x="935673" y="1058239"/>
            <a:ext cx="7623425" cy="173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ECG Arrhythmia Classification Using 1D CNN Leveraging the Resampling Technique and Gaussian Mixture Model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2446702" y="554804"/>
            <a:ext cx="3810259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Research Statement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089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5;p30"/>
          <p:cNvSpPr txBox="1">
            <a:spLocks/>
          </p:cNvSpPr>
          <p:nvPr/>
        </p:nvSpPr>
        <p:spPr>
          <a:xfrm>
            <a:off x="1027416" y="2619912"/>
            <a:ext cx="6935057" cy="173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1. What is ECG ?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ECG is the graphical representation of electrical activity which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generated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cells of the heart.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2. What is Arrhythmia ?</a:t>
            </a:r>
          </a:p>
          <a:p>
            <a:pPr algn="l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Arrhythmia is abnormal rhythm or irregularity of the heartbeat..</a:t>
            </a:r>
          </a:p>
        </p:txBody>
      </p:sp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1912447" y="380143"/>
            <a:ext cx="534110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ECG Arrhythmia Overview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176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2754929" y="0"/>
            <a:ext cx="534110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Literature Review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0758" y="4572000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0" y="1109458"/>
            <a:ext cx="7222951" cy="30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33"/>
          <p:cNvSpPr txBox="1">
            <a:spLocks noGrp="1"/>
          </p:cNvSpPr>
          <p:nvPr>
            <p:ph type="title"/>
          </p:nvPr>
        </p:nvSpPr>
        <p:spPr>
          <a:xfrm>
            <a:off x="2754929" y="0"/>
            <a:ext cx="534110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  Proposed Technique</a:t>
            </a:r>
            <a:endParaRPr dirty="0">
              <a:solidFill>
                <a:schemeClr val="accent6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0758" y="4541178"/>
            <a:ext cx="832207" cy="24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" y="1631558"/>
            <a:ext cx="7148146" cy="18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1128</Words>
  <Application>Microsoft Office PowerPoint</Application>
  <PresentationFormat>On-screen Show (16:9)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Barlow</vt:lpstr>
      <vt:lpstr>Courier New</vt:lpstr>
      <vt:lpstr>Fira Sans Extra Condensed</vt:lpstr>
      <vt:lpstr>Montserrat</vt:lpstr>
      <vt:lpstr>Times New Roman</vt:lpstr>
      <vt:lpstr>Wingdings</vt:lpstr>
      <vt:lpstr>Management Consulting Toolkit by Slidesgo</vt:lpstr>
      <vt:lpstr>ECG Arrhythmia Classification Using 1D CNN Leveraging the Resampling Technique and Gaussian Mixture Model  Paper ID: 95  Joint 2021 5th International Conference on Imaging, Vision &amp; Pattern Recognition (IVPR)and 10th International Conference on Informatics, Electronics &amp; Vision (ICIEV)  </vt:lpstr>
      <vt:lpstr>Authors</vt:lpstr>
      <vt:lpstr>Contents</vt:lpstr>
      <vt:lpstr>Introduction</vt:lpstr>
      <vt:lpstr>Problems of Current System</vt:lpstr>
      <vt:lpstr>Research Statement</vt:lpstr>
      <vt:lpstr>ECG Arrhythmia Overview</vt:lpstr>
      <vt:lpstr>  Literature Review</vt:lpstr>
      <vt:lpstr>  Proposed Technique</vt:lpstr>
      <vt:lpstr>  Dataset Overview</vt:lpstr>
      <vt:lpstr>PowerPoint Presentation</vt:lpstr>
      <vt:lpstr>  ECG Arrhythmia Classification Steps</vt:lpstr>
      <vt:lpstr>  ECG Arrhythmia Classification Steps</vt:lpstr>
      <vt:lpstr>  ECG Arrhythmia Classification Steps</vt:lpstr>
      <vt:lpstr>  ECG Arrhythmia Classification Steps</vt:lpstr>
      <vt:lpstr>  ECG Arrhythmia Classification Steps</vt:lpstr>
      <vt:lpstr>  Result Analysis</vt:lpstr>
      <vt:lpstr>  Our Contributions</vt:lpstr>
      <vt:lpstr>  Future Work</vt:lpstr>
      <vt:lpstr>  Application</vt:lpstr>
      <vt:lpstr>  References</vt:lpstr>
      <vt:lpstr>  References</vt:lpstr>
      <vt:lpstr>Thank You Github Link: https://github.com/Remonhasan/ecg-arrhythmia-classification-using-1d-cnn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Arrhythmia Classification Using 1D CNN Leveraging the Resampling Technique and Gaussian Mixture Model  Paper ID: 95  2021 Joint 10th International Conference on Informatics, Electronics &amp; Vision (ICIEV) and  2021 5th International Conference on Imaging, Vision &amp; Pattern Recognition (icIVPR) </dc:title>
  <cp:lastModifiedBy>Md Remon Hasan Apu</cp:lastModifiedBy>
  <cp:revision>51</cp:revision>
  <dcterms:modified xsi:type="dcterms:W3CDTF">2021-08-11T08:51:39Z</dcterms:modified>
</cp:coreProperties>
</file>