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e9652d8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e9652d8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e9652d8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e9652d8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e9652d8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e9652d8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4e9652d8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4e9652d8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6afa9cd50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6afa9cd50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4e9652d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4e9652d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4e9652d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4e9652d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4e9652d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4e9652d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4e9652d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4e9652d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e9652d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e9652d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4e9652d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4e9652d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e9652d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e9652d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4e9652d8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4e9652d8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nti-audio.com/en/support/know-how/fast-fourier-transform-ff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mayoclinic.org/tests-procedures/eeg/about/pac-2039387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36000"/>
            <a:ext cx="8520600" cy="13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700"/>
              <a:t> </a:t>
            </a:r>
            <a:r>
              <a:rPr lang="en" sz="2700"/>
              <a:t>Understanding</a:t>
            </a:r>
            <a:r>
              <a:rPr lang="en" sz="2700"/>
              <a:t> the Effectiveness of Different Machine Learning Algorithms for EEG Signal Classification</a:t>
            </a:r>
            <a:r>
              <a:rPr lang="en" sz="3759"/>
              <a:t> </a:t>
            </a:r>
            <a:endParaRPr sz="3759"/>
          </a:p>
        </p:txBody>
      </p:sp>
      <p:sp>
        <p:nvSpPr>
          <p:cNvPr id="55" name="Google Shape;55;p13"/>
          <p:cNvSpPr txBox="1"/>
          <p:nvPr>
            <p:ph idx="1" type="subTitle"/>
          </p:nvPr>
        </p:nvSpPr>
        <p:spPr>
          <a:xfrm>
            <a:off x="389250" y="3609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Tanmoy Sarkar Pias and Jesse Harden</a:t>
            </a:r>
            <a:endParaRPr sz="2500"/>
          </a:p>
        </p:txBody>
      </p:sp>
      <p:pic>
        <p:nvPicPr>
          <p:cNvPr id="56" name="Google Shape;56;p13"/>
          <p:cNvPicPr preferRelativeResize="0"/>
          <p:nvPr/>
        </p:nvPicPr>
        <p:blipFill>
          <a:blip r:embed="rId3">
            <a:alphaModFix/>
          </a:blip>
          <a:stretch>
            <a:fillRect/>
          </a:stretch>
        </p:blipFill>
        <p:spPr>
          <a:xfrm>
            <a:off x="2093075" y="2193500"/>
            <a:ext cx="5512225" cy="75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Preprocessing: DEAP-EEG</a:t>
            </a:r>
            <a:endParaRPr/>
          </a:p>
        </p:txBody>
      </p:sp>
      <p:sp>
        <p:nvSpPr>
          <p:cNvPr id="122" name="Google Shape;122;p22"/>
          <p:cNvSpPr txBox="1"/>
          <p:nvPr>
            <p:ph idx="1" type="body"/>
          </p:nvPr>
        </p:nvSpPr>
        <p:spPr>
          <a:xfrm>
            <a:off x="235500" y="1152475"/>
            <a:ext cx="55884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Pre-</a:t>
            </a:r>
            <a:r>
              <a:rPr b="1" lang="en" sz="1700"/>
              <a:t>processed</a:t>
            </a:r>
            <a:r>
              <a:rPr b="1" lang="en" sz="1700"/>
              <a:t> by Fast Fourier Transformation</a:t>
            </a:r>
            <a:endParaRPr b="1" sz="1700"/>
          </a:p>
          <a:p>
            <a:pPr indent="0" lvl="0" marL="0" rtl="0" algn="l">
              <a:lnSpc>
                <a:spcPct val="100000"/>
              </a:lnSpc>
              <a:spcBef>
                <a:spcPts val="1200"/>
              </a:spcBef>
              <a:spcAft>
                <a:spcPts val="0"/>
              </a:spcAft>
              <a:buNone/>
            </a:pPr>
            <a:r>
              <a:rPr lang="en" sz="1200">
                <a:solidFill>
                  <a:srgbClr val="795E26"/>
                </a:solidFill>
                <a:highlight>
                  <a:srgbClr val="FFFFFE"/>
                </a:highlight>
              </a:rPr>
              <a:t>FFT_Processing</a:t>
            </a:r>
            <a:r>
              <a:rPr lang="en" sz="1200">
                <a:solidFill>
                  <a:schemeClr val="dk1"/>
                </a:solidFill>
                <a:highlight>
                  <a:srgbClr val="FFFFFE"/>
                </a:highlight>
              </a:rPr>
              <a:t> (dataset, </a:t>
            </a:r>
            <a:r>
              <a:rPr lang="en" sz="1200">
                <a:solidFill>
                  <a:srgbClr val="001080"/>
                </a:solidFill>
                <a:highlight>
                  <a:srgbClr val="FFFFFE"/>
                </a:highlight>
              </a:rPr>
              <a:t>channel</a:t>
            </a:r>
            <a:r>
              <a:rPr lang="en" sz="1200">
                <a:solidFill>
                  <a:schemeClr val="dk1"/>
                </a:solidFill>
                <a:highlight>
                  <a:srgbClr val="FFFFFE"/>
                </a:highlight>
              </a:rPr>
              <a:t>, </a:t>
            </a:r>
            <a:r>
              <a:rPr lang="en" sz="1200">
                <a:solidFill>
                  <a:srgbClr val="001080"/>
                </a:solidFill>
                <a:highlight>
                  <a:srgbClr val="FFFFFE"/>
                </a:highlight>
              </a:rPr>
              <a:t>band</a:t>
            </a:r>
            <a:r>
              <a:rPr lang="en" sz="1200">
                <a:solidFill>
                  <a:schemeClr val="dk1"/>
                </a:solidFill>
                <a:highlight>
                  <a:srgbClr val="FFFFFE"/>
                </a:highlight>
              </a:rPr>
              <a:t>, </a:t>
            </a:r>
            <a:r>
              <a:rPr lang="en" sz="1200">
                <a:solidFill>
                  <a:srgbClr val="001080"/>
                </a:solidFill>
                <a:highlight>
                  <a:srgbClr val="FFFFFE"/>
                </a:highlight>
              </a:rPr>
              <a:t>window_size</a:t>
            </a:r>
            <a:r>
              <a:rPr lang="en" sz="1200">
                <a:solidFill>
                  <a:schemeClr val="dk1"/>
                </a:solidFill>
                <a:highlight>
                  <a:srgbClr val="FFFFFE"/>
                </a:highlight>
              </a:rPr>
              <a:t>, </a:t>
            </a:r>
            <a:r>
              <a:rPr lang="en" sz="1200">
                <a:solidFill>
                  <a:srgbClr val="001080"/>
                </a:solidFill>
                <a:highlight>
                  <a:srgbClr val="FFFFFE"/>
                </a:highlight>
              </a:rPr>
              <a:t>step_size</a:t>
            </a:r>
            <a:r>
              <a:rPr lang="en" sz="1200">
                <a:solidFill>
                  <a:schemeClr val="dk1"/>
                </a:solidFill>
                <a:highlight>
                  <a:srgbClr val="FFFFFE"/>
                </a:highlight>
              </a:rPr>
              <a:t>, </a:t>
            </a:r>
            <a:r>
              <a:rPr lang="en" sz="1200">
                <a:solidFill>
                  <a:srgbClr val="001080"/>
                </a:solidFill>
                <a:highlight>
                  <a:srgbClr val="FFFFFE"/>
                </a:highlight>
              </a:rPr>
              <a:t>sample_rate</a:t>
            </a:r>
            <a:r>
              <a:rPr lang="en" sz="1200">
                <a:solidFill>
                  <a:schemeClr val="dk1"/>
                </a:solidFill>
                <a:highlight>
                  <a:srgbClr val="FFFFFE"/>
                </a:highlight>
              </a:rPr>
              <a:t>)</a:t>
            </a:r>
            <a:endParaRPr sz="1200">
              <a:solidFill>
                <a:schemeClr val="dk1"/>
              </a:solidFill>
              <a:highlight>
                <a:srgbClr val="FFFFFE"/>
              </a:highlight>
            </a:endParaRPr>
          </a:p>
          <a:p>
            <a:pPr indent="0" lvl="0" marL="0" rtl="0" algn="l">
              <a:lnSpc>
                <a:spcPct val="100000"/>
              </a:lnSpc>
              <a:spcBef>
                <a:spcPts val="0"/>
              </a:spcBef>
              <a:spcAft>
                <a:spcPts val="0"/>
              </a:spcAft>
              <a:buNone/>
            </a:pPr>
            <a:r>
              <a:t/>
            </a:r>
            <a:endParaRPr sz="1200">
              <a:solidFill>
                <a:srgbClr val="008000"/>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008000"/>
                </a:solidFill>
                <a:highlight>
                  <a:srgbClr val="FFFFFE"/>
                </a:highlight>
              </a:rPr>
              <a:t>#14 Channels chosen Empirically </a:t>
            </a:r>
            <a:endParaRPr sz="1200">
              <a:solidFill>
                <a:schemeClr val="dk1"/>
              </a:solidFill>
              <a:highlight>
                <a:srgbClr val="FFFFFE"/>
              </a:highlight>
            </a:endParaRPr>
          </a:p>
          <a:p>
            <a:pPr indent="0" lvl="0" marL="0" rtl="0" algn="l">
              <a:lnSpc>
                <a:spcPct val="100000"/>
              </a:lnSpc>
              <a:spcBef>
                <a:spcPts val="0"/>
              </a:spcBef>
              <a:spcAft>
                <a:spcPts val="0"/>
              </a:spcAft>
              <a:buNone/>
            </a:pPr>
            <a:r>
              <a:rPr lang="en" sz="1200">
                <a:solidFill>
                  <a:schemeClr val="dk1"/>
                </a:solidFill>
                <a:highlight>
                  <a:srgbClr val="FFFFFE"/>
                </a:highlight>
              </a:rPr>
              <a:t>channel = [</a:t>
            </a:r>
            <a:r>
              <a:rPr lang="en" sz="1200">
                <a:solidFill>
                  <a:srgbClr val="09885A"/>
                </a:solidFill>
                <a:highlight>
                  <a:srgbClr val="FFFFFE"/>
                </a:highlight>
              </a:rPr>
              <a:t>1</a:t>
            </a:r>
            <a:r>
              <a:rPr lang="en" sz="1200">
                <a:solidFill>
                  <a:schemeClr val="dk1"/>
                </a:solidFill>
                <a:highlight>
                  <a:srgbClr val="FFFFFE"/>
                </a:highlight>
              </a:rPr>
              <a:t>,</a:t>
            </a:r>
            <a:r>
              <a:rPr lang="en" sz="1200">
                <a:solidFill>
                  <a:srgbClr val="09885A"/>
                </a:solidFill>
                <a:highlight>
                  <a:srgbClr val="FFFFFE"/>
                </a:highlight>
              </a:rPr>
              <a:t>2</a:t>
            </a:r>
            <a:r>
              <a:rPr lang="en" sz="1200">
                <a:solidFill>
                  <a:schemeClr val="dk1"/>
                </a:solidFill>
                <a:highlight>
                  <a:srgbClr val="FFFFFE"/>
                </a:highlight>
              </a:rPr>
              <a:t>,</a:t>
            </a:r>
            <a:r>
              <a:rPr lang="en" sz="1200">
                <a:solidFill>
                  <a:srgbClr val="09885A"/>
                </a:solidFill>
                <a:highlight>
                  <a:srgbClr val="FFFFFE"/>
                </a:highlight>
              </a:rPr>
              <a:t>3</a:t>
            </a:r>
            <a:r>
              <a:rPr lang="en" sz="1200">
                <a:solidFill>
                  <a:schemeClr val="dk1"/>
                </a:solidFill>
                <a:highlight>
                  <a:srgbClr val="FFFFFE"/>
                </a:highlight>
              </a:rPr>
              <a:t>,</a:t>
            </a:r>
            <a:r>
              <a:rPr lang="en" sz="1200">
                <a:solidFill>
                  <a:srgbClr val="09885A"/>
                </a:solidFill>
                <a:highlight>
                  <a:srgbClr val="FFFFFE"/>
                </a:highlight>
              </a:rPr>
              <a:t>4</a:t>
            </a:r>
            <a:r>
              <a:rPr lang="en" sz="1200">
                <a:solidFill>
                  <a:schemeClr val="dk1"/>
                </a:solidFill>
                <a:highlight>
                  <a:srgbClr val="FFFFFE"/>
                </a:highlight>
              </a:rPr>
              <a:t>,</a:t>
            </a:r>
            <a:r>
              <a:rPr lang="en" sz="1200">
                <a:solidFill>
                  <a:srgbClr val="09885A"/>
                </a:solidFill>
                <a:highlight>
                  <a:srgbClr val="FFFFFE"/>
                </a:highlight>
              </a:rPr>
              <a:t>6</a:t>
            </a:r>
            <a:r>
              <a:rPr lang="en" sz="1200">
                <a:solidFill>
                  <a:schemeClr val="dk1"/>
                </a:solidFill>
                <a:highlight>
                  <a:srgbClr val="FFFFFE"/>
                </a:highlight>
              </a:rPr>
              <a:t>,</a:t>
            </a:r>
            <a:r>
              <a:rPr lang="en" sz="1200">
                <a:solidFill>
                  <a:srgbClr val="09885A"/>
                </a:solidFill>
                <a:highlight>
                  <a:srgbClr val="FFFFFE"/>
                </a:highlight>
              </a:rPr>
              <a:t>11</a:t>
            </a:r>
            <a:r>
              <a:rPr lang="en" sz="1200">
                <a:solidFill>
                  <a:schemeClr val="dk1"/>
                </a:solidFill>
                <a:highlight>
                  <a:srgbClr val="FFFFFE"/>
                </a:highlight>
              </a:rPr>
              <a:t>,</a:t>
            </a:r>
            <a:r>
              <a:rPr lang="en" sz="1200">
                <a:solidFill>
                  <a:srgbClr val="09885A"/>
                </a:solidFill>
                <a:highlight>
                  <a:srgbClr val="FFFFFE"/>
                </a:highlight>
              </a:rPr>
              <a:t>13</a:t>
            </a:r>
            <a:r>
              <a:rPr lang="en" sz="1200">
                <a:solidFill>
                  <a:schemeClr val="dk1"/>
                </a:solidFill>
                <a:highlight>
                  <a:srgbClr val="FFFFFE"/>
                </a:highlight>
              </a:rPr>
              <a:t>,</a:t>
            </a:r>
            <a:r>
              <a:rPr lang="en" sz="1200">
                <a:solidFill>
                  <a:srgbClr val="09885A"/>
                </a:solidFill>
                <a:highlight>
                  <a:srgbClr val="FFFFFE"/>
                </a:highlight>
              </a:rPr>
              <a:t>17</a:t>
            </a:r>
            <a:r>
              <a:rPr lang="en" sz="1200">
                <a:solidFill>
                  <a:schemeClr val="dk1"/>
                </a:solidFill>
                <a:highlight>
                  <a:srgbClr val="FFFFFE"/>
                </a:highlight>
              </a:rPr>
              <a:t>,</a:t>
            </a:r>
            <a:r>
              <a:rPr lang="en" sz="1200">
                <a:solidFill>
                  <a:srgbClr val="09885A"/>
                </a:solidFill>
                <a:highlight>
                  <a:srgbClr val="FFFFFE"/>
                </a:highlight>
              </a:rPr>
              <a:t>19</a:t>
            </a:r>
            <a:r>
              <a:rPr lang="en" sz="1200">
                <a:solidFill>
                  <a:schemeClr val="dk1"/>
                </a:solidFill>
                <a:highlight>
                  <a:srgbClr val="FFFFFE"/>
                </a:highlight>
              </a:rPr>
              <a:t>,</a:t>
            </a:r>
            <a:r>
              <a:rPr lang="en" sz="1200">
                <a:solidFill>
                  <a:srgbClr val="09885A"/>
                </a:solidFill>
                <a:highlight>
                  <a:srgbClr val="FFFFFE"/>
                </a:highlight>
              </a:rPr>
              <a:t>20</a:t>
            </a:r>
            <a:r>
              <a:rPr lang="en" sz="1200">
                <a:solidFill>
                  <a:schemeClr val="dk1"/>
                </a:solidFill>
                <a:highlight>
                  <a:srgbClr val="FFFFFE"/>
                </a:highlight>
              </a:rPr>
              <a:t>,</a:t>
            </a:r>
            <a:r>
              <a:rPr lang="en" sz="1200">
                <a:solidFill>
                  <a:srgbClr val="09885A"/>
                </a:solidFill>
                <a:highlight>
                  <a:srgbClr val="FFFFFE"/>
                </a:highlight>
              </a:rPr>
              <a:t>21</a:t>
            </a:r>
            <a:r>
              <a:rPr lang="en" sz="1200">
                <a:solidFill>
                  <a:schemeClr val="dk1"/>
                </a:solidFill>
                <a:highlight>
                  <a:srgbClr val="FFFFFE"/>
                </a:highlight>
              </a:rPr>
              <a:t>,</a:t>
            </a:r>
            <a:r>
              <a:rPr lang="en" sz="1200">
                <a:solidFill>
                  <a:srgbClr val="09885A"/>
                </a:solidFill>
                <a:highlight>
                  <a:srgbClr val="FFFFFE"/>
                </a:highlight>
              </a:rPr>
              <a:t>25</a:t>
            </a:r>
            <a:r>
              <a:rPr lang="en" sz="1200">
                <a:solidFill>
                  <a:schemeClr val="dk1"/>
                </a:solidFill>
                <a:highlight>
                  <a:srgbClr val="FFFFFE"/>
                </a:highlight>
              </a:rPr>
              <a:t>,</a:t>
            </a:r>
            <a:r>
              <a:rPr lang="en" sz="1200">
                <a:solidFill>
                  <a:srgbClr val="09885A"/>
                </a:solidFill>
                <a:highlight>
                  <a:srgbClr val="FFFFFE"/>
                </a:highlight>
              </a:rPr>
              <a:t>29</a:t>
            </a:r>
            <a:r>
              <a:rPr lang="en" sz="1200">
                <a:solidFill>
                  <a:schemeClr val="dk1"/>
                </a:solidFill>
                <a:highlight>
                  <a:srgbClr val="FFFFFE"/>
                </a:highlight>
              </a:rPr>
              <a:t>,</a:t>
            </a:r>
            <a:r>
              <a:rPr lang="en" sz="1200">
                <a:solidFill>
                  <a:srgbClr val="09885A"/>
                </a:solidFill>
                <a:highlight>
                  <a:srgbClr val="FFFFFE"/>
                </a:highlight>
              </a:rPr>
              <a:t>31</a:t>
            </a:r>
            <a:r>
              <a:rPr lang="en" sz="1200">
                <a:solidFill>
                  <a:schemeClr val="dk1"/>
                </a:solidFill>
                <a:highlight>
                  <a:srgbClr val="FFFFFE"/>
                </a:highlight>
              </a:rPr>
              <a:t>] </a:t>
            </a:r>
            <a:endParaRPr sz="1200">
              <a:solidFill>
                <a:schemeClr val="dk1"/>
              </a:solidFill>
              <a:highlight>
                <a:srgbClr val="FFFFFE"/>
              </a:highlight>
            </a:endParaRPr>
          </a:p>
          <a:p>
            <a:pPr indent="0" lvl="0" marL="0" rtl="0" algn="l">
              <a:lnSpc>
                <a:spcPct val="100000"/>
              </a:lnSpc>
              <a:spcBef>
                <a:spcPts val="0"/>
              </a:spcBef>
              <a:spcAft>
                <a:spcPts val="0"/>
              </a:spcAft>
              <a:buNone/>
            </a:pPr>
            <a:r>
              <a:t/>
            </a:r>
            <a:endParaRPr sz="1200">
              <a:solidFill>
                <a:schemeClr val="dk1"/>
              </a:solidFill>
              <a:highlight>
                <a:srgbClr val="FFFFFE"/>
              </a:highlight>
            </a:endParaRPr>
          </a:p>
          <a:p>
            <a:pPr indent="0" lvl="0" marL="0" rtl="0" algn="l">
              <a:lnSpc>
                <a:spcPct val="100000"/>
              </a:lnSpc>
              <a:spcBef>
                <a:spcPts val="0"/>
              </a:spcBef>
              <a:spcAft>
                <a:spcPts val="0"/>
              </a:spcAft>
              <a:buNone/>
            </a:pPr>
            <a:r>
              <a:rPr lang="en" sz="1200">
                <a:solidFill>
                  <a:srgbClr val="008000"/>
                </a:solidFill>
                <a:highlight>
                  <a:srgbClr val="FFFFFE"/>
                </a:highlight>
              </a:rPr>
              <a:t>#5 bands</a:t>
            </a:r>
            <a:endParaRPr sz="1200">
              <a:solidFill>
                <a:srgbClr val="008000"/>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100">
                <a:solidFill>
                  <a:srgbClr val="202124"/>
                </a:solidFill>
                <a:highlight>
                  <a:srgbClr val="FFFFFF"/>
                </a:highlight>
                <a:latin typeface="Roboto"/>
                <a:ea typeface="Roboto"/>
                <a:cs typeface="Roboto"/>
                <a:sym typeface="Roboto"/>
              </a:rPr>
              <a:t># </a:t>
            </a:r>
            <a:r>
              <a:rPr lang="en" sz="1100">
                <a:solidFill>
                  <a:srgbClr val="38761D"/>
                </a:solidFill>
                <a:highlight>
                  <a:srgbClr val="FFFFFF"/>
                </a:highlight>
                <a:latin typeface="Roboto"/>
                <a:ea typeface="Roboto"/>
                <a:cs typeface="Roboto"/>
                <a:sym typeface="Roboto"/>
              </a:rPr>
              <a:t>delta (1–4 Hz), theta (4–8 Hz), alpha (8–13 Hz), beta (13–30 Hz), gamma (30–80 Hz)</a:t>
            </a:r>
            <a:endParaRPr sz="1100">
              <a:solidFill>
                <a:srgbClr val="38761D"/>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E"/>
                </a:highlight>
              </a:rPr>
              <a:t>band = [</a:t>
            </a:r>
            <a:r>
              <a:rPr lang="en" sz="1200">
                <a:solidFill>
                  <a:srgbClr val="09885A"/>
                </a:solidFill>
                <a:highlight>
                  <a:srgbClr val="FFFFFE"/>
                </a:highlight>
              </a:rPr>
              <a:t>4</a:t>
            </a:r>
            <a:r>
              <a:rPr lang="en" sz="1200">
                <a:solidFill>
                  <a:schemeClr val="dk1"/>
                </a:solidFill>
                <a:highlight>
                  <a:srgbClr val="FFFFFE"/>
                </a:highlight>
              </a:rPr>
              <a:t>,</a:t>
            </a:r>
            <a:r>
              <a:rPr lang="en" sz="1200">
                <a:solidFill>
                  <a:srgbClr val="09885A"/>
                </a:solidFill>
                <a:highlight>
                  <a:srgbClr val="FFFFFE"/>
                </a:highlight>
              </a:rPr>
              <a:t>8</a:t>
            </a:r>
            <a:r>
              <a:rPr lang="en" sz="1200">
                <a:solidFill>
                  <a:schemeClr val="dk1"/>
                </a:solidFill>
                <a:highlight>
                  <a:srgbClr val="FFFFFE"/>
                </a:highlight>
              </a:rPr>
              <a:t>,</a:t>
            </a:r>
            <a:r>
              <a:rPr lang="en" sz="1200">
                <a:solidFill>
                  <a:srgbClr val="09885A"/>
                </a:solidFill>
                <a:highlight>
                  <a:srgbClr val="FFFFFE"/>
                </a:highlight>
              </a:rPr>
              <a:t>12</a:t>
            </a:r>
            <a:r>
              <a:rPr lang="en" sz="1200">
                <a:solidFill>
                  <a:schemeClr val="dk1"/>
                </a:solidFill>
                <a:highlight>
                  <a:srgbClr val="FFFFFE"/>
                </a:highlight>
              </a:rPr>
              <a:t>,</a:t>
            </a:r>
            <a:r>
              <a:rPr lang="en" sz="1200">
                <a:solidFill>
                  <a:srgbClr val="09885A"/>
                </a:solidFill>
                <a:highlight>
                  <a:srgbClr val="FFFFFE"/>
                </a:highlight>
              </a:rPr>
              <a:t>16</a:t>
            </a:r>
            <a:r>
              <a:rPr lang="en" sz="1200">
                <a:solidFill>
                  <a:schemeClr val="dk1"/>
                </a:solidFill>
                <a:highlight>
                  <a:srgbClr val="FFFFFE"/>
                </a:highlight>
              </a:rPr>
              <a:t>,</a:t>
            </a:r>
            <a:r>
              <a:rPr lang="en" sz="1200">
                <a:solidFill>
                  <a:srgbClr val="09885A"/>
                </a:solidFill>
                <a:highlight>
                  <a:srgbClr val="FFFFFE"/>
                </a:highlight>
              </a:rPr>
              <a:t>25</a:t>
            </a:r>
            <a:r>
              <a:rPr lang="en" sz="1200">
                <a:solidFill>
                  <a:schemeClr val="dk1"/>
                </a:solidFill>
                <a:highlight>
                  <a:srgbClr val="FFFFFE"/>
                </a:highlight>
              </a:rPr>
              <a:t>,</a:t>
            </a:r>
            <a:r>
              <a:rPr lang="en" sz="1200">
                <a:solidFill>
                  <a:srgbClr val="09885A"/>
                </a:solidFill>
                <a:highlight>
                  <a:srgbClr val="FFFFFE"/>
                </a:highlight>
              </a:rPr>
              <a:t>45</a:t>
            </a:r>
            <a:r>
              <a:rPr lang="en" sz="1200">
                <a:solidFill>
                  <a:schemeClr val="dk1"/>
                </a:solidFill>
                <a:highlight>
                  <a:srgbClr val="FFFFFE"/>
                </a:highlight>
              </a:rPr>
              <a:t>] </a:t>
            </a:r>
            <a:endParaRPr sz="1200">
              <a:solidFill>
                <a:srgbClr val="008000"/>
              </a:solidFill>
              <a:highlight>
                <a:srgbClr val="FFFFFE"/>
              </a:highlight>
            </a:endParaRPr>
          </a:p>
          <a:p>
            <a:pPr indent="0" lvl="0" marL="0" rtl="0" algn="l">
              <a:lnSpc>
                <a:spcPct val="100000"/>
              </a:lnSpc>
              <a:spcBef>
                <a:spcPts val="0"/>
              </a:spcBef>
              <a:spcAft>
                <a:spcPts val="0"/>
              </a:spcAft>
              <a:buNone/>
            </a:pPr>
            <a:r>
              <a:t/>
            </a:r>
            <a:endParaRPr sz="1200">
              <a:solidFill>
                <a:schemeClr val="dk1"/>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008000"/>
                </a:solidFill>
                <a:highlight>
                  <a:srgbClr val="FFFFFE"/>
                </a:highlight>
              </a:rPr>
              <a:t>#Averaging band power of 2 sec</a:t>
            </a:r>
            <a:endParaRPr sz="1200">
              <a:solidFill>
                <a:schemeClr val="dk1"/>
              </a:solidFill>
              <a:highlight>
                <a:srgbClr val="FFFFFE"/>
              </a:highlight>
            </a:endParaRPr>
          </a:p>
          <a:p>
            <a:pPr indent="0" lvl="0" marL="0" rtl="0" algn="l">
              <a:lnSpc>
                <a:spcPct val="100000"/>
              </a:lnSpc>
              <a:spcBef>
                <a:spcPts val="0"/>
              </a:spcBef>
              <a:spcAft>
                <a:spcPts val="0"/>
              </a:spcAft>
              <a:buNone/>
            </a:pPr>
            <a:r>
              <a:rPr lang="en" sz="1200">
                <a:solidFill>
                  <a:schemeClr val="dk1"/>
                </a:solidFill>
                <a:highlight>
                  <a:srgbClr val="FFFFFE"/>
                </a:highlight>
              </a:rPr>
              <a:t>window_size = </a:t>
            </a:r>
            <a:r>
              <a:rPr lang="en" sz="1200">
                <a:solidFill>
                  <a:srgbClr val="09885A"/>
                </a:solidFill>
                <a:highlight>
                  <a:srgbClr val="FFFFFE"/>
                </a:highlight>
              </a:rPr>
              <a:t>256</a:t>
            </a:r>
            <a:r>
              <a:rPr lang="en" sz="1200">
                <a:solidFill>
                  <a:schemeClr val="dk1"/>
                </a:solidFill>
                <a:highlight>
                  <a:srgbClr val="FFFFFE"/>
                </a:highlight>
              </a:rPr>
              <a:t> </a:t>
            </a:r>
            <a:endParaRPr sz="1200">
              <a:solidFill>
                <a:srgbClr val="008000"/>
              </a:solidFill>
              <a:highlight>
                <a:srgbClr val="FFFFFE"/>
              </a:highlight>
            </a:endParaRPr>
          </a:p>
          <a:p>
            <a:pPr indent="0" lvl="0" marL="0" rtl="0" algn="l">
              <a:lnSpc>
                <a:spcPct val="100000"/>
              </a:lnSpc>
              <a:spcBef>
                <a:spcPts val="0"/>
              </a:spcBef>
              <a:spcAft>
                <a:spcPts val="0"/>
              </a:spcAft>
              <a:buNone/>
            </a:pPr>
            <a:r>
              <a:t/>
            </a:r>
            <a:endParaRPr sz="1200">
              <a:solidFill>
                <a:srgbClr val="008000"/>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008000"/>
                </a:solidFill>
                <a:highlight>
                  <a:srgbClr val="FFFFFE"/>
                </a:highlight>
              </a:rPr>
              <a:t>#Each 0.125 sec update once</a:t>
            </a:r>
            <a:endParaRPr sz="1200">
              <a:solidFill>
                <a:srgbClr val="008000"/>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E"/>
                </a:highlight>
              </a:rPr>
              <a:t>step_size = </a:t>
            </a:r>
            <a:r>
              <a:rPr lang="en" sz="1200">
                <a:solidFill>
                  <a:srgbClr val="09885A"/>
                </a:solidFill>
                <a:highlight>
                  <a:srgbClr val="FFFFFE"/>
                </a:highlight>
              </a:rPr>
              <a:t>16</a:t>
            </a:r>
            <a:r>
              <a:rPr lang="en" sz="1200">
                <a:solidFill>
                  <a:schemeClr val="dk1"/>
                </a:solidFill>
                <a:highlight>
                  <a:srgbClr val="FFFFFE"/>
                </a:highlight>
              </a:rPr>
              <a:t> </a:t>
            </a:r>
            <a:endParaRPr sz="1200">
              <a:solidFill>
                <a:srgbClr val="008000"/>
              </a:solidFill>
              <a:highlight>
                <a:srgbClr val="FFFFFE"/>
              </a:highlight>
            </a:endParaRPr>
          </a:p>
          <a:p>
            <a:pPr indent="0" lvl="0" marL="0" rtl="0" algn="l">
              <a:lnSpc>
                <a:spcPct val="100000"/>
              </a:lnSpc>
              <a:spcBef>
                <a:spcPts val="0"/>
              </a:spcBef>
              <a:spcAft>
                <a:spcPts val="0"/>
              </a:spcAft>
              <a:buNone/>
            </a:pPr>
            <a:r>
              <a:t/>
            </a:r>
            <a:endParaRPr sz="1200">
              <a:solidFill>
                <a:schemeClr val="dk1"/>
              </a:solidFill>
              <a:highlight>
                <a:srgbClr val="FFFFFE"/>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008000"/>
                </a:solidFill>
                <a:highlight>
                  <a:srgbClr val="FFFFFE"/>
                </a:highlight>
              </a:rPr>
              <a:t>#Sampling rate of 128 Hz</a:t>
            </a:r>
            <a:endParaRPr sz="1200">
              <a:solidFill>
                <a:schemeClr val="dk1"/>
              </a:solidFill>
              <a:highlight>
                <a:srgbClr val="FFFFFE"/>
              </a:highlight>
            </a:endParaRPr>
          </a:p>
          <a:p>
            <a:pPr indent="0" lvl="0" marL="0" rtl="0" algn="l">
              <a:lnSpc>
                <a:spcPct val="100000"/>
              </a:lnSpc>
              <a:spcBef>
                <a:spcPts val="0"/>
              </a:spcBef>
              <a:spcAft>
                <a:spcPts val="0"/>
              </a:spcAft>
              <a:buNone/>
            </a:pPr>
            <a:r>
              <a:rPr lang="en" sz="1200">
                <a:solidFill>
                  <a:schemeClr val="dk1"/>
                </a:solidFill>
                <a:highlight>
                  <a:srgbClr val="FFFFFE"/>
                </a:highlight>
              </a:rPr>
              <a:t>sample_rate = </a:t>
            </a:r>
            <a:r>
              <a:rPr lang="en" sz="1200">
                <a:solidFill>
                  <a:srgbClr val="09885A"/>
                </a:solidFill>
                <a:highlight>
                  <a:srgbClr val="FFFFFE"/>
                </a:highlight>
              </a:rPr>
              <a:t>1</a:t>
            </a:r>
            <a:r>
              <a:rPr lang="en" sz="1200">
                <a:solidFill>
                  <a:srgbClr val="09885A"/>
                </a:solidFill>
                <a:highlight>
                  <a:srgbClr val="FFFFFE"/>
                </a:highlight>
              </a:rPr>
              <a:t>2</a:t>
            </a:r>
            <a:r>
              <a:rPr lang="en" sz="1200">
                <a:solidFill>
                  <a:srgbClr val="09885A"/>
                </a:solidFill>
                <a:highlight>
                  <a:srgbClr val="FFFFFE"/>
                </a:highlight>
              </a:rPr>
              <a:t>8</a:t>
            </a:r>
            <a:r>
              <a:rPr lang="en" sz="1200">
                <a:solidFill>
                  <a:schemeClr val="dk1"/>
                </a:solidFill>
                <a:highlight>
                  <a:srgbClr val="FFFFFE"/>
                </a:highlight>
              </a:rPr>
              <a:t> </a:t>
            </a:r>
            <a:endParaRPr sz="1200">
              <a:solidFill>
                <a:srgbClr val="008000"/>
              </a:solidFill>
              <a:highlight>
                <a:srgbClr val="FFFFFE"/>
              </a:highlight>
            </a:endParaRPr>
          </a:p>
          <a:p>
            <a:pPr indent="0" lvl="0" marL="0" rtl="0" algn="l">
              <a:lnSpc>
                <a:spcPct val="100000"/>
              </a:lnSpc>
              <a:spcBef>
                <a:spcPts val="0"/>
              </a:spcBef>
              <a:spcAft>
                <a:spcPts val="0"/>
              </a:spcAft>
              <a:buNone/>
            </a:pPr>
            <a:r>
              <a:t/>
            </a:r>
            <a:endParaRPr sz="1100">
              <a:solidFill>
                <a:srgbClr val="008000"/>
              </a:solidFill>
              <a:highlight>
                <a:srgbClr val="FFFFFE"/>
              </a:highlight>
            </a:endParaRPr>
          </a:p>
          <a:p>
            <a:pPr indent="0" lvl="0" marL="0" rtl="0" algn="l">
              <a:lnSpc>
                <a:spcPct val="100000"/>
              </a:lnSpc>
              <a:spcBef>
                <a:spcPts val="0"/>
              </a:spcBef>
              <a:spcAft>
                <a:spcPts val="1200"/>
              </a:spcAft>
              <a:buNone/>
            </a:pPr>
            <a:r>
              <a:t/>
            </a:r>
            <a:endParaRPr sz="1100"/>
          </a:p>
        </p:txBody>
      </p:sp>
      <p:pic>
        <p:nvPicPr>
          <p:cNvPr id="123" name="Google Shape;123;p22"/>
          <p:cNvPicPr preferRelativeResize="0"/>
          <p:nvPr/>
        </p:nvPicPr>
        <p:blipFill>
          <a:blip r:embed="rId3">
            <a:alphaModFix/>
          </a:blip>
          <a:stretch>
            <a:fillRect/>
          </a:stretch>
        </p:blipFill>
        <p:spPr>
          <a:xfrm>
            <a:off x="5823850" y="2997597"/>
            <a:ext cx="2706275" cy="1894375"/>
          </a:xfrm>
          <a:prstGeom prst="rect">
            <a:avLst/>
          </a:prstGeom>
          <a:noFill/>
          <a:ln>
            <a:noFill/>
          </a:ln>
        </p:spPr>
      </p:pic>
      <p:sp>
        <p:nvSpPr>
          <p:cNvPr id="124" name="Google Shape;124;p22"/>
          <p:cNvSpPr txBox="1"/>
          <p:nvPr/>
        </p:nvSpPr>
        <p:spPr>
          <a:xfrm>
            <a:off x="311700" y="4820400"/>
            <a:ext cx="612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 Reference: </a:t>
            </a:r>
            <a:r>
              <a:rPr lang="en" sz="900" u="sng">
                <a:solidFill>
                  <a:schemeClr val="hlink"/>
                </a:solidFill>
                <a:hlinkClick r:id="rId4"/>
              </a:rPr>
              <a:t>https://www.nti-audio.com/en/support/know-how/fast-fourier-transform-fft</a:t>
            </a:r>
            <a:r>
              <a:rPr lang="en" sz="900"/>
              <a:t> </a:t>
            </a:r>
            <a:endParaRPr sz="900"/>
          </a:p>
        </p:txBody>
      </p:sp>
      <p:sp>
        <p:nvSpPr>
          <p:cNvPr id="125" name="Google Shape;125;p22"/>
          <p:cNvSpPr txBox="1"/>
          <p:nvPr>
            <p:ph idx="4294967295" type="body"/>
          </p:nvPr>
        </p:nvSpPr>
        <p:spPr>
          <a:xfrm>
            <a:off x="6192600" y="1183750"/>
            <a:ext cx="2888100" cy="2068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b="1" lang="en" sz="1200"/>
              <a:t>After Preprocessing:</a:t>
            </a:r>
            <a:endParaRPr b="1" sz="1200"/>
          </a:p>
          <a:p>
            <a:pPr indent="0" lvl="0" marL="0" rtl="0" algn="l">
              <a:lnSpc>
                <a:spcPct val="100000"/>
              </a:lnSpc>
              <a:spcBef>
                <a:spcPts val="1200"/>
              </a:spcBef>
              <a:spcAft>
                <a:spcPts val="0"/>
              </a:spcAft>
              <a:buClr>
                <a:schemeClr val="dk1"/>
              </a:buClr>
              <a:buSzPts val="1100"/>
              <a:buFont typeface="Arial"/>
              <a:buNone/>
            </a:pPr>
            <a:r>
              <a:rPr lang="en" sz="1200"/>
              <a:t>FFT(dataset = 40x40x8064) </a:t>
            </a:r>
            <a:endParaRPr sz="1200"/>
          </a:p>
          <a:p>
            <a:pPr indent="0" lvl="0" marL="0" rtl="0" algn="l">
              <a:lnSpc>
                <a:spcPct val="100000"/>
              </a:lnSpc>
              <a:spcBef>
                <a:spcPts val="1200"/>
              </a:spcBef>
              <a:spcAft>
                <a:spcPts val="0"/>
              </a:spcAft>
              <a:buClr>
                <a:schemeClr val="dk1"/>
              </a:buClr>
              <a:buSzPts val="1100"/>
              <a:buFont typeface="Arial"/>
              <a:buNone/>
            </a:pPr>
            <a:r>
              <a:rPr lang="en" sz="1200"/>
              <a:t>=&gt; (546,560x70)</a:t>
            </a:r>
            <a:endParaRPr sz="1200"/>
          </a:p>
          <a:p>
            <a:pPr indent="0" lvl="0" marL="0" rtl="0" algn="l">
              <a:lnSpc>
                <a:spcPct val="100000"/>
              </a:lnSpc>
              <a:spcBef>
                <a:spcPts val="1200"/>
              </a:spcBef>
              <a:spcAft>
                <a:spcPts val="0"/>
              </a:spcAft>
              <a:buClr>
                <a:schemeClr val="dk1"/>
              </a:buClr>
              <a:buSzPts val="1100"/>
              <a:buFont typeface="Arial"/>
              <a:buNone/>
            </a:pPr>
            <a:r>
              <a:rPr lang="en" sz="1200"/>
              <a:t>Total number of data-points = 546,560</a:t>
            </a:r>
            <a:endParaRPr sz="1200"/>
          </a:p>
          <a:p>
            <a:pPr indent="0" lvl="0" marL="0" rtl="0" algn="l">
              <a:lnSpc>
                <a:spcPct val="100000"/>
              </a:lnSpc>
              <a:spcBef>
                <a:spcPts val="1200"/>
              </a:spcBef>
              <a:spcAft>
                <a:spcPts val="0"/>
              </a:spcAft>
              <a:buClr>
                <a:schemeClr val="dk1"/>
              </a:buClr>
              <a:buSzPts val="1100"/>
              <a:buFont typeface="Arial"/>
              <a:buNone/>
            </a:pPr>
            <a:r>
              <a:rPr lang="en" sz="1200"/>
              <a:t>Total number of fft features: 70</a:t>
            </a:r>
            <a:endParaRPr sz="1200"/>
          </a:p>
          <a:p>
            <a:pPr indent="0" lvl="0" marL="0" rtl="0" algn="l">
              <a:spcBef>
                <a:spcPts val="1200"/>
              </a:spcBef>
              <a:spcAft>
                <a:spcPts val="1200"/>
              </a:spcAft>
              <a:buNone/>
            </a:pPr>
            <a:r>
              <a:t/>
            </a:r>
            <a:endParaRPr/>
          </a:p>
        </p:txBody>
      </p:sp>
      <p:sp>
        <p:nvSpPr>
          <p:cNvPr id="126" name="Google Shape;126;p22"/>
          <p:cNvSpPr/>
          <p:nvPr/>
        </p:nvSpPr>
        <p:spPr>
          <a:xfrm>
            <a:off x="5919300" y="1060800"/>
            <a:ext cx="62700" cy="2235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Experiments and Results </a:t>
            </a:r>
            <a:endParaRPr/>
          </a:p>
        </p:txBody>
      </p:sp>
      <p:pic>
        <p:nvPicPr>
          <p:cNvPr id="132" name="Google Shape;132;p23"/>
          <p:cNvPicPr preferRelativeResize="0"/>
          <p:nvPr/>
        </p:nvPicPr>
        <p:blipFill>
          <a:blip r:embed="rId3">
            <a:alphaModFix/>
          </a:blip>
          <a:stretch>
            <a:fillRect/>
          </a:stretch>
        </p:blipFill>
        <p:spPr>
          <a:xfrm>
            <a:off x="216475" y="1176913"/>
            <a:ext cx="4028099" cy="1893681"/>
          </a:xfrm>
          <a:prstGeom prst="rect">
            <a:avLst/>
          </a:prstGeom>
          <a:noFill/>
          <a:ln>
            <a:noFill/>
          </a:ln>
        </p:spPr>
      </p:pic>
      <p:sp>
        <p:nvSpPr>
          <p:cNvPr id="133" name="Google Shape;133;p23"/>
          <p:cNvSpPr txBox="1"/>
          <p:nvPr>
            <p:ph idx="2" type="body"/>
          </p:nvPr>
        </p:nvSpPr>
        <p:spPr>
          <a:xfrm>
            <a:off x="311700" y="3315000"/>
            <a:ext cx="3999900" cy="1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CNN Model Architecture </a:t>
            </a:r>
            <a:endParaRPr b="1"/>
          </a:p>
          <a:p>
            <a:pPr indent="0" lvl="0" marL="0" rtl="0" algn="l">
              <a:spcBef>
                <a:spcPts val="1200"/>
              </a:spcBef>
              <a:spcAft>
                <a:spcPts val="0"/>
              </a:spcAft>
              <a:buNone/>
            </a:pPr>
            <a:r>
              <a:rPr lang="en"/>
              <a:t>7</a:t>
            </a:r>
            <a:r>
              <a:rPr lang="en"/>
              <a:t> Conv Layers</a:t>
            </a:r>
            <a:endParaRPr/>
          </a:p>
          <a:p>
            <a:pPr indent="0" lvl="0" marL="0" rtl="0" algn="l">
              <a:spcBef>
                <a:spcPts val="1200"/>
              </a:spcBef>
              <a:spcAft>
                <a:spcPts val="1200"/>
              </a:spcAft>
              <a:buNone/>
            </a:pPr>
            <a:r>
              <a:rPr lang="en"/>
              <a:t>1 Dense Layer</a:t>
            </a:r>
            <a:endParaRPr/>
          </a:p>
        </p:txBody>
      </p:sp>
      <p:sp>
        <p:nvSpPr>
          <p:cNvPr id="134" name="Google Shape;134;p23"/>
          <p:cNvSpPr txBox="1"/>
          <p:nvPr>
            <p:ph idx="2" type="body"/>
          </p:nvPr>
        </p:nvSpPr>
        <p:spPr>
          <a:xfrm>
            <a:off x="4832400" y="1275100"/>
            <a:ext cx="3999900" cy="359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rPr b="1" lang="en"/>
              <a:t>Method</a:t>
            </a:r>
            <a:r>
              <a:rPr b="1" lang="en"/>
              <a:t>			           DEAP Dataset</a:t>
            </a:r>
            <a:endParaRPr b="1"/>
          </a:p>
          <a:p>
            <a:pPr indent="0" lvl="0" marL="0" rtl="0" algn="l">
              <a:spcBef>
                <a:spcPts val="0"/>
              </a:spcBef>
              <a:spcAft>
                <a:spcPts val="0"/>
              </a:spcAft>
              <a:buNone/>
            </a:pPr>
            <a:r>
              <a:rPr b="1" lang="en"/>
              <a:t>-------------------------------------------------------------</a:t>
            </a:r>
            <a:endParaRPr b="1"/>
          </a:p>
          <a:p>
            <a:pPr indent="0" lvl="0" marL="0" rtl="0" algn="l">
              <a:spcBef>
                <a:spcPts val="0"/>
              </a:spcBef>
              <a:spcAft>
                <a:spcPts val="0"/>
              </a:spcAft>
              <a:buNone/>
            </a:pPr>
            <a:r>
              <a:rPr b="1" lang="en"/>
              <a:t>1D CNN					94.4%</a:t>
            </a:r>
            <a:endParaRPr b="1"/>
          </a:p>
          <a:p>
            <a:pPr indent="0" lvl="0" marL="0" rtl="0" algn="l">
              <a:spcBef>
                <a:spcPts val="0"/>
              </a:spcBef>
              <a:spcAft>
                <a:spcPts val="0"/>
              </a:spcAft>
              <a:buNone/>
            </a:pPr>
            <a:r>
              <a:rPr b="1" lang="en"/>
              <a:t>-------------------------------------------------------------</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CNN Model Architecture </a:t>
            </a:r>
            <a:endParaRPr b="1"/>
          </a:p>
          <a:p>
            <a:pPr indent="0" lvl="0" marL="0" rtl="0" algn="l">
              <a:spcBef>
                <a:spcPts val="1200"/>
              </a:spcBef>
              <a:spcAft>
                <a:spcPts val="0"/>
              </a:spcAft>
              <a:buNone/>
            </a:pPr>
            <a:r>
              <a:rPr lang="en"/>
              <a:t>4 Conv Layers</a:t>
            </a:r>
            <a:endParaRPr/>
          </a:p>
          <a:p>
            <a:pPr indent="0" lvl="0" marL="0" rtl="0" algn="l">
              <a:spcBef>
                <a:spcPts val="1200"/>
              </a:spcBef>
              <a:spcAft>
                <a:spcPts val="0"/>
              </a:spcAft>
              <a:buNone/>
            </a:pPr>
            <a:r>
              <a:rPr lang="en"/>
              <a:t>3 Dense Layers</a:t>
            </a:r>
            <a:endParaRPr/>
          </a:p>
          <a:p>
            <a:pPr indent="0" lvl="0" marL="0" rtl="0" algn="l">
              <a:spcBef>
                <a:spcPts val="1200"/>
              </a:spcBef>
              <a:spcAft>
                <a:spcPts val="1200"/>
              </a:spcAft>
              <a:buNone/>
            </a:pPr>
            <a:r>
              <a:t/>
            </a:r>
            <a:endParaRPr/>
          </a:p>
        </p:txBody>
      </p:sp>
      <p:sp>
        <p:nvSpPr>
          <p:cNvPr id="135" name="Google Shape;135;p23"/>
          <p:cNvSpPr/>
          <p:nvPr/>
        </p:nvSpPr>
        <p:spPr>
          <a:xfrm>
            <a:off x="4643800" y="1176925"/>
            <a:ext cx="35400" cy="36306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and Results </a:t>
            </a:r>
            <a:endParaRPr/>
          </a:p>
        </p:txBody>
      </p:sp>
      <p:pic>
        <p:nvPicPr>
          <p:cNvPr id="141" name="Google Shape;141;p24"/>
          <p:cNvPicPr preferRelativeResize="0"/>
          <p:nvPr/>
        </p:nvPicPr>
        <p:blipFill>
          <a:blip r:embed="rId3">
            <a:alphaModFix/>
          </a:blip>
          <a:stretch>
            <a:fillRect/>
          </a:stretch>
        </p:blipFill>
        <p:spPr>
          <a:xfrm>
            <a:off x="805663" y="1446800"/>
            <a:ext cx="7687775" cy="2249875"/>
          </a:xfrm>
          <a:prstGeom prst="rect">
            <a:avLst/>
          </a:prstGeom>
          <a:noFill/>
          <a:ln>
            <a:noFill/>
          </a:ln>
        </p:spPr>
      </p:pic>
      <p:sp>
        <p:nvSpPr>
          <p:cNvPr id="142" name="Google Shape;142;p24"/>
          <p:cNvSpPr/>
          <p:nvPr/>
        </p:nvSpPr>
        <p:spPr>
          <a:xfrm>
            <a:off x="1085575" y="3282525"/>
            <a:ext cx="7125000" cy="2931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2920700" y="4195775"/>
            <a:ext cx="31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 achieved the best accuracy!!</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620675" y="815475"/>
            <a:ext cx="4260300" cy="83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Special Thanks to</a:t>
            </a:r>
            <a:endParaRPr sz="3000"/>
          </a:p>
        </p:txBody>
      </p:sp>
      <p:sp>
        <p:nvSpPr>
          <p:cNvPr id="149" name="Google Shape;149;p25"/>
          <p:cNvSpPr txBox="1"/>
          <p:nvPr>
            <p:ph idx="1" type="body"/>
          </p:nvPr>
        </p:nvSpPr>
        <p:spPr>
          <a:xfrm>
            <a:off x="1888350" y="1723125"/>
            <a:ext cx="6494700" cy="166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000"/>
              <a:t>Instructor: </a:t>
            </a:r>
            <a:r>
              <a:rPr b="1" lang="en" sz="3000"/>
              <a:t>Dr. Jia-Bin Huang</a:t>
            </a:r>
            <a:endParaRPr b="1" sz="3000"/>
          </a:p>
          <a:p>
            <a:pPr indent="0" lvl="0" marL="0" rtl="0" algn="l">
              <a:spcBef>
                <a:spcPts val="1200"/>
              </a:spcBef>
              <a:spcAft>
                <a:spcPts val="0"/>
              </a:spcAft>
              <a:buNone/>
            </a:pPr>
            <a:r>
              <a:rPr b="1" lang="en" sz="3000"/>
              <a:t>GTA:  Yiran Xu and Akash Patil</a:t>
            </a:r>
            <a:endParaRPr b="1" sz="3000">
              <a:solidFill>
                <a:srgbClr val="222222"/>
              </a:solidFill>
              <a:highlight>
                <a:srgbClr val="FFFFFF"/>
              </a:highlight>
            </a:endParaRPr>
          </a:p>
          <a:p>
            <a:pPr indent="0" lvl="0" marL="0" rtl="0" algn="l">
              <a:spcBef>
                <a:spcPts val="1200"/>
              </a:spcBef>
              <a:spcAft>
                <a:spcPts val="1200"/>
              </a:spcAft>
              <a:buNone/>
            </a:pPr>
            <a:r>
              <a:t/>
            </a:r>
            <a:endParaRPr sz="1200">
              <a:solidFill>
                <a:srgbClr val="222222"/>
              </a:solidFill>
              <a:highlight>
                <a:srgbClr val="FFFFFF"/>
              </a:highlight>
            </a:endParaRPr>
          </a:p>
        </p:txBody>
      </p:sp>
      <p:sp>
        <p:nvSpPr>
          <p:cNvPr id="150" name="Google Shape;150;p25"/>
          <p:cNvSpPr txBox="1"/>
          <p:nvPr>
            <p:ph type="title"/>
          </p:nvPr>
        </p:nvSpPr>
        <p:spPr>
          <a:xfrm>
            <a:off x="916825" y="3259650"/>
            <a:ext cx="7668000" cy="15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For providing us with important guidelines and feedbacks</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305435" lvl="0" marL="457200" rtl="0" algn="l">
              <a:spcBef>
                <a:spcPts val="1000"/>
              </a:spcBef>
              <a:spcAft>
                <a:spcPts val="0"/>
              </a:spcAft>
              <a:buSzPct val="122222"/>
              <a:buAutoNum type="arabicPeriod"/>
            </a:pPr>
            <a:r>
              <a:rPr lang="en"/>
              <a:t>H. Wang, Y. Li, X. Hu, Y. Yang, Z. Meng, and K.-m. Chang.  Using eeg to improve massive open online courses feedback interaction. In AIED Workshops, 2013.</a:t>
            </a:r>
            <a:endParaRPr/>
          </a:p>
          <a:p>
            <a:pPr indent="-291465" lvl="0" marL="457200" rtl="0" algn="l">
              <a:spcBef>
                <a:spcPts val="1200"/>
              </a:spcBef>
              <a:spcAft>
                <a:spcPts val="0"/>
              </a:spcAft>
              <a:buSzPct val="100000"/>
              <a:buAutoNum type="arabicPeriod"/>
            </a:pPr>
            <a:r>
              <a:rPr lang="en"/>
              <a:t>W.-J. Yoon and K.-S. Park. A study of emotion recognition and its applications. In International Conference on Modeling Decisions for Artificial Intelligence, pages 455–462. Springer, 2007.</a:t>
            </a:r>
            <a:endParaRPr/>
          </a:p>
          <a:p>
            <a:pPr indent="-291465" lvl="0" marL="457200" rtl="0" algn="l">
              <a:spcBef>
                <a:spcPts val="1000"/>
              </a:spcBef>
              <a:spcAft>
                <a:spcPts val="0"/>
              </a:spcAft>
              <a:buSzPct val="100000"/>
              <a:buAutoNum type="arabicPeriod"/>
            </a:pPr>
            <a:r>
              <a:rPr lang="en"/>
              <a:t>F. Cavallo, F. Semeraro, L. Fiorini, G. Magyar, P. Sinˇcák, and P. Dario. Emotion modelling for social robotics applications: a review.Journal of Bionic Engineering, 15(2):185–203, 2018.</a:t>
            </a:r>
            <a:endParaRPr/>
          </a:p>
          <a:p>
            <a:pPr indent="-291465" lvl="0" marL="457200" rtl="0" algn="l">
              <a:spcBef>
                <a:spcPts val="1000"/>
              </a:spcBef>
              <a:spcAft>
                <a:spcPts val="0"/>
              </a:spcAft>
              <a:buSzPct val="100000"/>
              <a:buAutoNum type="arabicPeriod"/>
            </a:pPr>
            <a:r>
              <a:rPr lang="en"/>
              <a:t>S. Koelstra, C. Muhl, M. Soleymani, J.-S. Lee, A. Yazdani, T. Ebrahimi, T. Pun, A. Nijholt, andI. Patras. Deap: A database for emotion analysis; using physiological signals.IEEE transactions on affective computing, 3(1):18–31, 2011.</a:t>
            </a:r>
            <a:endParaRPr/>
          </a:p>
          <a:p>
            <a:pPr indent="-291465" lvl="0" marL="457200" rtl="0" algn="l">
              <a:spcBef>
                <a:spcPts val="1000"/>
              </a:spcBef>
              <a:spcAft>
                <a:spcPts val="0"/>
              </a:spcAft>
              <a:buSzPct val="100000"/>
              <a:buAutoNum type="arabicPeriod"/>
            </a:pPr>
            <a:r>
              <a:rPr lang="en"/>
              <a:t>Nath, Debarshi, Mrigank Singh, Divyashikha Sethia, Diksha Kalra, and S. Indu. "An Efficient Approach to EEG-Based Emotion Recognition using LSTM Network." In 2020 16th IEEE International Colloquium on Signal Processing &amp; Its Applications (CSPA), pp. 88-92. IEEE, 2020.</a:t>
            </a:r>
            <a:endParaRPr/>
          </a:p>
          <a:p>
            <a:pPr indent="-291465" lvl="0" marL="457200" rtl="0" algn="l">
              <a:spcBef>
                <a:spcPts val="1200"/>
              </a:spcBef>
              <a:spcAft>
                <a:spcPts val="0"/>
              </a:spcAft>
              <a:buSzPct val="100000"/>
              <a:buAutoNum type="arabicPeriod"/>
            </a:pPr>
            <a:r>
              <a:rPr lang="en"/>
              <a:t>Ni, Zhaoheng, Ahmet Cem Yuksel, Xiuyan Ni, Michael I. Mandel, and Lei Xie. "Confused or not confused? Disentangling brain activity from EEG data using bidirectional LSTM recurrent neural networks." In Proceedings of the 8th ACM International Conference on Bioinformatics, Computational Biology, and Health Informatics, pp. 241-246. 2017.</a:t>
            </a:r>
            <a:endParaRPr/>
          </a:p>
          <a:p>
            <a:pPr indent="-291465" lvl="0" marL="457200" rtl="0" algn="l">
              <a:spcBef>
                <a:spcPts val="1000"/>
              </a:spcBef>
              <a:spcAft>
                <a:spcPts val="1200"/>
              </a:spcAft>
              <a:buSzPct val="100000"/>
              <a:buAutoNum type="arabicPeriod"/>
            </a:pPr>
            <a:r>
              <a:rPr lang="en"/>
              <a:t>Wang, Haohan, Zhenglin Wu, and Eric P. Xing. "Removing confounding factors associated weights in deep neural networks improves the prediction accuracy for healthcare applications." In BIOCOMPUTING 2019: Proceedings of the Pacific Symposium, pp. 54-65.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Project Objective</a:t>
            </a:r>
            <a:endParaRPr/>
          </a:p>
          <a:p>
            <a:pPr indent="-342900" lvl="0" marL="457200" rtl="0" algn="l">
              <a:spcBef>
                <a:spcPts val="0"/>
              </a:spcBef>
              <a:spcAft>
                <a:spcPts val="0"/>
              </a:spcAft>
              <a:buSzPts val="1800"/>
              <a:buAutoNum type="arabicPeriod"/>
            </a:pPr>
            <a:r>
              <a:rPr lang="en"/>
              <a:t>Background </a:t>
            </a:r>
            <a:endParaRPr/>
          </a:p>
          <a:p>
            <a:pPr indent="-342900" lvl="0" marL="457200" rtl="0" algn="l">
              <a:spcBef>
                <a:spcPts val="0"/>
              </a:spcBef>
              <a:spcAft>
                <a:spcPts val="0"/>
              </a:spcAft>
              <a:buSzPts val="1800"/>
              <a:buAutoNum type="arabicPeriod"/>
            </a:pPr>
            <a:r>
              <a:rPr lang="en"/>
              <a:t>Dataset Overview</a:t>
            </a:r>
            <a:endParaRPr/>
          </a:p>
          <a:p>
            <a:pPr indent="-342900" lvl="0" marL="457200" rtl="0" algn="l">
              <a:spcBef>
                <a:spcPts val="0"/>
              </a:spcBef>
              <a:spcAft>
                <a:spcPts val="0"/>
              </a:spcAft>
              <a:buSzPts val="1800"/>
              <a:buAutoNum type="arabicPeriod"/>
            </a:pPr>
            <a:r>
              <a:rPr lang="en"/>
              <a:t>Literature Review</a:t>
            </a:r>
            <a:endParaRPr/>
          </a:p>
          <a:p>
            <a:pPr indent="-342900" lvl="0" marL="457200" rtl="0" algn="l">
              <a:spcBef>
                <a:spcPts val="0"/>
              </a:spcBef>
              <a:spcAft>
                <a:spcPts val="0"/>
              </a:spcAft>
              <a:buSzPts val="1800"/>
              <a:buAutoNum type="arabicPeriod"/>
            </a:pPr>
            <a:r>
              <a:rPr lang="en"/>
              <a:t>Methodology </a:t>
            </a:r>
            <a:endParaRPr/>
          </a:p>
          <a:p>
            <a:pPr indent="-342900" lvl="0" marL="457200" rtl="0" algn="l">
              <a:spcBef>
                <a:spcPts val="0"/>
              </a:spcBef>
              <a:spcAft>
                <a:spcPts val="0"/>
              </a:spcAft>
              <a:buSzPts val="1800"/>
              <a:buAutoNum type="arabicPeriod"/>
            </a:pPr>
            <a:r>
              <a:rPr lang="en"/>
              <a:t>Dataset Preprocessing</a:t>
            </a:r>
            <a:endParaRPr/>
          </a:p>
          <a:p>
            <a:pPr indent="-342900" lvl="0" marL="457200" rtl="0" algn="l">
              <a:spcBef>
                <a:spcPts val="0"/>
              </a:spcBef>
              <a:spcAft>
                <a:spcPts val="0"/>
              </a:spcAft>
              <a:buSzPts val="1800"/>
              <a:buAutoNum type="arabicPeriod"/>
            </a:pPr>
            <a:r>
              <a:rPr lang="en"/>
              <a:t>Experiment and Result</a:t>
            </a:r>
            <a:endParaRPr/>
          </a:p>
          <a:p>
            <a:pPr indent="-342900" lvl="0" marL="457200" rtl="0" algn="l">
              <a:spcBef>
                <a:spcPts val="0"/>
              </a:spcBef>
              <a:spcAft>
                <a:spcPts val="0"/>
              </a:spcAft>
              <a:buSzPts val="18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lang="en">
                <a:solidFill>
                  <a:schemeClr val="dk1"/>
                </a:solidFill>
              </a:rPr>
              <a:t>U</a:t>
            </a:r>
            <a:r>
              <a:rPr lang="en">
                <a:solidFill>
                  <a:schemeClr val="dk1"/>
                </a:solidFill>
              </a:rPr>
              <a:t>nderstanding the effectiveness of different machine learning algorithms by testing them on different datasets with different configuration.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rotWithShape="1">
          <a:blip r:embed="rId3">
            <a:alphaModFix/>
          </a:blip>
          <a:srcRect b="3200" l="0" r="19478" t="6636"/>
          <a:stretch/>
        </p:blipFill>
        <p:spPr>
          <a:xfrm>
            <a:off x="2336275" y="1269725"/>
            <a:ext cx="3846875" cy="3032950"/>
          </a:xfrm>
          <a:prstGeom prst="rect">
            <a:avLst/>
          </a:prstGeom>
          <a:noFill/>
          <a:ln>
            <a:noFill/>
          </a:ln>
        </p:spPr>
      </p:pic>
      <p:sp>
        <p:nvSpPr>
          <p:cNvPr id="76" name="Google Shape;76;p16"/>
          <p:cNvSpPr txBox="1"/>
          <p:nvPr/>
        </p:nvSpPr>
        <p:spPr>
          <a:xfrm>
            <a:off x="203250" y="4846450"/>
            <a:ext cx="450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 ref: </a:t>
            </a:r>
            <a:r>
              <a:rPr lang="en" sz="900" u="sng">
                <a:solidFill>
                  <a:schemeClr val="hlink"/>
                </a:solidFill>
                <a:hlinkClick r:id="rId4"/>
              </a:rPr>
              <a:t>https://www.mayoclinic.org/tests-procedures/eeg/about/pac-20393875</a:t>
            </a:r>
            <a:r>
              <a:rPr lang="en" sz="900"/>
              <a:t>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Confusion-EEG dataset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Number of subjects: 10 </a:t>
            </a:r>
            <a:endParaRPr/>
          </a:p>
          <a:p>
            <a:pPr indent="-342900" lvl="0" marL="457200" rtl="0" algn="l">
              <a:spcBef>
                <a:spcPts val="0"/>
              </a:spcBef>
              <a:spcAft>
                <a:spcPts val="0"/>
              </a:spcAft>
              <a:buSzPts val="1800"/>
              <a:buChar char="●"/>
            </a:pPr>
            <a:r>
              <a:rPr lang="en"/>
              <a:t>Number of videos: 10 </a:t>
            </a:r>
            <a:endParaRPr/>
          </a:p>
          <a:p>
            <a:pPr indent="-342900" lvl="0" marL="457200" rtl="0" algn="l">
              <a:spcBef>
                <a:spcPts val="0"/>
              </a:spcBef>
              <a:spcAft>
                <a:spcPts val="0"/>
              </a:spcAft>
              <a:buSzPts val="1800"/>
              <a:buChar char="●"/>
            </a:pPr>
            <a:r>
              <a:rPr lang="en"/>
              <a:t>Duration: 1 minute</a:t>
            </a:r>
            <a:endParaRPr/>
          </a:p>
          <a:p>
            <a:pPr indent="-342900" lvl="0" marL="457200" rtl="0" algn="l">
              <a:spcBef>
                <a:spcPts val="0"/>
              </a:spcBef>
              <a:spcAft>
                <a:spcPts val="0"/>
              </a:spcAft>
              <a:buSzPts val="1800"/>
              <a:buChar char="●"/>
            </a:pPr>
            <a:r>
              <a:rPr lang="en"/>
              <a:t>EEG device: 1</a:t>
            </a:r>
            <a:r>
              <a:rPr lang="en"/>
              <a:t> channel </a:t>
            </a:r>
            <a:endParaRPr/>
          </a:p>
          <a:p>
            <a:pPr indent="-342900" lvl="0" marL="457200" rtl="0" algn="l">
              <a:spcBef>
                <a:spcPts val="0"/>
              </a:spcBef>
              <a:spcAft>
                <a:spcPts val="0"/>
              </a:spcAft>
              <a:buSzPts val="1800"/>
              <a:buChar char="●"/>
            </a:pPr>
            <a:r>
              <a:rPr lang="en"/>
              <a:t>S</a:t>
            </a:r>
            <a:r>
              <a:rPr lang="en"/>
              <a:t>ampling frequency:</a:t>
            </a:r>
            <a:r>
              <a:rPr lang="en"/>
              <a:t> 2-Hz</a:t>
            </a:r>
            <a:endParaRPr/>
          </a:p>
          <a:p>
            <a:pPr indent="-342900" lvl="0" marL="457200" rtl="0" algn="l">
              <a:spcBef>
                <a:spcPts val="0"/>
              </a:spcBef>
              <a:spcAft>
                <a:spcPts val="0"/>
              </a:spcAft>
              <a:buSzPts val="1800"/>
              <a:buChar char="●"/>
            </a:pPr>
            <a:r>
              <a:rPr lang="en"/>
              <a:t>Total effective data-points: 100</a:t>
            </a:r>
            <a:endParaRPr/>
          </a:p>
        </p:txBody>
      </p:sp>
      <p:pic>
        <p:nvPicPr>
          <p:cNvPr id="83" name="Google Shape;83;p17"/>
          <p:cNvPicPr preferRelativeResize="0"/>
          <p:nvPr/>
        </p:nvPicPr>
        <p:blipFill>
          <a:blip r:embed="rId3">
            <a:alphaModFix/>
          </a:blip>
          <a:stretch>
            <a:fillRect/>
          </a:stretch>
        </p:blipFill>
        <p:spPr>
          <a:xfrm>
            <a:off x="418100" y="3453451"/>
            <a:ext cx="8020099" cy="111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DEAP dataset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Number of subjects: 32 </a:t>
            </a:r>
            <a:endParaRPr/>
          </a:p>
          <a:p>
            <a:pPr indent="-342900" lvl="0" marL="457200" rtl="0" algn="l">
              <a:spcBef>
                <a:spcPts val="0"/>
              </a:spcBef>
              <a:spcAft>
                <a:spcPts val="0"/>
              </a:spcAft>
              <a:buSzPts val="1800"/>
              <a:buChar char="●"/>
            </a:pPr>
            <a:r>
              <a:rPr lang="en"/>
              <a:t>Number of videos: 40 </a:t>
            </a:r>
            <a:endParaRPr/>
          </a:p>
          <a:p>
            <a:pPr indent="-342900" lvl="0" marL="457200" rtl="0" algn="l">
              <a:spcBef>
                <a:spcPts val="0"/>
              </a:spcBef>
              <a:spcAft>
                <a:spcPts val="0"/>
              </a:spcAft>
              <a:buSzPts val="1800"/>
              <a:buChar char="●"/>
            </a:pPr>
            <a:r>
              <a:rPr lang="en"/>
              <a:t>Duration: 1 minute</a:t>
            </a:r>
            <a:endParaRPr/>
          </a:p>
          <a:p>
            <a:pPr indent="-342900" lvl="0" marL="457200" rtl="0" algn="l">
              <a:spcBef>
                <a:spcPts val="0"/>
              </a:spcBef>
              <a:spcAft>
                <a:spcPts val="0"/>
              </a:spcAft>
              <a:buSzPts val="1800"/>
              <a:buChar char="●"/>
            </a:pPr>
            <a:r>
              <a:rPr lang="en"/>
              <a:t>EEG device: 32 channel </a:t>
            </a:r>
            <a:endParaRPr/>
          </a:p>
          <a:p>
            <a:pPr indent="-342900" lvl="0" marL="457200" rtl="0" algn="l">
              <a:spcBef>
                <a:spcPts val="0"/>
              </a:spcBef>
              <a:spcAft>
                <a:spcPts val="0"/>
              </a:spcAft>
              <a:buSzPts val="1800"/>
              <a:buChar char="●"/>
            </a:pPr>
            <a:r>
              <a:rPr lang="en"/>
              <a:t>Sampling frequency: 512-Hz</a:t>
            </a:r>
            <a:endParaRPr/>
          </a:p>
          <a:p>
            <a:pPr indent="-342900" lvl="0" marL="457200" rtl="0" algn="l">
              <a:spcBef>
                <a:spcPts val="0"/>
              </a:spcBef>
              <a:spcAft>
                <a:spcPts val="0"/>
              </a:spcAft>
              <a:buSzPts val="1800"/>
              <a:buChar char="●"/>
            </a:pPr>
            <a:r>
              <a:rPr lang="en"/>
              <a:t>Total effective data-points: 8064</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89363" y="3466225"/>
            <a:ext cx="8565286" cy="116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State-of-the-art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9"/>
          <p:cNvSpPr txBox="1"/>
          <p:nvPr/>
        </p:nvSpPr>
        <p:spPr>
          <a:xfrm>
            <a:off x="1313250" y="1344500"/>
            <a:ext cx="218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p>
        </p:txBody>
      </p:sp>
      <p:sp>
        <p:nvSpPr>
          <p:cNvPr id="97" name="Google Shape;97;p19"/>
          <p:cNvSpPr txBox="1"/>
          <p:nvPr/>
        </p:nvSpPr>
        <p:spPr>
          <a:xfrm>
            <a:off x="2016725" y="4470650"/>
            <a:ext cx="15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[7]</a:t>
            </a:r>
            <a:endParaRPr/>
          </a:p>
        </p:txBody>
      </p:sp>
      <p:pic>
        <p:nvPicPr>
          <p:cNvPr id="98" name="Google Shape;98;p19"/>
          <p:cNvPicPr preferRelativeResize="0"/>
          <p:nvPr/>
        </p:nvPicPr>
        <p:blipFill>
          <a:blip r:embed="rId3">
            <a:alphaModFix/>
          </a:blip>
          <a:stretch>
            <a:fillRect/>
          </a:stretch>
        </p:blipFill>
        <p:spPr>
          <a:xfrm>
            <a:off x="868674" y="1919774"/>
            <a:ext cx="3210999" cy="2375800"/>
          </a:xfrm>
          <a:prstGeom prst="rect">
            <a:avLst/>
          </a:prstGeom>
          <a:noFill/>
          <a:ln>
            <a:noFill/>
          </a:ln>
        </p:spPr>
      </p:pic>
      <p:pic>
        <p:nvPicPr>
          <p:cNvPr id="99" name="Google Shape;99;p19"/>
          <p:cNvPicPr preferRelativeResize="0"/>
          <p:nvPr/>
        </p:nvPicPr>
        <p:blipFill>
          <a:blip r:embed="rId4">
            <a:alphaModFix/>
          </a:blip>
          <a:stretch>
            <a:fillRect/>
          </a:stretch>
        </p:blipFill>
        <p:spPr>
          <a:xfrm>
            <a:off x="5412375" y="2273275"/>
            <a:ext cx="2771124" cy="1668800"/>
          </a:xfrm>
          <a:prstGeom prst="rect">
            <a:avLst/>
          </a:prstGeom>
          <a:noFill/>
          <a:ln>
            <a:noFill/>
          </a:ln>
        </p:spPr>
      </p:pic>
      <p:sp>
        <p:nvSpPr>
          <p:cNvPr id="100" name="Google Shape;100;p19"/>
          <p:cNvSpPr txBox="1"/>
          <p:nvPr/>
        </p:nvSpPr>
        <p:spPr>
          <a:xfrm>
            <a:off x="6065163" y="4470650"/>
            <a:ext cx="15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[5]</a:t>
            </a:r>
            <a:endParaRPr/>
          </a:p>
        </p:txBody>
      </p:sp>
      <p:sp>
        <p:nvSpPr>
          <p:cNvPr id="101" name="Google Shape;101;p19"/>
          <p:cNvSpPr txBox="1"/>
          <p:nvPr/>
        </p:nvSpPr>
        <p:spPr>
          <a:xfrm>
            <a:off x="1268400" y="1519575"/>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Confusion-EEG dataset</a:t>
            </a:r>
            <a:endParaRPr/>
          </a:p>
        </p:txBody>
      </p:sp>
      <p:sp>
        <p:nvSpPr>
          <p:cNvPr id="102" name="Google Shape;102;p19"/>
          <p:cNvSpPr txBox="1"/>
          <p:nvPr/>
        </p:nvSpPr>
        <p:spPr>
          <a:xfrm>
            <a:off x="5703538" y="1828300"/>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DEAP</a:t>
            </a:r>
            <a:r>
              <a:rPr lang="en"/>
              <a:t>-EEG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08" name="Google Shape;108;p20"/>
          <p:cNvPicPr preferRelativeResize="0"/>
          <p:nvPr/>
        </p:nvPicPr>
        <p:blipFill>
          <a:blip r:embed="rId3">
            <a:alphaModFix/>
          </a:blip>
          <a:stretch>
            <a:fillRect/>
          </a:stretch>
        </p:blipFill>
        <p:spPr>
          <a:xfrm>
            <a:off x="1973775" y="3114050"/>
            <a:ext cx="5033175" cy="1887450"/>
          </a:xfrm>
          <a:prstGeom prst="rect">
            <a:avLst/>
          </a:prstGeom>
          <a:noFill/>
          <a:ln>
            <a:noFill/>
          </a:ln>
        </p:spPr>
      </p:pic>
      <p:pic>
        <p:nvPicPr>
          <p:cNvPr id="109" name="Google Shape;109;p20"/>
          <p:cNvPicPr preferRelativeResize="0"/>
          <p:nvPr/>
        </p:nvPicPr>
        <p:blipFill>
          <a:blip r:embed="rId4">
            <a:alphaModFix/>
          </a:blip>
          <a:stretch>
            <a:fillRect/>
          </a:stretch>
        </p:blipFill>
        <p:spPr>
          <a:xfrm>
            <a:off x="1892575" y="906824"/>
            <a:ext cx="5033175" cy="19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ataset Preprocessing: </a:t>
            </a:r>
            <a:r>
              <a:rPr lang="en"/>
              <a:t>Confusion-EEG</a:t>
            </a:r>
            <a:endParaRPr sz="1400">
              <a:solidFill>
                <a:schemeClr val="dk2"/>
              </a:solidFill>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33342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Removed ‘</a:t>
            </a:r>
            <a:r>
              <a:rPr lang="en"/>
              <a:t>Predefined’</a:t>
            </a:r>
            <a:r>
              <a:rPr lang="en"/>
              <a:t> label column.</a:t>
            </a:r>
            <a:endParaRPr/>
          </a:p>
          <a:p>
            <a:pPr indent="-317500" lvl="0" marL="457200" rtl="0" algn="l">
              <a:spcBef>
                <a:spcPts val="0"/>
              </a:spcBef>
              <a:spcAft>
                <a:spcPts val="0"/>
              </a:spcAft>
              <a:buSzPts val="1400"/>
              <a:buAutoNum type="arabicPeriod"/>
            </a:pPr>
            <a:r>
              <a:rPr lang="en"/>
              <a:t>Creating a composite ID by merging ‘subject-ID’ and ‘video-ID’.</a:t>
            </a:r>
            <a:endParaRPr/>
          </a:p>
          <a:p>
            <a:pPr indent="-317500" lvl="0" marL="457200" rtl="0" algn="l">
              <a:spcBef>
                <a:spcPts val="0"/>
              </a:spcBef>
              <a:spcAft>
                <a:spcPts val="0"/>
              </a:spcAft>
              <a:buSzPts val="1400"/>
              <a:buAutoNum type="arabicPeriod"/>
            </a:pPr>
            <a:r>
              <a:rPr lang="en"/>
              <a:t>Balancing by taking </a:t>
            </a:r>
            <a:r>
              <a:rPr lang="en"/>
              <a:t>minimal</a:t>
            </a:r>
            <a:r>
              <a:rPr lang="en"/>
              <a:t> number of </a:t>
            </a:r>
            <a:r>
              <a:rPr lang="en"/>
              <a:t>EEG sequence (112).</a:t>
            </a:r>
            <a:endParaRPr/>
          </a:p>
          <a:p>
            <a:pPr indent="0" lvl="0" marL="0" rtl="0" algn="l">
              <a:spcBef>
                <a:spcPts val="1200"/>
              </a:spcBef>
              <a:spcAft>
                <a:spcPts val="0"/>
              </a:spcAft>
              <a:buNone/>
            </a:pPr>
            <a:r>
              <a:t/>
            </a:r>
            <a:endParaRPr/>
          </a:p>
        </p:txBody>
      </p:sp>
      <p:sp>
        <p:nvSpPr>
          <p:cNvPr id="116" name="Google Shape;116;p21"/>
          <p:cNvSpPr txBox="1"/>
          <p:nvPr>
            <p:ph idx="2" type="body"/>
          </p:nvPr>
        </p:nvSpPr>
        <p:spPr>
          <a:xfrm>
            <a:off x="4437025" y="1183750"/>
            <a:ext cx="4707000" cy="2068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After preprocessing:</a:t>
            </a:r>
            <a:endParaRPr b="1"/>
          </a:p>
          <a:p>
            <a:pPr indent="0" lvl="0" marL="0" rtl="0" algn="l">
              <a:spcBef>
                <a:spcPts val="1200"/>
              </a:spcBef>
              <a:spcAft>
                <a:spcPts val="0"/>
              </a:spcAft>
              <a:buNone/>
            </a:pPr>
            <a:r>
              <a:rPr lang="en"/>
              <a:t>The dataset matrix dimension becomes 100x112x11 where</a:t>
            </a:r>
            <a:endParaRPr/>
          </a:p>
          <a:p>
            <a:pPr indent="0" lvl="0" marL="0" rtl="0" algn="l">
              <a:spcBef>
                <a:spcPts val="1200"/>
              </a:spcBef>
              <a:spcAft>
                <a:spcPts val="0"/>
              </a:spcAft>
              <a:buNone/>
            </a:pPr>
            <a:r>
              <a:rPr lang="en"/>
              <a:t>100: 10x10 (Subject ID x Video ID)</a:t>
            </a:r>
            <a:endParaRPr/>
          </a:p>
          <a:p>
            <a:pPr indent="0" lvl="0" marL="0" rtl="0" algn="l">
              <a:spcBef>
                <a:spcPts val="0"/>
              </a:spcBef>
              <a:spcAft>
                <a:spcPts val="0"/>
              </a:spcAft>
              <a:buNone/>
            </a:pPr>
            <a:r>
              <a:rPr lang="en"/>
              <a:t>112: minimal number of EEG sequence &lt; 120 (60s x 2Hz)</a:t>
            </a:r>
            <a:endParaRPr/>
          </a:p>
          <a:p>
            <a:pPr indent="0" lvl="0" marL="0" rtl="0" algn="l">
              <a:spcBef>
                <a:spcPts val="0"/>
              </a:spcBef>
              <a:spcAft>
                <a:spcPts val="0"/>
              </a:spcAft>
              <a:buNone/>
            </a:pPr>
            <a:r>
              <a:rPr lang="en"/>
              <a:t>11: Features </a:t>
            </a:r>
            <a:endParaRPr sz="1200"/>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