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2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8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ng Weijun" initials="dwj" lastIdx="3" clrIdx="0"/>
  <p:cmAuthor id="1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1EA"/>
    <a:srgbClr val="009900"/>
    <a:srgbClr val="0000CC"/>
    <a:srgbClr val="FF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5072" autoAdjust="0"/>
  </p:normalViewPr>
  <p:slideViewPr>
    <p:cSldViewPr>
      <p:cViewPr varScale="1">
        <p:scale>
          <a:sx n="63" d="100"/>
          <a:sy n="63" d="100"/>
        </p:scale>
        <p:origin x="16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2D869-FFF1-4577-A5CE-FB0912318F6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756DCB-02B9-4C7B-AC38-C553FF4CEBDB}">
      <dgm:prSet phldrT="[文本]"/>
      <dgm:spPr/>
      <dgm:t>
        <a:bodyPr/>
        <a:lstStyle/>
        <a:p>
          <a:r>
            <a:rPr lang="zh-CN" altLang="en-US" dirty="0" smtClean="0"/>
            <a:t>实验讲解</a:t>
          </a:r>
          <a:endParaRPr lang="zh-CN" altLang="en-US" dirty="0"/>
        </a:p>
      </dgm:t>
    </dgm:pt>
    <dgm:pt modelId="{B8A4D583-BF37-4118-BA29-CF7037361CC8}" type="parTrans" cxnId="{2CD7D4F3-8877-4916-9A66-E8989AD2C432}">
      <dgm:prSet/>
      <dgm:spPr/>
      <dgm:t>
        <a:bodyPr/>
        <a:lstStyle/>
        <a:p>
          <a:endParaRPr lang="zh-CN" altLang="en-US"/>
        </a:p>
      </dgm:t>
    </dgm:pt>
    <dgm:pt modelId="{08A7AF54-DB05-4C7A-9BD9-5A02FB5EA1F5}" type="sibTrans" cxnId="{2CD7D4F3-8877-4916-9A66-E8989AD2C432}">
      <dgm:prSet/>
      <dgm:spPr/>
      <dgm:t>
        <a:bodyPr/>
        <a:lstStyle/>
        <a:p>
          <a:endParaRPr lang="zh-CN" altLang="en-US"/>
        </a:p>
      </dgm:t>
    </dgm:pt>
    <dgm:pt modelId="{F9DFB19C-C5D3-457A-AC35-CA1424DE14C2}">
      <dgm:prSet phldrT="[文本]"/>
      <dgm:spPr/>
      <dgm:t>
        <a:bodyPr/>
        <a:lstStyle/>
        <a:p>
          <a:r>
            <a:rPr lang="zh-CN" altLang="en-US" dirty="0" smtClean="0"/>
            <a:t>眼动仪介绍</a:t>
          </a:r>
          <a:endParaRPr lang="zh-CN" altLang="en-US" dirty="0"/>
        </a:p>
      </dgm:t>
    </dgm:pt>
    <dgm:pt modelId="{400748E1-9AFD-4BC7-8606-D670B8903086}" type="parTrans" cxnId="{B1653344-EB69-4F13-88F6-23DDB932A5B3}">
      <dgm:prSet/>
      <dgm:spPr/>
      <dgm:t>
        <a:bodyPr/>
        <a:lstStyle/>
        <a:p>
          <a:endParaRPr lang="zh-CN" altLang="en-US"/>
        </a:p>
      </dgm:t>
    </dgm:pt>
    <dgm:pt modelId="{D32726E6-6E86-42D2-9F95-B4A5CC0A53CF}" type="sibTrans" cxnId="{B1653344-EB69-4F13-88F6-23DDB932A5B3}">
      <dgm:prSet/>
      <dgm:spPr/>
      <dgm:t>
        <a:bodyPr/>
        <a:lstStyle/>
        <a:p>
          <a:endParaRPr lang="zh-CN" altLang="en-US"/>
        </a:p>
      </dgm:t>
    </dgm:pt>
    <dgm:pt modelId="{C0EB804C-8DC7-4EA3-B97C-AAE50A112C8A}">
      <dgm:prSet phldrT="[文本]"/>
      <dgm:spPr/>
      <dgm:t>
        <a:bodyPr/>
        <a:lstStyle/>
        <a:p>
          <a:r>
            <a:rPr lang="zh-CN" altLang="en-US" dirty="0" smtClean="0"/>
            <a:t>校准</a:t>
          </a:r>
          <a:endParaRPr lang="zh-CN" altLang="en-US" dirty="0"/>
        </a:p>
      </dgm:t>
    </dgm:pt>
    <dgm:pt modelId="{3018A7DB-1F3B-4752-85A1-BC8152F39508}" type="parTrans" cxnId="{E1A33435-B6C2-44D7-8FC0-79DD6A2B6DBF}">
      <dgm:prSet/>
      <dgm:spPr/>
      <dgm:t>
        <a:bodyPr/>
        <a:lstStyle/>
        <a:p>
          <a:endParaRPr lang="zh-CN" altLang="en-US"/>
        </a:p>
      </dgm:t>
    </dgm:pt>
    <dgm:pt modelId="{B3EA511F-2542-418A-B535-E5E17C1CCF0A}" type="sibTrans" cxnId="{E1A33435-B6C2-44D7-8FC0-79DD6A2B6DBF}">
      <dgm:prSet/>
      <dgm:spPr/>
      <dgm:t>
        <a:bodyPr/>
        <a:lstStyle/>
        <a:p>
          <a:endParaRPr lang="zh-CN" altLang="en-US"/>
        </a:p>
      </dgm:t>
    </dgm:pt>
    <dgm:pt modelId="{21360208-B23E-48D3-9408-2316315FC86D}">
      <dgm:prSet phldrT="[文本]"/>
      <dgm:spPr/>
      <dgm:t>
        <a:bodyPr/>
        <a:lstStyle/>
        <a:p>
          <a:r>
            <a:rPr lang="zh-CN" altLang="en-US" dirty="0" smtClean="0"/>
            <a:t>根据不同目的浏览亚马逊网站</a:t>
          </a:r>
          <a:endParaRPr lang="zh-CN" altLang="en-US" dirty="0"/>
        </a:p>
      </dgm:t>
    </dgm:pt>
    <dgm:pt modelId="{ABAB6A17-C27A-4BB2-ACE9-A9F287EF313F}" type="parTrans" cxnId="{4B64E9D0-4EF7-4258-89DE-D6680830BF3B}">
      <dgm:prSet/>
      <dgm:spPr/>
      <dgm:t>
        <a:bodyPr/>
        <a:lstStyle/>
        <a:p>
          <a:endParaRPr lang="zh-CN" altLang="en-US"/>
        </a:p>
      </dgm:t>
    </dgm:pt>
    <dgm:pt modelId="{009ADE6D-509D-4AC4-9A0C-52C23B0D2BAB}" type="sibTrans" cxnId="{4B64E9D0-4EF7-4258-89DE-D6680830BF3B}">
      <dgm:prSet/>
      <dgm:spPr/>
      <dgm:t>
        <a:bodyPr/>
        <a:lstStyle/>
        <a:p>
          <a:endParaRPr lang="zh-CN" altLang="en-US"/>
        </a:p>
      </dgm:t>
    </dgm:pt>
    <dgm:pt modelId="{028BE649-2555-4716-8ADB-CCC30A498199}" type="pres">
      <dgm:prSet presAssocID="{D9C2D869-FFF1-4577-A5CE-FB0912318F6C}" presName="Name0" presStyleCnt="0">
        <dgm:presLayoutVars>
          <dgm:dir/>
          <dgm:resizeHandles val="exact"/>
        </dgm:presLayoutVars>
      </dgm:prSet>
      <dgm:spPr/>
    </dgm:pt>
    <dgm:pt modelId="{34D6A9AC-414F-41CA-B810-E641B683034B}" type="pres">
      <dgm:prSet presAssocID="{D8756DCB-02B9-4C7B-AC38-C553FF4CEBD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F6E9E8-3B8A-4012-8BE8-56D3E15E24AB}" type="pres">
      <dgm:prSet presAssocID="{08A7AF54-DB05-4C7A-9BD9-5A02FB5EA1F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4576B3B-F147-42BB-BD93-CB4351068046}" type="pres">
      <dgm:prSet presAssocID="{08A7AF54-DB05-4C7A-9BD9-5A02FB5EA1F5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E211A3D-2D05-4F8C-8E3E-A774E536A19E}" type="pres">
      <dgm:prSet presAssocID="{F9DFB19C-C5D3-457A-AC35-CA1424DE14C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BCB217-BF4E-49A6-A074-310846243DEB}" type="pres">
      <dgm:prSet presAssocID="{D32726E6-6E86-42D2-9F95-B4A5CC0A53C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A3B70B41-6933-423F-9391-29B63CAABEC6}" type="pres">
      <dgm:prSet presAssocID="{D32726E6-6E86-42D2-9F95-B4A5CC0A53C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14BD8094-F559-477A-AA5D-2605974341D1}" type="pres">
      <dgm:prSet presAssocID="{C0EB804C-8DC7-4EA3-B97C-AAE50A112C8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232509-534E-405B-9CEB-6D78CCE8D00A}" type="pres">
      <dgm:prSet presAssocID="{B3EA511F-2542-418A-B535-E5E17C1CCF0A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F15DFEB6-9DEA-48D7-BA2E-9357A3113EBF}" type="pres">
      <dgm:prSet presAssocID="{B3EA511F-2542-418A-B535-E5E17C1CCF0A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BF2E56E-DB3F-4D9E-B1F4-3921AD7B90EA}" type="pres">
      <dgm:prSet presAssocID="{21360208-B23E-48D3-9408-2316315FC86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24E5A3-390C-4D63-A00C-266B78EF9022}" type="presOf" srcId="{08A7AF54-DB05-4C7A-9BD9-5A02FB5EA1F5}" destId="{5DF6E9E8-3B8A-4012-8BE8-56D3E15E24AB}" srcOrd="0" destOrd="0" presId="urn:microsoft.com/office/officeart/2005/8/layout/process1"/>
    <dgm:cxn modelId="{085A0CCA-DD4A-4265-885D-C208BE7DDCA3}" type="presOf" srcId="{21360208-B23E-48D3-9408-2316315FC86D}" destId="{8BF2E56E-DB3F-4D9E-B1F4-3921AD7B90EA}" srcOrd="0" destOrd="0" presId="urn:microsoft.com/office/officeart/2005/8/layout/process1"/>
    <dgm:cxn modelId="{E1A33435-B6C2-44D7-8FC0-79DD6A2B6DBF}" srcId="{D9C2D869-FFF1-4577-A5CE-FB0912318F6C}" destId="{C0EB804C-8DC7-4EA3-B97C-AAE50A112C8A}" srcOrd="2" destOrd="0" parTransId="{3018A7DB-1F3B-4752-85A1-BC8152F39508}" sibTransId="{B3EA511F-2542-418A-B535-E5E17C1CCF0A}"/>
    <dgm:cxn modelId="{0FA12198-BA86-4B02-A1D8-3BD41884566E}" type="presOf" srcId="{C0EB804C-8DC7-4EA3-B97C-AAE50A112C8A}" destId="{14BD8094-F559-477A-AA5D-2605974341D1}" srcOrd="0" destOrd="0" presId="urn:microsoft.com/office/officeart/2005/8/layout/process1"/>
    <dgm:cxn modelId="{C0FDDE1F-05FD-4E26-87A0-A2E7B723CC8D}" type="presOf" srcId="{B3EA511F-2542-418A-B535-E5E17C1CCF0A}" destId="{F15DFEB6-9DEA-48D7-BA2E-9357A3113EBF}" srcOrd="1" destOrd="0" presId="urn:microsoft.com/office/officeart/2005/8/layout/process1"/>
    <dgm:cxn modelId="{3DA8F7BE-F770-4F41-9A8D-779920C1F555}" type="presOf" srcId="{D9C2D869-FFF1-4577-A5CE-FB0912318F6C}" destId="{028BE649-2555-4716-8ADB-CCC30A498199}" srcOrd="0" destOrd="0" presId="urn:microsoft.com/office/officeart/2005/8/layout/process1"/>
    <dgm:cxn modelId="{416B0875-E2FB-40FA-AEDD-87ACD1F24627}" type="presOf" srcId="{D32726E6-6E86-42D2-9F95-B4A5CC0A53CF}" destId="{9BBCB217-BF4E-49A6-A074-310846243DEB}" srcOrd="0" destOrd="0" presId="urn:microsoft.com/office/officeart/2005/8/layout/process1"/>
    <dgm:cxn modelId="{FFED7228-B958-4FA6-9535-6FD9B0E750FC}" type="presOf" srcId="{D32726E6-6E86-42D2-9F95-B4A5CC0A53CF}" destId="{A3B70B41-6933-423F-9391-29B63CAABEC6}" srcOrd="1" destOrd="0" presId="urn:microsoft.com/office/officeart/2005/8/layout/process1"/>
    <dgm:cxn modelId="{4B64E9D0-4EF7-4258-89DE-D6680830BF3B}" srcId="{D9C2D869-FFF1-4577-A5CE-FB0912318F6C}" destId="{21360208-B23E-48D3-9408-2316315FC86D}" srcOrd="3" destOrd="0" parTransId="{ABAB6A17-C27A-4BB2-ACE9-A9F287EF313F}" sibTransId="{009ADE6D-509D-4AC4-9A0C-52C23B0D2BAB}"/>
    <dgm:cxn modelId="{87AD16C0-BCB0-418C-B7DA-50273FD7B8BB}" type="presOf" srcId="{B3EA511F-2542-418A-B535-E5E17C1CCF0A}" destId="{0F232509-534E-405B-9CEB-6D78CCE8D00A}" srcOrd="0" destOrd="0" presId="urn:microsoft.com/office/officeart/2005/8/layout/process1"/>
    <dgm:cxn modelId="{833EFE28-8AE7-4D79-B3E3-6CD7B6E29A19}" type="presOf" srcId="{08A7AF54-DB05-4C7A-9BD9-5A02FB5EA1F5}" destId="{74576B3B-F147-42BB-BD93-CB4351068046}" srcOrd="1" destOrd="0" presId="urn:microsoft.com/office/officeart/2005/8/layout/process1"/>
    <dgm:cxn modelId="{2CD7D4F3-8877-4916-9A66-E8989AD2C432}" srcId="{D9C2D869-FFF1-4577-A5CE-FB0912318F6C}" destId="{D8756DCB-02B9-4C7B-AC38-C553FF4CEBDB}" srcOrd="0" destOrd="0" parTransId="{B8A4D583-BF37-4118-BA29-CF7037361CC8}" sibTransId="{08A7AF54-DB05-4C7A-9BD9-5A02FB5EA1F5}"/>
    <dgm:cxn modelId="{B1653344-EB69-4F13-88F6-23DDB932A5B3}" srcId="{D9C2D869-FFF1-4577-A5CE-FB0912318F6C}" destId="{F9DFB19C-C5D3-457A-AC35-CA1424DE14C2}" srcOrd="1" destOrd="0" parTransId="{400748E1-9AFD-4BC7-8606-D670B8903086}" sibTransId="{D32726E6-6E86-42D2-9F95-B4A5CC0A53CF}"/>
    <dgm:cxn modelId="{E59CF0B1-A586-4831-9A8C-4B4F7DACE3DC}" type="presOf" srcId="{F9DFB19C-C5D3-457A-AC35-CA1424DE14C2}" destId="{7E211A3D-2D05-4F8C-8E3E-A774E536A19E}" srcOrd="0" destOrd="0" presId="urn:microsoft.com/office/officeart/2005/8/layout/process1"/>
    <dgm:cxn modelId="{914A786D-D682-46B8-AC92-1FA830F41985}" type="presOf" srcId="{D8756DCB-02B9-4C7B-AC38-C553FF4CEBDB}" destId="{34D6A9AC-414F-41CA-B810-E641B683034B}" srcOrd="0" destOrd="0" presId="urn:microsoft.com/office/officeart/2005/8/layout/process1"/>
    <dgm:cxn modelId="{C22C7502-69E0-49E9-82A6-6A638631261D}" type="presParOf" srcId="{028BE649-2555-4716-8ADB-CCC30A498199}" destId="{34D6A9AC-414F-41CA-B810-E641B683034B}" srcOrd="0" destOrd="0" presId="urn:microsoft.com/office/officeart/2005/8/layout/process1"/>
    <dgm:cxn modelId="{32729414-D032-47C4-BC11-0CFC90B44F69}" type="presParOf" srcId="{028BE649-2555-4716-8ADB-CCC30A498199}" destId="{5DF6E9E8-3B8A-4012-8BE8-56D3E15E24AB}" srcOrd="1" destOrd="0" presId="urn:microsoft.com/office/officeart/2005/8/layout/process1"/>
    <dgm:cxn modelId="{E0AB94B5-DF99-47BD-BBF5-078C56682AB9}" type="presParOf" srcId="{5DF6E9E8-3B8A-4012-8BE8-56D3E15E24AB}" destId="{74576B3B-F147-42BB-BD93-CB4351068046}" srcOrd="0" destOrd="0" presId="urn:microsoft.com/office/officeart/2005/8/layout/process1"/>
    <dgm:cxn modelId="{76D53947-4A25-4AFD-B701-12BBE3351CBC}" type="presParOf" srcId="{028BE649-2555-4716-8ADB-CCC30A498199}" destId="{7E211A3D-2D05-4F8C-8E3E-A774E536A19E}" srcOrd="2" destOrd="0" presId="urn:microsoft.com/office/officeart/2005/8/layout/process1"/>
    <dgm:cxn modelId="{C563E918-D7E2-475D-AB39-BDF7EB3D15E7}" type="presParOf" srcId="{028BE649-2555-4716-8ADB-CCC30A498199}" destId="{9BBCB217-BF4E-49A6-A074-310846243DEB}" srcOrd="3" destOrd="0" presId="urn:microsoft.com/office/officeart/2005/8/layout/process1"/>
    <dgm:cxn modelId="{8E49D529-AEB4-4177-855F-F2F3ABF3FD2D}" type="presParOf" srcId="{9BBCB217-BF4E-49A6-A074-310846243DEB}" destId="{A3B70B41-6933-423F-9391-29B63CAABEC6}" srcOrd="0" destOrd="0" presId="urn:microsoft.com/office/officeart/2005/8/layout/process1"/>
    <dgm:cxn modelId="{264CF534-2A29-438B-ADA5-31982927CCC6}" type="presParOf" srcId="{028BE649-2555-4716-8ADB-CCC30A498199}" destId="{14BD8094-F559-477A-AA5D-2605974341D1}" srcOrd="4" destOrd="0" presId="urn:microsoft.com/office/officeart/2005/8/layout/process1"/>
    <dgm:cxn modelId="{1591E079-CBAF-4735-975D-0596326DFFFA}" type="presParOf" srcId="{028BE649-2555-4716-8ADB-CCC30A498199}" destId="{0F232509-534E-405B-9CEB-6D78CCE8D00A}" srcOrd="5" destOrd="0" presId="urn:microsoft.com/office/officeart/2005/8/layout/process1"/>
    <dgm:cxn modelId="{DDE9D5C0-B4BB-4338-A96E-9BC57E4BBFE8}" type="presParOf" srcId="{0F232509-534E-405B-9CEB-6D78CCE8D00A}" destId="{F15DFEB6-9DEA-48D7-BA2E-9357A3113EBF}" srcOrd="0" destOrd="0" presId="urn:microsoft.com/office/officeart/2005/8/layout/process1"/>
    <dgm:cxn modelId="{6F0B650F-2624-40D6-A48B-9F60A4491650}" type="presParOf" srcId="{028BE649-2555-4716-8ADB-CCC30A498199}" destId="{8BF2E56E-DB3F-4D9E-B1F4-3921AD7B90E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130C40-6AE5-46D8-BEC2-881552EF46D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8DB34FB-DFA6-47E6-BD22-473EFB8DF330}">
      <dgm:prSet phldrT="[文本]"/>
      <dgm:spPr/>
      <dgm:t>
        <a:bodyPr/>
        <a:lstStyle/>
        <a:p>
          <a:r>
            <a:rPr lang="en-US" altLang="zh-CN" smtClean="0"/>
            <a:t>Train</a:t>
          </a:r>
          <a:endParaRPr lang="zh-CN" altLang="en-US" dirty="0"/>
        </a:p>
      </dgm:t>
    </dgm:pt>
    <dgm:pt modelId="{3F1F8D65-E73F-4DC1-8429-6452FE5600AE}" type="parTrans" cxnId="{A5277138-6504-4172-91F0-B05BA13E91BC}">
      <dgm:prSet/>
      <dgm:spPr/>
      <dgm:t>
        <a:bodyPr/>
        <a:lstStyle/>
        <a:p>
          <a:endParaRPr lang="zh-CN" altLang="en-US"/>
        </a:p>
      </dgm:t>
    </dgm:pt>
    <dgm:pt modelId="{B3B2601B-1222-4AC1-9EE7-748F3D2B7574}" type="sibTrans" cxnId="{A5277138-6504-4172-91F0-B05BA13E91BC}">
      <dgm:prSet/>
      <dgm:spPr/>
      <dgm:t>
        <a:bodyPr/>
        <a:lstStyle/>
        <a:p>
          <a:endParaRPr lang="zh-CN" altLang="en-US"/>
        </a:p>
      </dgm:t>
    </dgm:pt>
    <dgm:pt modelId="{D7A31A5D-7D59-4FC4-9C73-0423F8807366}">
      <dgm:prSet phldrT="[文本]"/>
      <dgm:spPr/>
      <dgm:t>
        <a:bodyPr/>
        <a:lstStyle/>
        <a:p>
          <a:r>
            <a:rPr lang="en-US" altLang="zh-CN" dirty="0" smtClean="0"/>
            <a:t>Test</a:t>
          </a:r>
          <a:endParaRPr lang="zh-CN" altLang="en-US" dirty="0"/>
        </a:p>
      </dgm:t>
    </dgm:pt>
    <dgm:pt modelId="{4973E2F3-F7B3-4F20-9651-8221A179E918}" type="parTrans" cxnId="{DA22DB7F-C347-4E32-BA45-6C6E4F70EDE0}">
      <dgm:prSet/>
      <dgm:spPr/>
      <dgm:t>
        <a:bodyPr/>
        <a:lstStyle/>
        <a:p>
          <a:endParaRPr lang="zh-CN" altLang="en-US"/>
        </a:p>
      </dgm:t>
    </dgm:pt>
    <dgm:pt modelId="{53B0D53E-C8CF-4BC2-9E38-FDEA55EA812A}" type="sibTrans" cxnId="{DA22DB7F-C347-4E32-BA45-6C6E4F70EDE0}">
      <dgm:prSet/>
      <dgm:spPr/>
      <dgm:t>
        <a:bodyPr/>
        <a:lstStyle/>
        <a:p>
          <a:endParaRPr lang="zh-CN" altLang="en-US"/>
        </a:p>
      </dgm:t>
    </dgm:pt>
    <dgm:pt modelId="{4FADE47B-B7B6-48C5-9044-6D8FDFA9E65B}">
      <dgm:prSet phldrT="[文本]"/>
      <dgm:spPr/>
      <dgm:t>
        <a:bodyPr/>
        <a:lstStyle/>
        <a:p>
          <a:r>
            <a:rPr lang="en-US" altLang="zh-CN" dirty="0" smtClean="0"/>
            <a:t>Validation</a:t>
          </a:r>
          <a:endParaRPr lang="zh-CN" altLang="en-US" dirty="0"/>
        </a:p>
      </dgm:t>
    </dgm:pt>
    <dgm:pt modelId="{CACCC165-7E99-4DDF-88D3-1BE9D4B9B1BE}" type="parTrans" cxnId="{C70070FE-8DE3-4546-B0FE-94E65366ADFD}">
      <dgm:prSet/>
      <dgm:spPr/>
      <dgm:t>
        <a:bodyPr/>
        <a:lstStyle/>
        <a:p>
          <a:endParaRPr lang="zh-CN" altLang="en-US"/>
        </a:p>
      </dgm:t>
    </dgm:pt>
    <dgm:pt modelId="{8D0FF7AF-5948-4668-A975-79621E02254A}" type="sibTrans" cxnId="{C70070FE-8DE3-4546-B0FE-94E65366ADFD}">
      <dgm:prSet/>
      <dgm:spPr/>
      <dgm:t>
        <a:bodyPr/>
        <a:lstStyle/>
        <a:p>
          <a:endParaRPr lang="zh-CN" altLang="en-US"/>
        </a:p>
      </dgm:t>
    </dgm:pt>
    <dgm:pt modelId="{80F1DEEE-E942-47FE-BC2D-333B9F2ED961}" type="pres">
      <dgm:prSet presAssocID="{AF130C40-6AE5-46D8-BEC2-881552EF46DF}" presName="Name0" presStyleCnt="0">
        <dgm:presLayoutVars>
          <dgm:dir/>
          <dgm:resizeHandles val="exact"/>
        </dgm:presLayoutVars>
      </dgm:prSet>
      <dgm:spPr/>
    </dgm:pt>
    <dgm:pt modelId="{0D4521DB-48C9-4B16-8F30-2F70B46A61E6}" type="pres">
      <dgm:prSet presAssocID="{98DB34FB-DFA6-47E6-BD22-473EFB8DF33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A81ABE-4F6B-464C-BAB0-D075589401D5}" type="pres">
      <dgm:prSet presAssocID="{B3B2601B-1222-4AC1-9EE7-748F3D2B757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69F8988-F8AC-4A71-A411-EC95AF16AA8B}" type="pres">
      <dgm:prSet presAssocID="{B3B2601B-1222-4AC1-9EE7-748F3D2B7574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8C5FB2-082C-4F89-BB74-451DD347FD62}" type="pres">
      <dgm:prSet presAssocID="{D7A31A5D-7D59-4FC4-9C73-0423F880736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D575D7-F64E-4F7C-890A-886623AEC84C}" type="pres">
      <dgm:prSet presAssocID="{53B0D53E-C8CF-4BC2-9E38-FDEA55EA812A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6A7B34A-C22A-485D-8F52-EDEE08D32634}" type="pres">
      <dgm:prSet presAssocID="{53B0D53E-C8CF-4BC2-9E38-FDEA55EA812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681FDA6E-7DC3-4899-A896-B7B3FF9FEB85}" type="pres">
      <dgm:prSet presAssocID="{4FADE47B-B7B6-48C5-9044-6D8FDFA9E65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DF90E6-6AD7-44E2-8849-F27E248F623F}" type="presOf" srcId="{4FADE47B-B7B6-48C5-9044-6D8FDFA9E65B}" destId="{681FDA6E-7DC3-4899-A896-B7B3FF9FEB85}" srcOrd="0" destOrd="0" presId="urn:microsoft.com/office/officeart/2005/8/layout/process1"/>
    <dgm:cxn modelId="{34B481DB-FC25-44BE-B8B3-0048C0565982}" type="presOf" srcId="{D7A31A5D-7D59-4FC4-9C73-0423F8807366}" destId="{FA8C5FB2-082C-4F89-BB74-451DD347FD62}" srcOrd="0" destOrd="0" presId="urn:microsoft.com/office/officeart/2005/8/layout/process1"/>
    <dgm:cxn modelId="{9F1E7A74-5A5A-4350-A647-B6546F712618}" type="presOf" srcId="{98DB34FB-DFA6-47E6-BD22-473EFB8DF330}" destId="{0D4521DB-48C9-4B16-8F30-2F70B46A61E6}" srcOrd="0" destOrd="0" presId="urn:microsoft.com/office/officeart/2005/8/layout/process1"/>
    <dgm:cxn modelId="{ACB90FA1-EFD0-4D25-863D-C3386FC1B1E1}" type="presOf" srcId="{53B0D53E-C8CF-4BC2-9E38-FDEA55EA812A}" destId="{86A7B34A-C22A-485D-8F52-EDEE08D32634}" srcOrd="1" destOrd="0" presId="urn:microsoft.com/office/officeart/2005/8/layout/process1"/>
    <dgm:cxn modelId="{DA22DB7F-C347-4E32-BA45-6C6E4F70EDE0}" srcId="{AF130C40-6AE5-46D8-BEC2-881552EF46DF}" destId="{D7A31A5D-7D59-4FC4-9C73-0423F8807366}" srcOrd="1" destOrd="0" parTransId="{4973E2F3-F7B3-4F20-9651-8221A179E918}" sibTransId="{53B0D53E-C8CF-4BC2-9E38-FDEA55EA812A}"/>
    <dgm:cxn modelId="{020D7DE8-A658-4873-B44D-3F08DA66FA4E}" type="presOf" srcId="{B3B2601B-1222-4AC1-9EE7-748F3D2B7574}" destId="{64A81ABE-4F6B-464C-BAB0-D075589401D5}" srcOrd="0" destOrd="0" presId="urn:microsoft.com/office/officeart/2005/8/layout/process1"/>
    <dgm:cxn modelId="{F63AF2B7-F2C0-43E7-808E-8AECF6609526}" type="presOf" srcId="{AF130C40-6AE5-46D8-BEC2-881552EF46DF}" destId="{80F1DEEE-E942-47FE-BC2D-333B9F2ED961}" srcOrd="0" destOrd="0" presId="urn:microsoft.com/office/officeart/2005/8/layout/process1"/>
    <dgm:cxn modelId="{C70070FE-8DE3-4546-B0FE-94E65366ADFD}" srcId="{AF130C40-6AE5-46D8-BEC2-881552EF46DF}" destId="{4FADE47B-B7B6-48C5-9044-6D8FDFA9E65B}" srcOrd="2" destOrd="0" parTransId="{CACCC165-7E99-4DDF-88D3-1BE9D4B9B1BE}" sibTransId="{8D0FF7AF-5948-4668-A975-79621E02254A}"/>
    <dgm:cxn modelId="{D2E039C6-04D3-4C09-9A82-764CED7997EA}" type="presOf" srcId="{B3B2601B-1222-4AC1-9EE7-748F3D2B7574}" destId="{669F8988-F8AC-4A71-A411-EC95AF16AA8B}" srcOrd="1" destOrd="0" presId="urn:microsoft.com/office/officeart/2005/8/layout/process1"/>
    <dgm:cxn modelId="{215FED07-EDA9-486D-833E-39CD2D1B042C}" type="presOf" srcId="{53B0D53E-C8CF-4BC2-9E38-FDEA55EA812A}" destId="{A7D575D7-F64E-4F7C-890A-886623AEC84C}" srcOrd="0" destOrd="0" presId="urn:microsoft.com/office/officeart/2005/8/layout/process1"/>
    <dgm:cxn modelId="{A5277138-6504-4172-91F0-B05BA13E91BC}" srcId="{AF130C40-6AE5-46D8-BEC2-881552EF46DF}" destId="{98DB34FB-DFA6-47E6-BD22-473EFB8DF330}" srcOrd="0" destOrd="0" parTransId="{3F1F8D65-E73F-4DC1-8429-6452FE5600AE}" sibTransId="{B3B2601B-1222-4AC1-9EE7-748F3D2B7574}"/>
    <dgm:cxn modelId="{68ED0B87-A26A-4ED4-ACFF-9936C1480E72}" type="presParOf" srcId="{80F1DEEE-E942-47FE-BC2D-333B9F2ED961}" destId="{0D4521DB-48C9-4B16-8F30-2F70B46A61E6}" srcOrd="0" destOrd="0" presId="urn:microsoft.com/office/officeart/2005/8/layout/process1"/>
    <dgm:cxn modelId="{FB0E8BBB-B439-4C7D-94C2-2199C5ACCF4C}" type="presParOf" srcId="{80F1DEEE-E942-47FE-BC2D-333B9F2ED961}" destId="{64A81ABE-4F6B-464C-BAB0-D075589401D5}" srcOrd="1" destOrd="0" presId="urn:microsoft.com/office/officeart/2005/8/layout/process1"/>
    <dgm:cxn modelId="{F74197D8-22E8-41F7-BB95-1FB4F09544CD}" type="presParOf" srcId="{64A81ABE-4F6B-464C-BAB0-D075589401D5}" destId="{669F8988-F8AC-4A71-A411-EC95AF16AA8B}" srcOrd="0" destOrd="0" presId="urn:microsoft.com/office/officeart/2005/8/layout/process1"/>
    <dgm:cxn modelId="{E2B0B6C9-29D8-4516-822B-FF438C60D5CA}" type="presParOf" srcId="{80F1DEEE-E942-47FE-BC2D-333B9F2ED961}" destId="{FA8C5FB2-082C-4F89-BB74-451DD347FD62}" srcOrd="2" destOrd="0" presId="urn:microsoft.com/office/officeart/2005/8/layout/process1"/>
    <dgm:cxn modelId="{40822FD3-BBFF-4779-96D8-34F98876EC37}" type="presParOf" srcId="{80F1DEEE-E942-47FE-BC2D-333B9F2ED961}" destId="{A7D575D7-F64E-4F7C-890A-886623AEC84C}" srcOrd="3" destOrd="0" presId="urn:microsoft.com/office/officeart/2005/8/layout/process1"/>
    <dgm:cxn modelId="{FB9D6F0B-1BD9-4E6F-8E5A-B67F5479BAF4}" type="presParOf" srcId="{A7D575D7-F64E-4F7C-890A-886623AEC84C}" destId="{86A7B34A-C22A-485D-8F52-EDEE08D32634}" srcOrd="0" destOrd="0" presId="urn:microsoft.com/office/officeart/2005/8/layout/process1"/>
    <dgm:cxn modelId="{3DB9EEA9-7BBF-48C4-BABA-A83533F9EA6F}" type="presParOf" srcId="{80F1DEEE-E942-47FE-BC2D-333B9F2ED961}" destId="{681FDA6E-7DC3-4899-A896-B7B3FF9FEB8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6A9AC-414F-41CA-B810-E641B683034B}">
      <dsp:nvSpPr>
        <dsp:cNvPr id="0" name=""/>
        <dsp:cNvSpPr/>
      </dsp:nvSpPr>
      <dsp:spPr>
        <a:xfrm>
          <a:off x="2678" y="1392887"/>
          <a:ext cx="1171277" cy="1278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实验讲解</a:t>
          </a:r>
          <a:endParaRPr lang="zh-CN" altLang="en-US" sz="1800" kern="1200" dirty="0"/>
        </a:p>
      </dsp:txBody>
      <dsp:txXfrm>
        <a:off x="36984" y="1427193"/>
        <a:ext cx="1102665" cy="1209613"/>
      </dsp:txXfrm>
    </dsp:sp>
    <dsp:sp modelId="{5DF6E9E8-3B8A-4012-8BE8-56D3E15E24AB}">
      <dsp:nvSpPr>
        <dsp:cNvPr id="0" name=""/>
        <dsp:cNvSpPr/>
      </dsp:nvSpPr>
      <dsp:spPr>
        <a:xfrm>
          <a:off x="1291083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291083" y="1944856"/>
        <a:ext cx="173817" cy="174286"/>
      </dsp:txXfrm>
    </dsp:sp>
    <dsp:sp modelId="{7E211A3D-2D05-4F8C-8E3E-A774E536A19E}">
      <dsp:nvSpPr>
        <dsp:cNvPr id="0" name=""/>
        <dsp:cNvSpPr/>
      </dsp:nvSpPr>
      <dsp:spPr>
        <a:xfrm>
          <a:off x="1642467" y="1392887"/>
          <a:ext cx="1171277" cy="1278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眼动仪介绍</a:t>
          </a:r>
          <a:endParaRPr lang="zh-CN" altLang="en-US" sz="1800" kern="1200" dirty="0"/>
        </a:p>
      </dsp:txBody>
      <dsp:txXfrm>
        <a:off x="1676773" y="1427193"/>
        <a:ext cx="1102665" cy="1209613"/>
      </dsp:txXfrm>
    </dsp:sp>
    <dsp:sp modelId="{9BBCB217-BF4E-49A6-A074-310846243DEB}">
      <dsp:nvSpPr>
        <dsp:cNvPr id="0" name=""/>
        <dsp:cNvSpPr/>
      </dsp:nvSpPr>
      <dsp:spPr>
        <a:xfrm>
          <a:off x="2930872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930872" y="1944856"/>
        <a:ext cx="173817" cy="174286"/>
      </dsp:txXfrm>
    </dsp:sp>
    <dsp:sp modelId="{14BD8094-F559-477A-AA5D-2605974341D1}">
      <dsp:nvSpPr>
        <dsp:cNvPr id="0" name=""/>
        <dsp:cNvSpPr/>
      </dsp:nvSpPr>
      <dsp:spPr>
        <a:xfrm>
          <a:off x="3282255" y="1392887"/>
          <a:ext cx="1171277" cy="1278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校准</a:t>
          </a:r>
          <a:endParaRPr lang="zh-CN" altLang="en-US" sz="1800" kern="1200" dirty="0"/>
        </a:p>
      </dsp:txBody>
      <dsp:txXfrm>
        <a:off x="3316561" y="1427193"/>
        <a:ext cx="1102665" cy="1209613"/>
      </dsp:txXfrm>
    </dsp:sp>
    <dsp:sp modelId="{0F232509-534E-405B-9CEB-6D78CCE8D00A}">
      <dsp:nvSpPr>
        <dsp:cNvPr id="0" name=""/>
        <dsp:cNvSpPr/>
      </dsp:nvSpPr>
      <dsp:spPr>
        <a:xfrm>
          <a:off x="4570660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570660" y="1944856"/>
        <a:ext cx="173817" cy="174286"/>
      </dsp:txXfrm>
    </dsp:sp>
    <dsp:sp modelId="{8BF2E56E-DB3F-4D9E-B1F4-3921AD7B90EA}">
      <dsp:nvSpPr>
        <dsp:cNvPr id="0" name=""/>
        <dsp:cNvSpPr/>
      </dsp:nvSpPr>
      <dsp:spPr>
        <a:xfrm>
          <a:off x="4922043" y="1392887"/>
          <a:ext cx="1171277" cy="1278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根据不同目的浏览亚马逊网站</a:t>
          </a:r>
          <a:endParaRPr lang="zh-CN" altLang="en-US" sz="1800" kern="1200" dirty="0"/>
        </a:p>
      </dsp:txBody>
      <dsp:txXfrm>
        <a:off x="4956349" y="1427193"/>
        <a:ext cx="1102665" cy="1209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521DB-48C9-4B16-8F30-2F70B46A61E6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Train</a:t>
          </a:r>
          <a:endParaRPr lang="zh-CN" altLang="en-US" sz="2400" kern="1200" dirty="0"/>
        </a:p>
      </dsp:txBody>
      <dsp:txXfrm>
        <a:off x="33499" y="1579724"/>
        <a:ext cx="1545106" cy="904550"/>
      </dsp:txXfrm>
    </dsp:sp>
    <dsp:sp modelId="{64A81ABE-4F6B-464C-BAB0-D075589401D5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766887" y="1912856"/>
        <a:ext cx="237646" cy="238286"/>
      </dsp:txXfrm>
    </dsp:sp>
    <dsp:sp modelId="{FA8C5FB2-082C-4F89-BB74-451DD347FD62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Test</a:t>
          </a:r>
          <a:endParaRPr lang="zh-CN" altLang="en-US" sz="2400" kern="1200" dirty="0"/>
        </a:p>
      </dsp:txBody>
      <dsp:txXfrm>
        <a:off x="2275446" y="1579724"/>
        <a:ext cx="1545106" cy="904550"/>
      </dsp:txXfrm>
    </dsp:sp>
    <dsp:sp modelId="{A7D575D7-F64E-4F7C-890A-886623AEC84C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008834" y="1912856"/>
        <a:ext cx="237646" cy="238286"/>
      </dsp:txXfrm>
    </dsp:sp>
    <dsp:sp modelId="{681FDA6E-7DC3-4899-A896-B7B3FF9FEB85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Validation</a:t>
          </a:r>
          <a:endParaRPr lang="zh-CN" altLang="en-US" sz="24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AC88-84EC-4338-BBC6-ED78D048C57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757F3-1D0A-43F6-AF33-764944A2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93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D00B1-4B74-4DF2-9C61-C201DE4B2E15}" type="datetimeFigureOut">
              <a:rPr lang="zh-CN" altLang="en-US" smtClean="0"/>
              <a:pPr/>
              <a:t>2014/4/22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8FC16-CC9E-40B5-90A5-3D1FB9D68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9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32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66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32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87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0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6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user\My Documents\Downloads\litan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510" y="3356992"/>
            <a:ext cx="4286490" cy="350100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 userDrawn="1"/>
        </p:nvSpPr>
        <p:spPr>
          <a:xfrm>
            <a:off x="1187624" y="5818038"/>
            <a:ext cx="6120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 smtClean="0">
                <a:ea typeface="微软雅黑"/>
              </a:rPr>
              <a:t>Operations &amp; Services Research (</a:t>
            </a:r>
            <a:r>
              <a:rPr lang="en-US" altLang="zh-CN" sz="1800" b="1" dirty="0" smtClean="0">
                <a:solidFill>
                  <a:schemeClr val="tx1"/>
                </a:solidFill>
                <a:ea typeface="微软雅黑"/>
              </a:rPr>
              <a:t>TOpS</a:t>
            </a:r>
            <a:r>
              <a:rPr lang="en-US" altLang="zh-CN" sz="1800" b="1" dirty="0" smtClean="0">
                <a:ea typeface="微软雅黑"/>
              </a:rPr>
              <a:t>) Laboratory</a:t>
            </a:r>
          </a:p>
          <a:p>
            <a:pPr algn="l"/>
            <a:r>
              <a:rPr lang="en-US" altLang="zh-CN" sz="1800" b="1" dirty="0" smtClean="0">
                <a:ea typeface="微软雅黑"/>
              </a:rPr>
              <a:t>Department of Industrial Engineering</a:t>
            </a:r>
          </a:p>
          <a:p>
            <a:pPr algn="l"/>
            <a:r>
              <a:rPr lang="en-US" altLang="zh-CN" sz="1800" b="1" dirty="0" smtClean="0">
                <a:ea typeface="微软雅黑"/>
              </a:rPr>
              <a:t>Tsinghua University, China</a:t>
            </a:r>
          </a:p>
        </p:txBody>
      </p:sp>
      <p:pic>
        <p:nvPicPr>
          <p:cNvPr id="14" name="图片 15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6" b="57802"/>
          <a:stretch/>
        </p:blipFill>
        <p:spPr>
          <a:xfrm>
            <a:off x="251520" y="5818038"/>
            <a:ext cx="936104" cy="912394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827584" y="2420888"/>
            <a:ext cx="8001000" cy="819944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这里放置标题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.1.内容幻灯片_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88641"/>
            <a:ext cx="8001000" cy="576063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980728"/>
            <a:ext cx="8001000" cy="532859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2000" baseline="0">
                <a:latin typeface="+mn-lt"/>
              </a:defRPr>
            </a:lvl3pPr>
            <a:lvl4pPr>
              <a:defRPr sz="2000" baseline="0">
                <a:latin typeface="+mn-lt"/>
              </a:defRPr>
            </a:lvl4pPr>
            <a:lvl5pPr>
              <a:defRPr sz="2000" baseline="0"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24800" cy="0"/>
          </a:xfrm>
          <a:prstGeom prst="line">
            <a:avLst/>
          </a:prstGeom>
          <a:noFill/>
          <a:ln w="31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539552" y="803660"/>
            <a:ext cx="7632848" cy="10506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030A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Picture 1" descr="D:\work\research\tops lab\design\TOpS_logo设计_060909_ws\TOpS_logo_color cop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16632"/>
            <a:ext cx="700724" cy="1029280"/>
          </a:xfrm>
          <a:prstGeom prst="rect">
            <a:avLst/>
          </a:prstGeom>
          <a:noFill/>
        </p:spPr>
      </p:pic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07504" y="6453336"/>
            <a:ext cx="5789240" cy="268139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1981200" cy="268139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38240F3D-37DE-4BCF-ADC4-D68F3B843C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.2.内容幻灯片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88641"/>
            <a:ext cx="8001000" cy="576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539552" y="803660"/>
            <a:ext cx="7632848" cy="10506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030A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 dirty="0">
              <a:latin typeface="+mn-lt"/>
              <a:ea typeface="宋体" pitchFamily="2" charset="-122"/>
            </a:endParaRPr>
          </a:p>
        </p:txBody>
      </p:sp>
      <p:pic>
        <p:nvPicPr>
          <p:cNvPr id="8" name="Picture 1" descr="D:\work\research\tops lab\design\TOpS_logo设计_060909_ws\TOpS_logo_color cop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16632"/>
            <a:ext cx="700724" cy="1029280"/>
          </a:xfrm>
          <a:prstGeom prst="rect">
            <a:avLst/>
          </a:prstGeom>
          <a:noFill/>
        </p:spPr>
      </p:pic>
      <p:sp>
        <p:nvSpPr>
          <p:cNvPr id="9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24800" cy="0"/>
          </a:xfrm>
          <a:prstGeom prst="line">
            <a:avLst/>
          </a:prstGeom>
          <a:noFill/>
          <a:ln w="31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611560" y="6453335"/>
            <a:ext cx="5789240" cy="268139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1981200" cy="268139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38240F3D-37DE-4BCF-ADC4-D68F3B843C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.内容幻灯片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24800" cy="0"/>
          </a:xfrm>
          <a:prstGeom prst="line">
            <a:avLst/>
          </a:prstGeom>
          <a:noFill/>
          <a:ln w="31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611560" y="6453335"/>
            <a:ext cx="5789240" cy="268139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模板</a:t>
            </a:r>
            <a:endParaRPr lang="zh-CN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1981200" cy="268139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38240F3D-37DE-4BCF-ADC4-D68F3B843C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节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24800" cy="0"/>
          </a:xfrm>
          <a:prstGeom prst="line">
            <a:avLst/>
          </a:prstGeom>
          <a:noFill/>
          <a:ln w="31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611560" y="6453335"/>
            <a:ext cx="5789240" cy="268139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模板</a:t>
            </a:r>
            <a:endParaRPr lang="zh-CN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1981200" cy="268139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38240F3D-37DE-4BCF-ADC4-D68F3B843C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4653136"/>
            <a:ext cx="8229600" cy="78296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o"/>
        <a:defRPr sz="3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n"/>
        <a:defRPr sz="2800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o"/>
        <a:defRPr sz="2400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n"/>
        <a:defRPr sz="2400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7030A0"/>
        </a:buClr>
        <a:buFont typeface="Wingdings" pitchFamily="2" charset="2"/>
        <a:buChar char="§"/>
        <a:defRPr sz="2400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基于眼动数据的用户在线购物行为分析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0"/>
          <p:cNvSpPr txBox="1">
            <a:spLocks noChangeArrowheads="1"/>
          </p:cNvSpPr>
          <p:nvPr/>
        </p:nvSpPr>
        <p:spPr bwMode="auto">
          <a:xfrm>
            <a:off x="4216773" y="3789040"/>
            <a:ext cx="4610100" cy="1360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潘涛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指导老师：李乐飞</a:t>
            </a:r>
          </a:p>
        </p:txBody>
      </p:sp>
    </p:spTree>
    <p:extLst>
      <p:ext uri="{BB962C8B-B14F-4D97-AF65-F5344CB8AC3E}">
        <p14:creationId xmlns:p14="http://schemas.microsoft.com/office/powerpoint/2010/main" val="767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被试要求</a:t>
            </a:r>
          </a:p>
          <a:p>
            <a:pPr lvl="1"/>
            <a:r>
              <a:rPr lang="zh-CN" altLang="en-US" dirty="0"/>
              <a:t>	经常网购并且熟悉亚马逊网站</a:t>
            </a:r>
          </a:p>
          <a:p>
            <a:pPr lvl="1"/>
            <a:r>
              <a:rPr lang="zh-CN" altLang="en-US" dirty="0"/>
              <a:t>	没有使用过眼动仪的经验</a:t>
            </a:r>
            <a:endParaRPr lang="en-US" altLang="zh-CN" dirty="0"/>
          </a:p>
          <a:p>
            <a:r>
              <a:rPr lang="zh-CN" altLang="en-US" dirty="0"/>
              <a:t>过程</a:t>
            </a:r>
            <a:endParaRPr lang="en-US" altLang="zh-CN" dirty="0"/>
          </a:p>
          <a:p>
            <a:pPr lvl="1"/>
            <a:r>
              <a:rPr lang="zh-CN" altLang="en-US" dirty="0"/>
              <a:t>被试分别带着三种目的浏览亚马逊网站首页，不限时间，以用户离开页面为</a:t>
            </a:r>
            <a:r>
              <a:rPr lang="zh-CN" altLang="en-US" dirty="0" smtClean="0"/>
              <a:t>结束</a:t>
            </a:r>
            <a:r>
              <a:rPr lang="zh-CN" altLang="en-US" dirty="0"/>
              <a:t>标志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373383589"/>
              </p:ext>
            </p:extLst>
          </p:nvPr>
        </p:nvGraphicFramePr>
        <p:xfrm>
          <a:off x="1572344" y="27631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7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262621" y="1124744"/>
            <a:ext cx="6618758" cy="1984929"/>
            <a:chOff x="1262621" y="980729"/>
            <a:chExt cx="6618758" cy="1984929"/>
          </a:xfrm>
        </p:grpSpPr>
        <p:sp>
          <p:nvSpPr>
            <p:cNvPr id="6" name="文本框 14"/>
            <p:cNvSpPr txBox="1">
              <a:spLocks noChangeArrowheads="1"/>
            </p:cNvSpPr>
            <p:nvPr/>
          </p:nvSpPr>
          <p:spPr bwMode="auto">
            <a:xfrm>
              <a:off x="3556338" y="2596326"/>
              <a:ext cx="2031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被试购买特定商品</a:t>
              </a:r>
            </a:p>
          </p:txBody>
        </p:sp>
        <p:pic>
          <p:nvPicPr>
            <p:cNvPr id="7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621" y="980729"/>
              <a:ext cx="6618758" cy="15065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1210233" y="3212976"/>
            <a:ext cx="6723534" cy="3029279"/>
            <a:chOff x="1210233" y="3108552"/>
            <a:chExt cx="6723534" cy="3029279"/>
          </a:xfrm>
        </p:grpSpPr>
        <p:pic>
          <p:nvPicPr>
            <p:cNvPr id="8" name="内容占位符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210233" y="3108552"/>
              <a:ext cx="6723534" cy="257950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文本框 6"/>
            <p:cNvSpPr txBox="1">
              <a:spLocks noChangeArrowheads="1"/>
            </p:cNvSpPr>
            <p:nvPr/>
          </p:nvSpPr>
          <p:spPr bwMode="auto">
            <a:xfrm>
              <a:off x="3556338" y="5768499"/>
              <a:ext cx="2031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被试购买特定品类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页面分成五个</a:t>
            </a:r>
            <a:r>
              <a:rPr lang="en-US" altLang="zh-CN" dirty="0" smtClean="0"/>
              <a:t>AOI</a:t>
            </a:r>
            <a:r>
              <a:rPr lang="zh-CN" altLang="en-US" dirty="0" smtClean="0"/>
              <a:t>的注视统计数据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眨眼统计数据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注视统计数据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眼跳数据</a:t>
            </a:r>
            <a:endParaRPr lang="en-US" altLang="zh-CN" dirty="0" smtClean="0"/>
          </a:p>
          <a:p>
            <a:r>
              <a:rPr lang="zh-CN" altLang="en-US" dirty="0" smtClean="0"/>
              <a:t>本质</a:t>
            </a:r>
            <a:endParaRPr lang="en-US" altLang="zh-CN" dirty="0"/>
          </a:p>
          <a:p>
            <a:pPr lvl="1"/>
            <a:r>
              <a:rPr lang="zh-CN" altLang="en-US" dirty="0"/>
              <a:t>分类问题</a:t>
            </a:r>
            <a:endParaRPr lang="en-US" altLang="zh-CN" dirty="0"/>
          </a:p>
          <a:p>
            <a:r>
              <a:rPr lang="zh-CN" altLang="en-US" dirty="0" smtClean="0"/>
              <a:t>机器学习分类算法</a:t>
            </a:r>
            <a:endParaRPr lang="en-US" altLang="zh-CN" dirty="0"/>
          </a:p>
          <a:p>
            <a:pPr lvl="1"/>
            <a:r>
              <a:rPr lang="en-US" altLang="zh-CN" dirty="0" err="1" smtClean="0"/>
              <a:t>kNN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k-</a:t>
            </a:r>
            <a:r>
              <a:rPr lang="zh-CN" altLang="en-US" dirty="0" smtClean="0"/>
              <a:t>近邻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随机森林</a:t>
            </a:r>
            <a:r>
              <a:rPr lang="zh-CN" altLang="en-US" dirty="0" smtClean="0"/>
              <a:t>：基于决策树的</a:t>
            </a:r>
            <a:r>
              <a:rPr lang="zh-CN" altLang="en-US" dirty="0" smtClean="0"/>
              <a:t>组合模型</a:t>
            </a:r>
            <a:endParaRPr lang="en-US" altLang="zh-CN" dirty="0"/>
          </a:p>
          <a:p>
            <a:pPr lvl="1"/>
            <a:r>
              <a:rPr lang="en-US" altLang="zh-CN" dirty="0" smtClean="0"/>
              <a:t>SVM</a:t>
            </a:r>
            <a:r>
              <a:rPr lang="zh-CN" altLang="en-US" dirty="0" smtClean="0"/>
              <a:t>：训练速度慢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7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  <a:endParaRPr lang="en-US" altLang="zh-CN" dirty="0"/>
          </a:p>
          <a:p>
            <a:pPr lvl="1"/>
            <a:r>
              <a:rPr lang="zh-CN" altLang="en-US" dirty="0"/>
              <a:t>组合模型</a:t>
            </a:r>
            <a:r>
              <a:rPr lang="zh-CN" altLang="en-US" dirty="0" smtClean="0"/>
              <a:t>，在数据集上表现</a:t>
            </a:r>
            <a:r>
              <a:rPr lang="zh-CN" altLang="en-US" dirty="0"/>
              <a:t>良好</a:t>
            </a:r>
            <a:endParaRPr lang="en-US" altLang="zh-CN" dirty="0"/>
          </a:p>
          <a:p>
            <a:pPr lvl="1"/>
            <a:r>
              <a:rPr lang="zh-CN" altLang="en-US" dirty="0"/>
              <a:t>可以处理很高维数据</a:t>
            </a:r>
            <a:endParaRPr lang="en-US" altLang="zh-CN" dirty="0"/>
          </a:p>
          <a:p>
            <a:pPr lvl="1"/>
            <a:r>
              <a:rPr lang="zh-CN" altLang="en-US" dirty="0"/>
              <a:t>可以计算</a:t>
            </a:r>
            <a:r>
              <a:rPr lang="en-US" altLang="zh-CN" dirty="0"/>
              <a:t>feature importance</a:t>
            </a:r>
          </a:p>
          <a:p>
            <a:pPr lvl="1"/>
            <a:r>
              <a:rPr lang="zh-CN" altLang="en-US" dirty="0"/>
              <a:t>可以计算分在每一类的</a:t>
            </a:r>
            <a:r>
              <a:rPr lang="zh-CN" altLang="en-US" dirty="0">
                <a:solidFill>
                  <a:srgbClr val="FF0000"/>
                </a:solidFill>
              </a:rPr>
              <a:t>概率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训练速度快</a:t>
            </a:r>
            <a:endParaRPr lang="en-US" altLang="zh-CN" dirty="0"/>
          </a:p>
          <a:p>
            <a:r>
              <a:rPr lang="zh-CN" altLang="en-US" dirty="0"/>
              <a:t>每一棵决策树都是某一领域的专家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2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可能存在问题：过拟合</a:t>
            </a:r>
            <a:endParaRPr lang="en-US" altLang="zh-CN" dirty="0"/>
          </a:p>
          <a:p>
            <a:pPr lvl="1"/>
            <a:r>
              <a:rPr lang="zh-CN" altLang="en-US" dirty="0" smtClean="0"/>
              <a:t>交叉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2"/>
            <a:r>
              <a:rPr lang="zh-CN" altLang="en-US" dirty="0"/>
              <a:t>先在一个</a:t>
            </a:r>
            <a:r>
              <a:rPr lang="zh-CN" altLang="en-US" dirty="0" smtClean="0"/>
              <a:t>子集（训练集）上</a:t>
            </a:r>
            <a:r>
              <a:rPr lang="zh-CN" altLang="en-US" dirty="0"/>
              <a:t>做分析， 而其它</a:t>
            </a:r>
            <a:r>
              <a:rPr lang="zh-CN" altLang="en-US" dirty="0" smtClean="0"/>
              <a:t>子集（测试集）则</a:t>
            </a:r>
            <a:r>
              <a:rPr lang="zh-CN" altLang="en-US" dirty="0"/>
              <a:t>用来做后续对此分析的确认及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2"/>
            <a:r>
              <a:rPr lang="en-US" altLang="zh-CN" dirty="0"/>
              <a:t>K-fold </a:t>
            </a:r>
            <a:r>
              <a:rPr lang="en-US" altLang="zh-CN" dirty="0" smtClean="0"/>
              <a:t>cross-validation</a:t>
            </a:r>
            <a:r>
              <a:rPr lang="zh-CN" altLang="en-US" dirty="0" smtClean="0"/>
              <a:t>：最常用的是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786420366"/>
              </p:ext>
            </p:extLst>
          </p:nvPr>
        </p:nvGraphicFramePr>
        <p:xfrm>
          <a:off x="1115616" y="4766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54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交叉验证显示预测结果稳定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19" y="1628800"/>
            <a:ext cx="6710362" cy="4473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5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数据分析（续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 </a:t>
            </a:r>
            <a:r>
              <a:rPr lang="en-US" altLang="zh-CN" dirty="0" smtClean="0"/>
              <a:t>importance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可解释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56" y="1628800"/>
            <a:ext cx="6592888" cy="4399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3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可视化分类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71" y="1700808"/>
            <a:ext cx="6592333" cy="4395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1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总结和后续工作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r>
              <a:rPr lang="zh-CN" altLang="en-US" dirty="0"/>
              <a:t>眼动</a:t>
            </a:r>
            <a:r>
              <a:rPr lang="zh-CN" altLang="en-US" dirty="0" smtClean="0"/>
              <a:t>仪的数据不适合细微粒度的用户行为研究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眼动</a:t>
            </a:r>
            <a:r>
              <a:rPr lang="en-US" altLang="zh-CN" dirty="0"/>
              <a:t>fixation</a:t>
            </a:r>
            <a:r>
              <a:rPr lang="zh-CN" altLang="en-US" dirty="0"/>
              <a:t>数据可以很好地预测用户购物目的，准确度达到</a:t>
            </a:r>
            <a:r>
              <a:rPr lang="en-US" altLang="zh-CN" dirty="0"/>
              <a:t>90</a:t>
            </a:r>
            <a:r>
              <a:rPr lang="en-US" altLang="zh-CN" dirty="0" smtClean="0"/>
              <a:t>%</a:t>
            </a:r>
            <a:endParaRPr lang="en-US" altLang="zh-CN" dirty="0"/>
          </a:p>
          <a:p>
            <a:r>
              <a:rPr lang="zh-CN" altLang="en-US" dirty="0" smtClean="0"/>
              <a:t>后续工作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Adaptive </a:t>
            </a:r>
            <a:r>
              <a:rPr lang="en-US" altLang="zh-CN" dirty="0"/>
              <a:t>website</a:t>
            </a:r>
          </a:p>
          <a:p>
            <a:pPr lvl="2"/>
            <a:r>
              <a:rPr lang="zh-CN" altLang="en-US" dirty="0"/>
              <a:t>预测</a:t>
            </a:r>
            <a:r>
              <a:rPr lang="zh-CN" altLang="en-US" dirty="0" smtClean="0"/>
              <a:t>目的</a:t>
            </a:r>
            <a:endParaRPr lang="en-US" altLang="zh-CN" dirty="0"/>
          </a:p>
          <a:p>
            <a:pPr lvl="2"/>
            <a:r>
              <a:rPr lang="zh-CN" altLang="en-US" dirty="0" smtClean="0"/>
              <a:t>用户自由浏览：目的转移？如何预测？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4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计划完成情况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内容占位符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638" y="1340768"/>
            <a:ext cx="783272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/>
          <p:cNvSpPr/>
          <p:nvPr/>
        </p:nvSpPr>
        <p:spPr bwMode="auto">
          <a:xfrm>
            <a:off x="4274938" y="3385642"/>
            <a:ext cx="4002287" cy="24491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开题</a:t>
            </a:r>
            <a:r>
              <a:rPr lang="zh-CN" altLang="en-US" dirty="0" smtClean="0"/>
              <a:t>回顾</a:t>
            </a:r>
            <a:endParaRPr lang="en-US" altLang="zh-CN" dirty="0" smtClean="0"/>
          </a:p>
          <a:p>
            <a:r>
              <a:rPr lang="zh-CN" altLang="en-US" dirty="0"/>
              <a:t>研究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实验设计</a:t>
            </a:r>
            <a:endParaRPr lang="en-US" altLang="zh-CN" dirty="0" smtClean="0"/>
          </a:p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r>
              <a:rPr lang="zh-CN" altLang="en-US" dirty="0" smtClean="0"/>
              <a:t>总结和后续工作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6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</a:t>
            </a:r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Pieters</a:t>
            </a:r>
            <a:r>
              <a:rPr lang="en-US" altLang="zh-CN" dirty="0"/>
              <a:t>, </a:t>
            </a:r>
            <a:r>
              <a:rPr lang="en-US" altLang="zh-CN" dirty="0" err="1"/>
              <a:t>Rik</a:t>
            </a:r>
            <a:r>
              <a:rPr lang="en-US" altLang="zh-CN" dirty="0"/>
              <a:t>, and Michel Wedel. "Goal control of attention to advertising: The </a:t>
            </a:r>
            <a:r>
              <a:rPr lang="en-US" altLang="zh-CN" dirty="0" err="1"/>
              <a:t>Yarbus</a:t>
            </a:r>
            <a:r>
              <a:rPr lang="en-US" altLang="zh-CN" dirty="0"/>
              <a:t> implication." Journal of Consumer Research 34.2 (2007): 224-233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Granka</a:t>
            </a:r>
            <a:r>
              <a:rPr lang="en-US" altLang="zh-CN" dirty="0"/>
              <a:t>, Laura A., Thorsten </a:t>
            </a:r>
            <a:r>
              <a:rPr lang="en-US" altLang="zh-CN" dirty="0" err="1"/>
              <a:t>Joachims</a:t>
            </a:r>
            <a:r>
              <a:rPr lang="en-US" altLang="zh-CN" dirty="0"/>
              <a:t>, and Geri Gay. "Eye-tracking analysis of user behavior in WWW search." Proceedings of the 27th annual international ACM SIGIR conference on Research and development in information retrieval. ACM, 2004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机器学习实战</a:t>
            </a:r>
            <a:r>
              <a:rPr lang="en-US" altLang="zh-CN" dirty="0"/>
              <a:t>》~ Peter Harrington  (</a:t>
            </a:r>
            <a:r>
              <a:rPr lang="zh-CN" altLang="en-US" dirty="0"/>
              <a:t>作者</a:t>
            </a:r>
            <a:r>
              <a:rPr lang="en-US" altLang="zh-CN" dirty="0"/>
              <a:t>) </a:t>
            </a:r>
            <a:r>
              <a:rPr lang="zh-CN" altLang="en-US" dirty="0"/>
              <a:t>　 李锐 李鹏  曲亚东  王斌  </a:t>
            </a:r>
            <a:r>
              <a:rPr lang="en-US" altLang="zh-CN" dirty="0"/>
              <a:t>(</a:t>
            </a:r>
            <a:r>
              <a:rPr lang="zh-CN" altLang="en-US" dirty="0"/>
              <a:t>译者</a:t>
            </a:r>
            <a:r>
              <a:rPr lang="en-US" altLang="zh-CN" dirty="0"/>
              <a:t>) 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6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Thanks</a:t>
            </a:r>
            <a:br>
              <a:rPr lang="en-US" altLang="zh-CN" sz="4800" dirty="0" smtClean="0"/>
            </a:br>
            <a:r>
              <a:rPr lang="en-US" altLang="zh-CN" sz="4800" dirty="0" smtClean="0"/>
              <a:t>Q&amp;A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275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开题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主要工作</a:t>
            </a:r>
            <a:endParaRPr lang="en-US" altLang="zh-CN" dirty="0"/>
          </a:p>
          <a:p>
            <a:pPr lvl="1"/>
            <a:r>
              <a:rPr lang="zh-CN" altLang="en-US" dirty="0"/>
              <a:t>文献调研</a:t>
            </a:r>
            <a:endParaRPr lang="en-US" altLang="zh-CN" dirty="0"/>
          </a:p>
          <a:p>
            <a:pPr lvl="1"/>
            <a:r>
              <a:rPr lang="zh-CN" altLang="en-US" dirty="0"/>
              <a:t>确定研究方向：眼动数据和用户情感之间的关系</a:t>
            </a:r>
            <a:endParaRPr lang="en-US" altLang="zh-CN" dirty="0"/>
          </a:p>
          <a:p>
            <a:r>
              <a:rPr lang="zh-CN" altLang="en-US" dirty="0"/>
              <a:t>研究方法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Talk-aloud</a:t>
            </a:r>
            <a:r>
              <a:rPr lang="zh-CN" altLang="en-US" dirty="0"/>
              <a:t>方法采集用户情感数据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47" y="2204864"/>
            <a:ext cx="3552182" cy="24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3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开题</a:t>
            </a:r>
            <a:r>
              <a:rPr lang="zh-CN" altLang="en-US" dirty="0" smtClean="0"/>
              <a:t>回顾（续）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</a:t>
            </a:r>
            <a:r>
              <a:rPr lang="zh-CN" altLang="en-US" dirty="0" smtClean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被试用语言表达情感会影响眼动</a:t>
            </a:r>
            <a:endParaRPr lang="en-US" altLang="zh-CN" dirty="0"/>
          </a:p>
          <a:p>
            <a:pPr lvl="1"/>
            <a:r>
              <a:rPr lang="zh-CN" altLang="en-US" dirty="0"/>
              <a:t>被试不能很好地表达自己对于所看商品的评价</a:t>
            </a:r>
          </a:p>
          <a:p>
            <a:pPr lvl="1"/>
            <a:r>
              <a:rPr lang="zh-CN" altLang="en-US" dirty="0"/>
              <a:t>被试负载较大</a:t>
            </a:r>
            <a:endParaRPr lang="en-US" altLang="zh-CN" dirty="0"/>
          </a:p>
          <a:p>
            <a:pPr lvl="1"/>
            <a:r>
              <a:rPr lang="zh-CN" altLang="en-US" dirty="0"/>
              <a:t>眼动数据不精准</a:t>
            </a:r>
            <a:endParaRPr lang="en-US" altLang="zh-CN" dirty="0"/>
          </a:p>
          <a:p>
            <a:pPr lvl="1"/>
            <a:r>
              <a:rPr lang="zh-CN" altLang="en-US" smtClean="0"/>
              <a:t>在在线购物环境下，瞳孔</a:t>
            </a:r>
            <a:r>
              <a:rPr lang="zh-CN" altLang="en-US" dirty="0"/>
              <a:t>尺寸可能只跟注视有关，跟情感关系较小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8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开题回顾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Scan </a:t>
            </a:r>
            <a:r>
              <a:rPr lang="en-US" altLang="zh-CN" dirty="0" smtClean="0"/>
              <a:t>path</a:t>
            </a:r>
            <a:endParaRPr lang="en-US" altLang="zh-CN" dirty="0"/>
          </a:p>
          <a:p>
            <a:pPr lvl="1"/>
            <a:r>
              <a:rPr lang="zh-CN" altLang="en-US" dirty="0" smtClean="0"/>
              <a:t>放大之后也不能获得用户关注的参数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不能有效和</a:t>
            </a:r>
            <a:r>
              <a:rPr lang="en-US" altLang="zh-CN" dirty="0" smtClean="0"/>
              <a:t>talk-aloud</a:t>
            </a:r>
            <a:r>
              <a:rPr lang="zh-CN" altLang="en-US" dirty="0" smtClean="0"/>
              <a:t>的数据结合起来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内容占位符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r="4263"/>
          <a:stretch/>
        </p:blipFill>
        <p:spPr>
          <a:xfrm>
            <a:off x="1619672" y="2564904"/>
            <a:ext cx="5059174" cy="34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4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开题</a:t>
            </a:r>
            <a:r>
              <a:rPr lang="zh-CN" altLang="en-US" dirty="0" smtClean="0"/>
              <a:t>回顾</a:t>
            </a:r>
            <a:r>
              <a:rPr lang="zh-CN" altLang="en-US" dirty="0"/>
              <a:t>（续）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预实验证明原有研究方向可行性差</a:t>
            </a:r>
            <a:endParaRPr lang="en-US" altLang="zh-CN" dirty="0"/>
          </a:p>
          <a:p>
            <a:r>
              <a:rPr lang="zh-CN" altLang="en-US" dirty="0"/>
              <a:t>改进措施</a:t>
            </a:r>
            <a:endParaRPr lang="en-US" altLang="zh-CN" dirty="0"/>
          </a:p>
          <a:p>
            <a:pPr lvl="1"/>
            <a:r>
              <a:rPr lang="zh-CN" altLang="en-US" dirty="0"/>
              <a:t>增加字体和图片的大小，减少商品的数量</a:t>
            </a:r>
            <a:endParaRPr lang="en-US" altLang="zh-CN" dirty="0"/>
          </a:p>
          <a:p>
            <a:pPr lvl="1"/>
            <a:r>
              <a:rPr lang="zh-CN" altLang="en-US" dirty="0"/>
              <a:t>规定被试需要进行的评价：价格、配置、</a:t>
            </a:r>
            <a:r>
              <a:rPr lang="zh-CN" altLang="en-US" dirty="0" smtClean="0"/>
              <a:t>样式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 smtClean="0"/>
              <a:t>问卷调查：关注点、是否购买等</a:t>
            </a:r>
            <a:endParaRPr lang="en-US" altLang="zh-CN" dirty="0"/>
          </a:p>
          <a:p>
            <a:r>
              <a:rPr lang="zh-CN" altLang="en-US" dirty="0"/>
              <a:t>引入了新的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偏离实际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诱导用户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无法实时建模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7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重建研究</a:t>
            </a:r>
            <a:r>
              <a:rPr lang="zh-CN" altLang="en-US" dirty="0" smtClean="0"/>
              <a:t>框架：研究</a:t>
            </a:r>
            <a:r>
              <a:rPr lang="zh-CN" altLang="en-US" dirty="0" smtClean="0">
                <a:solidFill>
                  <a:srgbClr val="FF0000"/>
                </a:solidFill>
              </a:rPr>
              <a:t>具体行为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基于眼动数据研究用户在线购物</a:t>
            </a:r>
            <a:r>
              <a:rPr lang="zh-CN" altLang="en-US" dirty="0" smtClean="0"/>
              <a:t>目的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190750" y="2132856"/>
            <a:ext cx="4752975" cy="3676650"/>
            <a:chOff x="2195513" y="2132856"/>
            <a:chExt cx="4752975" cy="367665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513" y="2132856"/>
              <a:ext cx="4752975" cy="36766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矩形 7"/>
            <p:cNvSpPr/>
            <p:nvPr/>
          </p:nvSpPr>
          <p:spPr bwMode="auto">
            <a:xfrm>
              <a:off x="2302961" y="2198735"/>
              <a:ext cx="4538079" cy="185420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目的调研</a:t>
            </a:r>
            <a:endParaRPr lang="en-US" altLang="zh-CN" dirty="0"/>
          </a:p>
          <a:p>
            <a:pPr lvl="1"/>
            <a:r>
              <a:rPr lang="zh-CN" altLang="en-US" dirty="0"/>
              <a:t>确定购买某商品</a:t>
            </a:r>
          </a:p>
          <a:p>
            <a:pPr lvl="1"/>
            <a:r>
              <a:rPr lang="zh-CN" altLang="en-US" dirty="0"/>
              <a:t>确定购买某品类的商品</a:t>
            </a:r>
            <a:endParaRPr lang="en-US" altLang="zh-CN" dirty="0"/>
          </a:p>
          <a:p>
            <a:pPr lvl="1"/>
            <a:r>
              <a:rPr lang="zh-CN" altLang="en-US" dirty="0"/>
              <a:t>自由浏览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24" y="2492896"/>
            <a:ext cx="4234172" cy="3705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6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2800" smtClean="0"/>
              <a:t>性别与目的的关系</a:t>
            </a:r>
            <a:endParaRPr lang="en-US" altLang="zh-CN" sz="2800" dirty="0"/>
          </a:p>
          <a:p>
            <a:pPr marL="866775" lvl="2" indent="-46990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女性 “自由浏览”的比例比男性高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2014/4/22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05" y="2060848"/>
            <a:ext cx="7107190" cy="3384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02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zhao's them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TOpS</Template>
  <TotalTime>9012</TotalTime>
  <Words>635</Words>
  <Application>Microsoft Office PowerPoint</Application>
  <PresentationFormat>全屏显示(4:3)</PresentationFormat>
  <Paragraphs>153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lzhao's theme</vt:lpstr>
      <vt:lpstr>基于眼动数据的用户在线购物行为分析</vt:lpstr>
      <vt:lpstr>内容</vt:lpstr>
      <vt:lpstr>开题回顾</vt:lpstr>
      <vt:lpstr>开题回顾（续）</vt:lpstr>
      <vt:lpstr>开题回顾（续）</vt:lpstr>
      <vt:lpstr>开题回顾（续） </vt:lpstr>
      <vt:lpstr>研究框架</vt:lpstr>
      <vt:lpstr>实验设计</vt:lpstr>
      <vt:lpstr>实验设计（续）</vt:lpstr>
      <vt:lpstr>实验设计（续）</vt:lpstr>
      <vt:lpstr>数据分析</vt:lpstr>
      <vt:lpstr>数据分析（续）</vt:lpstr>
      <vt:lpstr>数据分析（续）</vt:lpstr>
      <vt:lpstr>数据分析（续）</vt:lpstr>
      <vt:lpstr>数据分析（续）</vt:lpstr>
      <vt:lpstr>数据分析（续）</vt:lpstr>
      <vt:lpstr>数据分析（续）</vt:lpstr>
      <vt:lpstr>总结和后续工作</vt:lpstr>
      <vt:lpstr>计划完成情况</vt:lpstr>
      <vt:lpstr>部分参考文献</vt:lpstr>
      <vt:lpstr>Thanks Q&amp;A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lyu, chen</dc:creator>
  <cp:lastModifiedBy>godtao</cp:lastModifiedBy>
  <cp:revision>1334</cp:revision>
  <dcterms:created xsi:type="dcterms:W3CDTF">2009-08-18T02:02:38Z</dcterms:created>
  <dcterms:modified xsi:type="dcterms:W3CDTF">2014-04-22T06:17:24Z</dcterms:modified>
</cp:coreProperties>
</file>