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300" r:id="rId4"/>
    <p:sldId id="301" r:id="rId5"/>
    <p:sldId id="27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6" r:id="rId29"/>
    <p:sldId id="324" r:id="rId30"/>
    <p:sldId id="325" r:id="rId31"/>
    <p:sldId id="328" r:id="rId32"/>
    <p:sldId id="32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ng Weijun" initials="dwj" lastIdx="3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1EA"/>
    <a:srgbClr val="009900"/>
    <a:srgbClr val="0000CC"/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87950" autoAdjust="0"/>
  </p:normalViewPr>
  <p:slideViewPr>
    <p:cSldViewPr>
      <p:cViewPr varScale="1">
        <p:scale>
          <a:sx n="65" d="100"/>
          <a:sy n="65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AC88-84EC-4338-BBC6-ED78D048C57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57F3-1D0A-43F6-AF33-764944A2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9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00B1-4B74-4DF2-9C61-C201DE4B2E15}" type="datetimeFigureOut">
              <a:rPr lang="zh-CN" altLang="en-US" smtClean="0"/>
              <a:pPr/>
              <a:t>2014/6/22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FC16-CC9E-40B5-90A5-3D1FB9D68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9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69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89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2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05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04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user\My Documents\Downloads\lita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510" y="3356992"/>
            <a:ext cx="4286490" cy="350100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1187624" y="5818038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 smtClean="0">
                <a:ea typeface="微软雅黑"/>
              </a:rPr>
              <a:t>Operations &amp; Services Research (</a:t>
            </a:r>
            <a:r>
              <a:rPr lang="en-US" altLang="zh-CN" sz="1800" b="1" dirty="0" smtClean="0">
                <a:solidFill>
                  <a:schemeClr val="tx1"/>
                </a:solidFill>
                <a:ea typeface="微软雅黑"/>
              </a:rPr>
              <a:t>TOpS</a:t>
            </a:r>
            <a:r>
              <a:rPr lang="en-US" altLang="zh-CN" sz="1800" b="1" dirty="0" smtClean="0">
                <a:ea typeface="微软雅黑"/>
              </a:rPr>
              <a:t>) Laboratory</a:t>
            </a:r>
          </a:p>
          <a:p>
            <a:pPr algn="l"/>
            <a:r>
              <a:rPr lang="en-US" altLang="zh-CN" sz="1800" b="1" dirty="0" smtClean="0">
                <a:ea typeface="微软雅黑"/>
              </a:rPr>
              <a:t>Department of Industrial Engineering</a:t>
            </a:r>
          </a:p>
          <a:p>
            <a:pPr algn="l"/>
            <a:r>
              <a:rPr lang="en-US" altLang="zh-CN" sz="1800" b="1" dirty="0" smtClean="0">
                <a:ea typeface="微软雅黑"/>
              </a:rPr>
              <a:t>Tsinghua University, China</a:t>
            </a:r>
          </a:p>
        </p:txBody>
      </p:sp>
      <p:pic>
        <p:nvPicPr>
          <p:cNvPr id="14" name="图片 15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6" b="57802"/>
          <a:stretch/>
        </p:blipFill>
        <p:spPr>
          <a:xfrm>
            <a:off x="251520" y="5818038"/>
            <a:ext cx="936104" cy="912394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827584" y="2420888"/>
            <a:ext cx="8001000" cy="819944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这里放置标题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1.内容幻灯片_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641"/>
            <a:ext cx="8001000" cy="57606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980728"/>
            <a:ext cx="8001000" cy="532859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000" baseline="0">
                <a:latin typeface="+mn-lt"/>
              </a:defRPr>
            </a:lvl3pPr>
            <a:lvl4pPr>
              <a:defRPr sz="2000" baseline="0">
                <a:latin typeface="+mn-lt"/>
              </a:defRPr>
            </a:lvl4pPr>
            <a:lvl5pPr>
              <a:defRPr sz="2000" baseline="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539552" y="803660"/>
            <a:ext cx="7632848" cy="10506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030A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Picture 1" descr="D:\work\research\tops lab\design\TOpS_logo设计_060909_ws\TOpS_logo_color cop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16632"/>
            <a:ext cx="700724" cy="1029280"/>
          </a:xfrm>
          <a:prstGeom prst="rect">
            <a:avLst/>
          </a:prstGeom>
          <a:noFill/>
        </p:spPr>
      </p:pic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504" y="6453336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.2.内容幻灯片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641"/>
            <a:ext cx="8001000" cy="576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539552" y="803660"/>
            <a:ext cx="7632848" cy="10506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030A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dirty="0">
              <a:latin typeface="+mn-lt"/>
              <a:ea typeface="宋体" pitchFamily="2" charset="-122"/>
            </a:endParaRPr>
          </a:p>
        </p:txBody>
      </p:sp>
      <p:pic>
        <p:nvPicPr>
          <p:cNvPr id="8" name="Picture 1" descr="D:\work\research\tops lab\design\TOpS_logo设计_060909_ws\TOpS_logo_color cop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16632"/>
            <a:ext cx="700724" cy="1029280"/>
          </a:xfrm>
          <a:prstGeom prst="rect">
            <a:avLst/>
          </a:prstGeom>
          <a:noFill/>
        </p:spPr>
      </p:pic>
      <p:sp>
        <p:nvSpPr>
          <p:cNvPr id="9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.内容幻灯片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模板</a:t>
            </a:r>
            <a:endParaRPr lang="zh-CN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模板</a:t>
            </a:r>
            <a:endParaRPr lang="zh-CN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4653136"/>
            <a:ext cx="8229600" cy="78296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o"/>
        <a:defRPr sz="3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o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n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7030A0"/>
        </a:buClr>
        <a:buFont typeface="Wingdings" pitchFamily="2" charset="2"/>
        <a:buChar char="§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基于眼动数据的用户在线购物行为分析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4216773" y="3789040"/>
            <a:ext cx="4610100" cy="1360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潘涛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指导老师：李乐飞</a:t>
            </a:r>
          </a:p>
        </p:txBody>
      </p:sp>
    </p:spTree>
    <p:extLst>
      <p:ext uri="{BB962C8B-B14F-4D97-AF65-F5344CB8AC3E}">
        <p14:creationId xmlns:p14="http://schemas.microsoft.com/office/powerpoint/2010/main" val="6292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总共</a:t>
            </a:r>
            <a:r>
              <a:rPr lang="en-US" altLang="zh-CN" dirty="0"/>
              <a:t>30</a:t>
            </a:r>
            <a:r>
              <a:rPr lang="zh-CN" altLang="en-US" dirty="0"/>
              <a:t>个被试，有效数据</a:t>
            </a:r>
            <a:r>
              <a:rPr lang="en-US" altLang="zh-CN" dirty="0"/>
              <a:t>29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预测</a:t>
            </a:r>
            <a:r>
              <a:rPr lang="zh-CN" altLang="en-US" dirty="0"/>
              <a:t>用户目的总共获得</a:t>
            </a:r>
            <a:r>
              <a:rPr lang="en-US" altLang="zh-CN" dirty="0"/>
              <a:t>23120</a:t>
            </a:r>
            <a:r>
              <a:rPr lang="zh-CN" altLang="en-US" dirty="0"/>
              <a:t>组注视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浏览</a:t>
            </a:r>
            <a:r>
              <a:rPr lang="zh-CN" altLang="en-US" dirty="0"/>
              <a:t>分类页面行为分析</a:t>
            </a:r>
            <a:r>
              <a:rPr lang="zh-CN" altLang="en-US" dirty="0" smtClean="0"/>
              <a:t>总共获得</a:t>
            </a:r>
            <a:r>
              <a:rPr lang="en-US" altLang="zh-CN" dirty="0" smtClean="0"/>
              <a:t>290</a:t>
            </a:r>
            <a:r>
              <a:rPr lang="zh-CN" altLang="en-US" dirty="0"/>
              <a:t>组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数据分析：数据来源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预测用户购物目的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Fixation Details</a:t>
            </a:r>
            <a:r>
              <a:rPr lang="zh-CN" altLang="en-US" dirty="0" smtClean="0"/>
              <a:t>数据，对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进行过滤，只有</a:t>
            </a:r>
            <a:r>
              <a:rPr lang="en-US" altLang="zh-CN" dirty="0" smtClean="0"/>
              <a:t>task1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task3</a:t>
            </a:r>
            <a:endParaRPr lang="en-US" altLang="zh-CN" dirty="0"/>
          </a:p>
          <a:p>
            <a:pPr lvl="1"/>
            <a:r>
              <a:rPr lang="zh-CN" altLang="en-US" dirty="0" smtClean="0"/>
              <a:t>刺激只选择亚马逊首页</a:t>
            </a:r>
            <a:endParaRPr lang="en-US" altLang="zh-CN" dirty="0" smtClean="0"/>
          </a:p>
          <a:p>
            <a:r>
              <a:rPr lang="zh-CN" altLang="en-US" dirty="0" smtClean="0"/>
              <a:t>分析浏览分类页面行为：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将页面分成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AOI</a:t>
            </a:r>
            <a:r>
              <a:rPr lang="zh-CN" altLang="en-US" dirty="0" smtClean="0"/>
              <a:t>，分别对应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个商品，使用每种品类</a:t>
            </a:r>
            <a:r>
              <a:rPr lang="en-US" altLang="zh-CN" dirty="0" smtClean="0"/>
              <a:t>AOI</a:t>
            </a:r>
            <a:r>
              <a:rPr lang="zh-CN" altLang="en-US" dirty="0" smtClean="0"/>
              <a:t>的概览数据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另外根据用户的浏览轨迹回放，确定用户看过的商品和最终的选择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数据分析（续）：预测用户购物目的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</a:t>
            </a:r>
          </a:p>
          <a:p>
            <a:pPr lvl="1"/>
            <a:r>
              <a:rPr lang="zh-CN" altLang="en-US" dirty="0"/>
              <a:t>分类问题</a:t>
            </a:r>
          </a:p>
          <a:p>
            <a:pPr lvl="1"/>
            <a:r>
              <a:rPr lang="zh-CN" altLang="en-US" dirty="0" smtClean="0"/>
              <a:t>随机</a:t>
            </a:r>
            <a:r>
              <a:rPr lang="zh-CN" altLang="en-US" dirty="0"/>
              <a:t>森林分类算法</a:t>
            </a:r>
            <a:endParaRPr lang="en-US" altLang="zh-CN" dirty="0"/>
          </a:p>
          <a:p>
            <a:r>
              <a:rPr lang="zh-CN" altLang="en-US" dirty="0" smtClean="0"/>
              <a:t>随机森林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</a:t>
            </a:r>
            <a:r>
              <a:rPr lang="zh-CN" altLang="en-US" dirty="0"/>
              <a:t>模型，在数据集上表现良好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处理很高维数据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计算</a:t>
            </a:r>
            <a:r>
              <a:rPr lang="en-US" altLang="zh-CN" dirty="0"/>
              <a:t>feature importance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计算分在每一类的概率</a:t>
            </a:r>
          </a:p>
          <a:p>
            <a:pPr lvl="1"/>
            <a:r>
              <a:rPr lang="zh-CN" altLang="en-US" dirty="0" smtClean="0"/>
              <a:t>训练</a:t>
            </a:r>
            <a:r>
              <a:rPr lang="zh-CN" altLang="en-US" dirty="0"/>
              <a:t>速度快</a:t>
            </a:r>
          </a:p>
          <a:p>
            <a:r>
              <a:rPr lang="zh-CN" altLang="en-US" dirty="0" smtClean="0"/>
              <a:t>过拟合</a:t>
            </a:r>
            <a:r>
              <a:rPr lang="zh-CN" altLang="en-US" dirty="0"/>
              <a:t>：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交叉验证的方式提高模型</a:t>
            </a:r>
            <a:r>
              <a:rPr lang="zh-CN" altLang="en-US" dirty="0" smtClean="0"/>
              <a:t>准确度，经典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次交叉验证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7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数据分析（续）：预测用户购物目的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交叉验证分数即模型预测</a:t>
            </a:r>
            <a:r>
              <a:rPr lang="zh-CN" altLang="en-US" dirty="0" smtClean="0"/>
              <a:t>准确度达到</a:t>
            </a:r>
            <a:r>
              <a:rPr lang="en-US" altLang="zh-CN" dirty="0" smtClean="0"/>
              <a:t>85%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95204"/>
              </p:ext>
            </p:extLst>
          </p:nvPr>
        </p:nvGraphicFramePr>
        <p:xfrm>
          <a:off x="1478831" y="1745431"/>
          <a:ext cx="6192688" cy="414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831" y="1745431"/>
                        <a:ext cx="6192688" cy="4143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数据分析（续）：预测用户购物目的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Feature Importance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Position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Position Y</a:t>
            </a:r>
            <a:r>
              <a:rPr lang="zh-CN" altLang="en-US" dirty="0"/>
              <a:t>这两个</a:t>
            </a:r>
            <a:r>
              <a:rPr lang="en-US" altLang="zh-CN" dirty="0"/>
              <a:t>feature</a:t>
            </a:r>
            <a:r>
              <a:rPr lang="zh-CN" altLang="en-US" dirty="0"/>
              <a:t>突出，其中</a:t>
            </a:r>
            <a:r>
              <a:rPr lang="en-US" altLang="zh-CN" dirty="0"/>
              <a:t>Position Y</a:t>
            </a:r>
            <a:r>
              <a:rPr lang="zh-CN" altLang="en-US" dirty="0"/>
              <a:t>特别突出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7526"/>
              </p:ext>
            </p:extLst>
          </p:nvPr>
        </p:nvGraphicFramePr>
        <p:xfrm>
          <a:off x="1815945" y="1484784"/>
          <a:ext cx="5502585" cy="367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945" y="1484784"/>
                        <a:ext cx="5502585" cy="3675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Feature Importance</a:t>
            </a:r>
            <a:r>
              <a:rPr lang="zh-CN" altLang="en-US" dirty="0" smtClean="0"/>
              <a:t>的解释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搜索框和导航栏的</a:t>
            </a:r>
            <a:r>
              <a:rPr lang="en-US" altLang="zh-CN" dirty="0"/>
              <a:t>Position X</a:t>
            </a:r>
            <a:r>
              <a:rPr lang="zh-CN" altLang="en-US" dirty="0"/>
              <a:t>差别并不大，而</a:t>
            </a:r>
            <a:r>
              <a:rPr lang="en-US" altLang="zh-CN" dirty="0"/>
              <a:t>Position Y</a:t>
            </a:r>
            <a:r>
              <a:rPr lang="zh-CN" altLang="en-US" dirty="0"/>
              <a:t>可以将二者很明显的区分</a:t>
            </a:r>
            <a:r>
              <a:rPr lang="zh-CN" altLang="en-US" dirty="0" smtClean="0"/>
              <a:t>开来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150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2" y="1700808"/>
            <a:ext cx="5267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可视化分类效果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18635"/>
              </p:ext>
            </p:extLst>
          </p:nvPr>
        </p:nvGraphicFramePr>
        <p:xfrm>
          <a:off x="1359088" y="1628800"/>
          <a:ext cx="6432173" cy="429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088" y="1628800"/>
                        <a:ext cx="6432173" cy="4295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4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随机森林中的随机树数目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20851"/>
              </p:ext>
            </p:extLst>
          </p:nvPr>
        </p:nvGraphicFramePr>
        <p:xfrm>
          <a:off x="1936750" y="2132856"/>
          <a:ext cx="52768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132856"/>
                        <a:ext cx="5276850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不同的最小注视时间标准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98040"/>
              </p:ext>
            </p:extLst>
          </p:nvPr>
        </p:nvGraphicFramePr>
        <p:xfrm>
          <a:off x="1928813" y="2132856"/>
          <a:ext cx="52768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132856"/>
                        <a:ext cx="5276850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8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zh-CN" dirty="0"/>
              <a:t>使用眼动</a:t>
            </a:r>
            <a:r>
              <a:rPr lang="en-US" altLang="zh-CN" dirty="0"/>
              <a:t>fixation</a:t>
            </a:r>
            <a:r>
              <a:rPr lang="zh-CN" altLang="zh-CN" dirty="0"/>
              <a:t>数据可以很好地预测用户购物目的，准确度达到</a:t>
            </a:r>
            <a:r>
              <a:rPr lang="en-US" altLang="zh-CN" dirty="0"/>
              <a:t>85</a:t>
            </a:r>
            <a:r>
              <a:rPr lang="en-US" altLang="zh-CN" dirty="0" smtClean="0"/>
              <a:t>%</a:t>
            </a:r>
          </a:p>
          <a:p>
            <a:pPr lvl="1"/>
            <a:r>
              <a:rPr lang="zh-CN" altLang="zh-CN" dirty="0" smtClean="0"/>
              <a:t>用户在浏览电子商务网站的时候，带有不同目的的注视的位置</a:t>
            </a:r>
            <a:r>
              <a:rPr lang="zh-CN" altLang="zh-CN" dirty="0" smtClean="0"/>
              <a:t>不同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购买</a:t>
            </a:r>
            <a:r>
              <a:rPr lang="zh-CN" altLang="zh-CN" dirty="0" smtClean="0"/>
              <a:t>特定商品的用户倾向于注视搜索框，购买特定品类的用户倾向于注视导航</a:t>
            </a:r>
            <a:r>
              <a:rPr lang="zh-CN" altLang="zh-CN" dirty="0" smtClean="0"/>
              <a:t>栏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  <a:p>
            <a:r>
              <a:rPr lang="zh-CN" altLang="en-US" dirty="0" smtClean="0"/>
              <a:t>研究目标和思路</a:t>
            </a:r>
            <a:endParaRPr lang="en-US" altLang="zh-CN" dirty="0" smtClean="0"/>
          </a:p>
          <a:p>
            <a:r>
              <a:rPr lang="zh-CN" altLang="en-US" dirty="0" smtClean="0"/>
              <a:t>实验设计和实施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zh-CN" altLang="en-US" dirty="0" smtClean="0"/>
              <a:t>和展望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3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</a:t>
            </a:r>
            <a:r>
              <a:rPr lang="zh-CN" altLang="en-US" dirty="0" smtClean="0"/>
              <a:t>：用户浏览分类页面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理解用户浏览商品的模式和用户如何选择想要进一步查看的商品，比如选择某个商品的用户会不会注意上下左右的</a:t>
            </a:r>
            <a:r>
              <a:rPr lang="zh-CN" altLang="zh-CN" dirty="0" smtClean="0"/>
              <a:t>商品</a:t>
            </a:r>
            <a:endParaRPr lang="en-US" altLang="zh-CN" dirty="0" smtClean="0"/>
          </a:p>
          <a:p>
            <a:r>
              <a:rPr lang="zh-CN" altLang="zh-CN" dirty="0" smtClean="0"/>
              <a:t>同样</a:t>
            </a:r>
            <a:r>
              <a:rPr lang="zh-CN" altLang="zh-CN" dirty="0"/>
              <a:t>类型的商品用户的眼动特征会不会有聚集</a:t>
            </a:r>
            <a:r>
              <a:rPr lang="zh-CN" altLang="zh-CN" dirty="0" smtClean="0"/>
              <a:t>效应</a:t>
            </a:r>
            <a:endParaRPr lang="en-US" altLang="zh-CN" dirty="0" smtClean="0"/>
          </a:p>
          <a:p>
            <a:r>
              <a:rPr lang="zh-CN" altLang="zh-CN" dirty="0" smtClean="0"/>
              <a:t>商品</a:t>
            </a:r>
            <a:r>
              <a:rPr lang="zh-CN" altLang="zh-CN" dirty="0"/>
              <a:t>排序对于用户选择的影响：商品被选择了多少</a:t>
            </a:r>
            <a:r>
              <a:rPr lang="zh-CN" altLang="zh-CN" dirty="0" smtClean="0"/>
              <a:t>次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商品</a:t>
            </a:r>
            <a:r>
              <a:rPr lang="zh-CN" altLang="zh-CN" dirty="0"/>
              <a:t>总共被注视了多长</a:t>
            </a:r>
            <a:r>
              <a:rPr lang="zh-CN" altLang="zh-CN" dirty="0" smtClean="0"/>
              <a:t>时间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5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商品被选择次数和其他指标之间的关系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商品的总选择次数集中在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923198"/>
              </p:ext>
            </p:extLst>
          </p:nvPr>
        </p:nvGraphicFramePr>
        <p:xfrm>
          <a:off x="1928813" y="1628800"/>
          <a:ext cx="5276850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628800"/>
                        <a:ext cx="5276850" cy="35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商品被选择次数和其他指标之间的</a:t>
            </a:r>
            <a:r>
              <a:rPr lang="zh-CN" altLang="en-US" dirty="0" smtClean="0"/>
              <a:t>关系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97872"/>
              </p:ext>
            </p:extLst>
          </p:nvPr>
        </p:nvGraphicFramePr>
        <p:xfrm>
          <a:off x="1475656" y="1751948"/>
          <a:ext cx="6180340" cy="4127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51948"/>
                        <a:ext cx="6180340" cy="4127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品类分析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88510"/>
              </p:ext>
            </p:extLst>
          </p:nvPr>
        </p:nvGraphicFramePr>
        <p:xfrm>
          <a:off x="1547664" y="1745431"/>
          <a:ext cx="5832648" cy="389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45431"/>
                        <a:ext cx="5832648" cy="3895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波峰</a:t>
            </a:r>
            <a:r>
              <a:rPr lang="zh-CN" altLang="zh-CN" dirty="0"/>
              <a:t>经常位于：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r>
              <a:rPr lang="zh-CN" altLang="zh-CN" dirty="0" smtClean="0"/>
              <a:t>波谷</a:t>
            </a:r>
            <a:r>
              <a:rPr lang="zh-CN" altLang="zh-CN" dirty="0"/>
              <a:t>经常位于：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 smtClean="0"/>
              <a:t>7</a:t>
            </a:r>
          </a:p>
          <a:p>
            <a:r>
              <a:rPr lang="zh-CN" altLang="zh-CN" dirty="0"/>
              <a:t>波峰意味着用户在该商品处</a:t>
            </a:r>
            <a:r>
              <a:rPr lang="zh-CN" altLang="zh-CN" dirty="0" smtClean="0"/>
              <a:t>注意力</a:t>
            </a:r>
            <a:r>
              <a:rPr lang="zh-CN" altLang="en-US" dirty="0"/>
              <a:t>较多</a:t>
            </a:r>
            <a:r>
              <a:rPr lang="zh-CN" altLang="zh-CN" dirty="0" smtClean="0"/>
              <a:t>，</a:t>
            </a:r>
            <a:r>
              <a:rPr lang="zh-CN" altLang="zh-CN" dirty="0"/>
              <a:t>波谷意味着用户在该商品处</a:t>
            </a:r>
            <a:r>
              <a:rPr lang="zh-CN" altLang="zh-CN" dirty="0" smtClean="0"/>
              <a:t>注意力</a:t>
            </a:r>
            <a:r>
              <a:rPr lang="zh-CN" altLang="en-US" dirty="0"/>
              <a:t>较少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3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27650" name="图片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44"/>
          <a:stretch>
            <a:fillRect/>
          </a:stretch>
        </p:blipFill>
        <p:spPr bwMode="auto">
          <a:xfrm>
            <a:off x="2686050" y="1124744"/>
            <a:ext cx="376237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3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选中的商品前后注意力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用户选择某个商品之后，一般会</a:t>
            </a:r>
            <a:r>
              <a:rPr lang="zh-CN" altLang="en-US" dirty="0" smtClean="0"/>
              <a:t>停止搜索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18783"/>
              </p:ext>
            </p:extLst>
          </p:nvPr>
        </p:nvGraphicFramePr>
        <p:xfrm>
          <a:off x="1717779" y="1628800"/>
          <a:ext cx="5698918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779" y="1628800"/>
                        <a:ext cx="5698918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4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用户第一眼注视集中在第一个和第二个商品位置，并且页面第二个</a:t>
            </a:r>
            <a:r>
              <a:rPr lang="zh-CN" altLang="en-US" dirty="0" smtClean="0"/>
              <a:t>位置显著重要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84356"/>
              </p:ext>
            </p:extLst>
          </p:nvPr>
        </p:nvGraphicFramePr>
        <p:xfrm>
          <a:off x="1928813" y="2276872"/>
          <a:ext cx="5276850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76872"/>
                        <a:ext cx="5276850" cy="35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3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/>
              <a:t>用户在浏览分类页面的时候，倾向于选择</a:t>
            </a:r>
            <a:r>
              <a:rPr lang="zh-CN" altLang="en-US" dirty="0" smtClean="0"/>
              <a:t>排序</a:t>
            </a:r>
            <a:r>
              <a:rPr lang="zh-CN" altLang="en-US" dirty="0"/>
              <a:t>靠前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pPr lvl="1"/>
            <a:r>
              <a:rPr lang="zh-CN" altLang="zh-CN" dirty="0"/>
              <a:t>从第</a:t>
            </a:r>
            <a:r>
              <a:rPr lang="en-US" altLang="zh-CN" dirty="0"/>
              <a:t>7</a:t>
            </a:r>
            <a:r>
              <a:rPr lang="zh-CN" altLang="zh-CN" dirty="0"/>
              <a:t>个商品之后，用户的关注度和选择衰减</a:t>
            </a:r>
            <a:r>
              <a:rPr lang="zh-CN" altLang="zh-CN" dirty="0" smtClean="0"/>
              <a:t>很快</a:t>
            </a:r>
            <a:endParaRPr lang="en-US" altLang="zh-CN" dirty="0" smtClean="0"/>
          </a:p>
          <a:p>
            <a:pPr lvl="1"/>
            <a:r>
              <a:rPr lang="zh-CN" altLang="zh-CN" dirty="0"/>
              <a:t>用户选中某个商品之后一般会停止搜索和</a:t>
            </a:r>
            <a:r>
              <a:rPr lang="zh-CN" altLang="zh-CN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/>
              <a:t>用户第一眼注视集中在第一个和第二个商品位置，并且页面第二个位置远比其他位置</a:t>
            </a:r>
            <a:r>
              <a:rPr lang="zh-CN" altLang="en-US" dirty="0" smtClean="0"/>
              <a:t>重要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总结：主要结论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通过机器学习中的随机森林算法</a:t>
            </a:r>
            <a:r>
              <a:rPr lang="zh-CN" altLang="en-US" dirty="0" smtClean="0"/>
              <a:t>，发现使用</a:t>
            </a:r>
            <a:r>
              <a:rPr lang="zh-CN" altLang="en-US" dirty="0"/>
              <a:t>用户在首页的注视数据可以很好的将目的进行分类，准确度达到</a:t>
            </a:r>
            <a:r>
              <a:rPr lang="en-US" altLang="zh-CN" dirty="0"/>
              <a:t>85</a:t>
            </a:r>
            <a:r>
              <a:rPr lang="en-US" altLang="zh-CN" dirty="0" smtClean="0"/>
              <a:t>%</a:t>
            </a:r>
          </a:p>
          <a:p>
            <a:r>
              <a:rPr lang="zh-CN" altLang="en-US" dirty="0"/>
              <a:t>用户携带不同目的浏览电子商务网站的时候，眼睛注视的区域明显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r>
              <a:rPr lang="zh-CN" altLang="en-US" dirty="0"/>
              <a:t>用户在浏览分类页面的时候，倾向于选择排序考前的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r>
              <a:rPr lang="zh-CN" altLang="en-US" dirty="0"/>
              <a:t>用户选中某个商品之后一般会停止搜索和比较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电子商务潜力巨大，竞争激烈，在推荐系统等领域面临瓶颈</a:t>
            </a:r>
            <a:r>
              <a:rPr lang="zh-CN" altLang="en-US" dirty="0" smtClean="0"/>
              <a:t>，数据不够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点击</a:t>
            </a:r>
            <a:r>
              <a:rPr lang="zh-CN" altLang="en-US" dirty="0"/>
              <a:t>流：点击</a:t>
            </a:r>
            <a:r>
              <a:rPr lang="zh-CN" altLang="en-US" dirty="0" smtClean="0"/>
              <a:t>、停留、浏览</a:t>
            </a:r>
            <a:endParaRPr lang="en-US" altLang="zh-CN" dirty="0" smtClean="0"/>
          </a:p>
          <a:p>
            <a:r>
              <a:rPr lang="zh-CN" altLang="en-US" dirty="0" smtClean="0"/>
              <a:t>客观数据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社会化</a:t>
            </a:r>
            <a:r>
              <a:rPr lang="zh-CN" altLang="en-US" dirty="0"/>
              <a:t>信息：性别、学历、收入</a:t>
            </a:r>
          </a:p>
          <a:p>
            <a:r>
              <a:rPr lang="zh-CN" altLang="en-US" dirty="0" smtClean="0"/>
              <a:t>主观数据：用户的心理数据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用户最关心什么参数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用户为什么</a:t>
            </a:r>
            <a:r>
              <a:rPr lang="zh-CN" altLang="en-US" dirty="0"/>
              <a:t>点击和购买</a:t>
            </a:r>
          </a:p>
          <a:p>
            <a:pPr lvl="1"/>
            <a:r>
              <a:rPr lang="zh-CN" altLang="en-US" dirty="0" smtClean="0"/>
              <a:t>用户为什么</a:t>
            </a:r>
            <a:r>
              <a:rPr lang="zh-CN" altLang="en-US" dirty="0"/>
              <a:t>浏览</a:t>
            </a:r>
            <a:r>
              <a:rPr lang="zh-CN" altLang="en-US" dirty="0" smtClean="0"/>
              <a:t>之后并没有购买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用户做出选择的过程是怎样的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 bwMode="auto">
          <a:xfrm>
            <a:off x="2672730" y="2060848"/>
            <a:ext cx="675134" cy="1368152"/>
          </a:xfrm>
          <a:prstGeom prst="leftBrace">
            <a:avLst>
              <a:gd name="adj1" fmla="val 17149"/>
              <a:gd name="adj2" fmla="val 4893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结论在自适应系统</a:t>
            </a:r>
            <a:r>
              <a:rPr lang="zh-CN" altLang="en-US" dirty="0" smtClean="0"/>
              <a:t>、推荐系统、提升用户体验、竞价排名</a:t>
            </a:r>
            <a:r>
              <a:rPr lang="zh-CN" altLang="en-US" dirty="0" smtClean="0"/>
              <a:t>等领域具有</a:t>
            </a:r>
            <a:r>
              <a:rPr lang="zh-CN" altLang="en-US" dirty="0" smtClean="0"/>
              <a:t>重大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未来</a:t>
            </a:r>
            <a:r>
              <a:rPr lang="zh-CN" altLang="en-US" dirty="0"/>
              <a:t>研究可以侧重于用户在线购物目的的</a:t>
            </a:r>
            <a:r>
              <a:rPr lang="zh-CN" altLang="en-US" dirty="0" smtClean="0"/>
              <a:t>转移</a:t>
            </a:r>
            <a:endParaRPr lang="en-US" altLang="zh-CN" dirty="0" smtClean="0"/>
          </a:p>
          <a:p>
            <a:r>
              <a:rPr lang="zh-CN" altLang="en-US" dirty="0" smtClean="0"/>
              <a:t>另外，用户浏览分类页面还有很多眼动数据值得挖掘，比如用户的浏览路径、用户的眼跳等等，如何实现对于每个用户建立模型，加强对于用户的理解都值得进一步</a:t>
            </a:r>
            <a:r>
              <a:rPr lang="zh-CN" altLang="en-US" dirty="0" smtClean="0"/>
              <a:t>研究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0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Giordano, D., </a:t>
            </a:r>
            <a:r>
              <a:rPr lang="en-US" altLang="zh-CN" dirty="0" err="1"/>
              <a:t>Kavasidis</a:t>
            </a:r>
            <a:r>
              <a:rPr lang="en-US" altLang="zh-CN" dirty="0"/>
              <a:t>, I., </a:t>
            </a:r>
            <a:r>
              <a:rPr lang="en-US" altLang="zh-CN" dirty="0" err="1"/>
              <a:t>Pino</a:t>
            </a:r>
            <a:r>
              <a:rPr lang="en-US" altLang="zh-CN" dirty="0"/>
              <a:t>, C., and </a:t>
            </a:r>
            <a:r>
              <a:rPr lang="en-US" altLang="zh-CN" dirty="0" err="1"/>
              <a:t>Spampinato</a:t>
            </a:r>
            <a:r>
              <a:rPr lang="en-US" altLang="zh-CN" dirty="0"/>
              <a:t>, C. (2012). Content based recommender system by using eye gaze data. In Proceedings of the Symposium on Eye Tracking Research and Applications, ETRA ’12, pages 369–372, New York, NY, USA. ACM.</a:t>
            </a:r>
            <a:endParaRPr lang="zh-CN" altLang="zh-CN" dirty="0"/>
          </a:p>
          <a:p>
            <a:pPr lvl="0"/>
            <a:r>
              <a:rPr lang="en-US" altLang="zh-CN" dirty="0" err="1"/>
              <a:t>Conati</a:t>
            </a:r>
            <a:r>
              <a:rPr lang="en-US" altLang="zh-CN" dirty="0"/>
              <a:t>, C., </a:t>
            </a:r>
            <a:r>
              <a:rPr lang="en-US" altLang="zh-CN" dirty="0" err="1"/>
              <a:t>Merten</a:t>
            </a:r>
            <a:r>
              <a:rPr lang="en-US" altLang="zh-CN" dirty="0"/>
              <a:t>, C., </a:t>
            </a:r>
            <a:r>
              <a:rPr lang="en-US" altLang="zh-CN" dirty="0" err="1"/>
              <a:t>Amershi</a:t>
            </a:r>
            <a:r>
              <a:rPr lang="en-US" altLang="zh-CN" dirty="0"/>
              <a:t>, S., and </a:t>
            </a:r>
            <a:r>
              <a:rPr lang="en-US" altLang="zh-CN" dirty="0" err="1"/>
              <a:t>Muldner</a:t>
            </a:r>
            <a:r>
              <a:rPr lang="en-US" altLang="zh-CN" dirty="0"/>
              <a:t>, K. (2007). Using eye-tracking data for high-level user modeling in adaptive interfaces. In AAAI’07: Proceedings of the 22nd national </a:t>
            </a:r>
            <a:r>
              <a:rPr lang="en-US" altLang="zh-CN" dirty="0" err="1"/>
              <a:t>onference</a:t>
            </a:r>
            <a:r>
              <a:rPr lang="en-US" altLang="zh-CN" dirty="0"/>
              <a:t> on Artificial intelligence, pages 1614–1617. AAAI Press.</a:t>
            </a:r>
            <a:endParaRPr lang="zh-CN" altLang="zh-CN" dirty="0"/>
          </a:p>
          <a:p>
            <a:pPr lvl="0"/>
            <a:r>
              <a:rPr lang="en-US" altLang="zh-CN" dirty="0" err="1"/>
              <a:t>Conati</a:t>
            </a:r>
            <a:r>
              <a:rPr lang="en-US" altLang="zh-CN" dirty="0"/>
              <a:t>, C. and </a:t>
            </a:r>
            <a:r>
              <a:rPr lang="en-US" altLang="zh-CN" dirty="0" err="1"/>
              <a:t>Merten</a:t>
            </a:r>
            <a:r>
              <a:rPr lang="en-US" altLang="zh-CN" dirty="0"/>
              <a:t>, C. (2007). Eye-tracking for user modeling in exploratory learning environments: An empirical evaluation. Know.-Based Syst., 20(6):557–574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Chen, M. C., Anderson, J. R., and </a:t>
            </a:r>
            <a:r>
              <a:rPr lang="en-US" altLang="zh-CN" dirty="0" err="1"/>
              <a:t>Sohn</a:t>
            </a:r>
            <a:r>
              <a:rPr lang="en-US" altLang="zh-CN" dirty="0"/>
              <a:t>, M. H. (2001). What can a mouse cursor tell us more?: correlation of eye/mouse movements on web browsing. In CHI ’01 extended abstracts on Human factors in computing systems, CHI EA ’01, pages 281–282, New York, NY, USA. ACM.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857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Thanks</a:t>
            </a:r>
            <a:br>
              <a:rPr lang="en-US" altLang="zh-CN" sz="4800" dirty="0" smtClean="0"/>
            </a:br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47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约有</a:t>
            </a:r>
            <a:r>
              <a:rPr lang="en-US" altLang="zh-CN" dirty="0"/>
              <a:t>80%</a:t>
            </a:r>
            <a:r>
              <a:rPr lang="zh-CN" altLang="en-US" dirty="0"/>
              <a:t>到</a:t>
            </a:r>
            <a:r>
              <a:rPr lang="en-US" altLang="zh-CN" dirty="0"/>
              <a:t>90%</a:t>
            </a:r>
            <a:r>
              <a:rPr lang="zh-CN" altLang="en-US" dirty="0"/>
              <a:t>的外界信息通过眼睛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 smtClean="0"/>
              <a:t>眼动仪获取人的眼动数据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分析用户</a:t>
            </a:r>
            <a:r>
              <a:rPr lang="zh-CN" altLang="en-US" dirty="0"/>
              <a:t>深层次的需求、情感和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构建动态的实时用户模型</a:t>
            </a:r>
            <a:endParaRPr lang="en-US" altLang="zh-CN" dirty="0" smtClean="0"/>
          </a:p>
          <a:p>
            <a:pPr lvl="1"/>
            <a:r>
              <a:rPr lang="zh-CN" altLang="en-US" dirty="0"/>
              <a:t>眼动</a:t>
            </a:r>
            <a:r>
              <a:rPr lang="zh-CN" altLang="en-US" dirty="0" smtClean="0"/>
              <a:t>数据承载的信息丰富，可以</a:t>
            </a:r>
            <a:r>
              <a:rPr lang="zh-CN" altLang="en-US" dirty="0"/>
              <a:t>极</a:t>
            </a:r>
            <a:r>
              <a:rPr lang="zh-CN" altLang="en-US" dirty="0" smtClean="0"/>
              <a:t>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提高对于用户的理解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改进网站设计，提升用户体验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消费行为         消费心理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912409" y="3640936"/>
            <a:ext cx="1943100" cy="2456448"/>
            <a:chOff x="1059024" y="3068960"/>
            <a:chExt cx="1943100" cy="2456448"/>
          </a:xfrm>
        </p:grpSpPr>
        <p:pic>
          <p:nvPicPr>
            <p:cNvPr id="12290" name="图片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024" y="3068960"/>
              <a:ext cx="1943100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1245744" y="515607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便携式眼动仪</a:t>
              </a:r>
              <a:endParaRPr lang="zh-CN" altLang="en-US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2678088" y="4725144"/>
            <a:ext cx="648072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534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预测用户购物目的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分析用户浏览商品分类页面的行为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8687" y="2466414"/>
            <a:ext cx="4752975" cy="3842906"/>
            <a:chOff x="2198687" y="2348880"/>
            <a:chExt cx="4752975" cy="3842906"/>
          </a:xfrm>
        </p:grpSpPr>
        <p:pic>
          <p:nvPicPr>
            <p:cNvPr id="13314" name="图片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687" y="2348880"/>
              <a:ext cx="4752975" cy="32575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3782408" y="582245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研究目标框架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0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研究目标和思路（续）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预测用户购物目的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展示</a:t>
            </a:r>
            <a:r>
              <a:rPr lang="zh-CN" altLang="en-US" dirty="0" smtClean="0"/>
              <a:t>给顾客</a:t>
            </a:r>
            <a:r>
              <a:rPr lang="zh-CN" altLang="en-US" dirty="0" smtClean="0"/>
              <a:t>的商品信息</a:t>
            </a:r>
            <a:r>
              <a:rPr lang="zh-CN" altLang="en-US" dirty="0" smtClean="0"/>
              <a:t>如果和顾客目的相关，则有</a:t>
            </a:r>
            <a:r>
              <a:rPr lang="zh-CN" altLang="en-US" dirty="0" smtClean="0">
                <a:solidFill>
                  <a:srgbClr val="FF0000"/>
                </a:solidFill>
              </a:rPr>
              <a:t>增值效应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反之</a:t>
            </a:r>
            <a:r>
              <a:rPr lang="zh-CN" altLang="en-US" dirty="0" smtClean="0"/>
              <a:t>，如果不相关，则有</a:t>
            </a:r>
            <a:r>
              <a:rPr lang="zh-CN" altLang="en-US" dirty="0" smtClean="0">
                <a:solidFill>
                  <a:srgbClr val="FF0000"/>
                </a:solidFill>
              </a:rPr>
              <a:t>贬值效应</a:t>
            </a:r>
            <a:r>
              <a:rPr lang="zh-CN" altLang="en-US" dirty="0" smtClean="0"/>
              <a:t>，并且贬值效应更加强烈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根据用户浏览电子商务网站的初始眼动数据，提前预知用户的购物目的</a:t>
            </a:r>
            <a:endParaRPr lang="en-US" altLang="zh-CN" dirty="0"/>
          </a:p>
          <a:p>
            <a:r>
              <a:rPr lang="zh-CN" altLang="en-US" dirty="0" smtClean="0"/>
              <a:t>分析浏览分类页面行为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理解用户比较和选择的过程和行为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分析用户的浏览习惯和模式，比如用户选择的商品和注视之间的关系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5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用户购物目的调研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47</a:t>
            </a:r>
            <a:r>
              <a:rPr lang="zh-CN" altLang="en-US" dirty="0" smtClean="0"/>
              <a:t>份有效问卷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用户购物目的主要有三种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433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87" y="2326650"/>
            <a:ext cx="447417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699792" y="5733256"/>
            <a:ext cx="2736304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被试分别带着三种目的浏览亚马逊网站首页，不限时间，以用户离开页面为结束标志，更进一步的点击不考虑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被试随机被</a:t>
            </a:r>
            <a:r>
              <a:rPr lang="zh-CN" altLang="en-US" dirty="0"/>
              <a:t>分配三种目的：确定商品、确定分类和自由</a:t>
            </a:r>
            <a:r>
              <a:rPr lang="zh-CN" altLang="en-US" dirty="0" smtClean="0"/>
              <a:t>浏览，前两个目的进行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次，第三个目的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pPr lvl="1"/>
            <a:r>
              <a:rPr lang="zh-CN" altLang="en-US" dirty="0" smtClean="0"/>
              <a:t>被试带有“确定分类”目的，需要浏览特定</a:t>
            </a:r>
            <a:r>
              <a:rPr lang="zh-CN" altLang="en-US" dirty="0"/>
              <a:t>分类</a:t>
            </a:r>
            <a:r>
              <a:rPr lang="zh-CN" altLang="en-US" dirty="0" smtClean="0"/>
              <a:t>页面，进行比较和选择</a:t>
            </a:r>
            <a:endParaRPr lang="zh-CN" altLang="en-US" dirty="0"/>
          </a:p>
          <a:p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不能使用键盘→模拟输入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有点击链接需求→关闭窗口，该轮结束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2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实验流程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实验过程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目的随机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7410" name="图示 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76" b="-12206"/>
          <a:stretch>
            <a:fillRect/>
          </a:stretch>
        </p:blipFill>
        <p:spPr bwMode="auto">
          <a:xfrm>
            <a:off x="604431" y="1700808"/>
            <a:ext cx="79351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示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67" r="-34425"/>
          <a:stretch>
            <a:fillRect/>
          </a:stretch>
        </p:blipFill>
        <p:spPr bwMode="auto">
          <a:xfrm>
            <a:off x="2306923" y="3438491"/>
            <a:ext cx="4536504" cy="2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4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hao's them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TOpS</Template>
  <TotalTime>9969</TotalTime>
  <Words>1509</Words>
  <Application>Microsoft Office PowerPoint</Application>
  <PresentationFormat>全屏显示(4:3)</PresentationFormat>
  <Paragraphs>240</Paragraphs>
  <Slides>32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lzhao's theme</vt:lpstr>
      <vt:lpstr>Graph</vt:lpstr>
      <vt:lpstr>基于眼动数据的用户在线购物行为分析</vt:lpstr>
      <vt:lpstr>内容</vt:lpstr>
      <vt:lpstr>研究背景</vt:lpstr>
      <vt:lpstr>研究背景（续）</vt:lpstr>
      <vt:lpstr>研究目标和思路</vt:lpstr>
      <vt:lpstr>研究目标和思路（续）</vt:lpstr>
      <vt:lpstr>实验设计和实施</vt:lpstr>
      <vt:lpstr>实验设计和实施（续）</vt:lpstr>
      <vt:lpstr>实验设计和实施（续）</vt:lpstr>
      <vt:lpstr>实验设计和实施（续）</vt:lpstr>
      <vt:lpstr>数据分析：数据来源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总结：主要结论</vt:lpstr>
      <vt:lpstr>展望</vt:lpstr>
      <vt:lpstr>部分参考文献</vt:lpstr>
      <vt:lpstr>Thanks Q&amp;A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lyu, chen</dc:creator>
  <cp:lastModifiedBy>godtao</cp:lastModifiedBy>
  <cp:revision>1624</cp:revision>
  <dcterms:created xsi:type="dcterms:W3CDTF">2009-08-18T02:02:38Z</dcterms:created>
  <dcterms:modified xsi:type="dcterms:W3CDTF">2014-06-22T13:23:41Z</dcterms:modified>
</cp:coreProperties>
</file>