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98" r:id="rId2"/>
    <p:sldId id="299" r:id="rId3"/>
    <p:sldId id="300" r:id="rId4"/>
    <p:sldId id="301" r:id="rId5"/>
    <p:sldId id="27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1" r:id="rId17"/>
    <p:sldId id="313" r:id="rId18"/>
    <p:sldId id="31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8" r:id="rId29"/>
    <p:sldId id="32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g Weijun" initials="dwj" lastIdx="3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1EA"/>
    <a:srgbClr val="009900"/>
    <a:srgbClr val="0000CC"/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7950" autoAdjust="0"/>
  </p:normalViewPr>
  <p:slideViewPr>
    <p:cSldViewPr>
      <p:cViewPr varScale="1">
        <p:scale>
          <a:sx n="65" d="100"/>
          <a:sy n="65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AC88-84EC-4338-BBC6-ED78D048C57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57F3-1D0A-43F6-AF33-764944A2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9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00B1-4B74-4DF2-9C61-C201DE4B2E15}" type="datetimeFigureOut">
              <a:rPr lang="zh-CN" altLang="en-US" smtClean="0"/>
              <a:pPr/>
              <a:t>2014/6/23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FC16-CC9E-40B5-90A5-3D1FB9D68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9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69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89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2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05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04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user\My Documents\Downloads\lita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510" y="3356992"/>
            <a:ext cx="4286490" cy="350100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1187624" y="5818038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 smtClean="0">
                <a:ea typeface="微软雅黑"/>
              </a:rPr>
              <a:t>Operations &amp; Services Research (</a:t>
            </a:r>
            <a:r>
              <a:rPr lang="en-US" altLang="zh-CN" sz="1800" b="1" dirty="0" smtClean="0">
                <a:solidFill>
                  <a:schemeClr val="tx1"/>
                </a:solidFill>
                <a:ea typeface="微软雅黑"/>
              </a:rPr>
              <a:t>TOpS</a:t>
            </a:r>
            <a:r>
              <a:rPr lang="en-US" altLang="zh-CN" sz="1800" b="1" dirty="0" smtClean="0">
                <a:ea typeface="微软雅黑"/>
              </a:rPr>
              <a:t>) Laboratory</a:t>
            </a:r>
          </a:p>
          <a:p>
            <a:pPr algn="l"/>
            <a:r>
              <a:rPr lang="en-US" altLang="zh-CN" sz="1800" b="1" dirty="0" smtClean="0">
                <a:ea typeface="微软雅黑"/>
              </a:rPr>
              <a:t>Department of Industrial Engineering</a:t>
            </a:r>
          </a:p>
          <a:p>
            <a:pPr algn="l"/>
            <a:r>
              <a:rPr lang="en-US" altLang="zh-CN" sz="1800" b="1" dirty="0" smtClean="0">
                <a:ea typeface="微软雅黑"/>
              </a:rPr>
              <a:t>Tsinghua University, China</a:t>
            </a:r>
          </a:p>
        </p:txBody>
      </p:sp>
      <p:pic>
        <p:nvPicPr>
          <p:cNvPr id="14" name="图片 1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6" b="57802"/>
          <a:stretch/>
        </p:blipFill>
        <p:spPr>
          <a:xfrm>
            <a:off x="251520" y="5818038"/>
            <a:ext cx="936104" cy="912394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827584" y="2420888"/>
            <a:ext cx="8001000" cy="819944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这里放置标题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1.内容幻灯片_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641"/>
            <a:ext cx="8001000" cy="57606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80728"/>
            <a:ext cx="8001000" cy="532859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000" baseline="0">
                <a:latin typeface="+mn-lt"/>
              </a:defRPr>
            </a:lvl3pPr>
            <a:lvl4pPr>
              <a:defRPr sz="2000" baseline="0">
                <a:latin typeface="+mn-lt"/>
              </a:defRPr>
            </a:lvl4pPr>
            <a:lvl5pPr>
              <a:defRPr sz="2000" baseline="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539552" y="803660"/>
            <a:ext cx="7632848" cy="10506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Picture 1" descr="D:\work\research\tops lab\design\TOpS_logo设计_060909_ws\TOpS_logo_color cop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16632"/>
            <a:ext cx="700724" cy="1029280"/>
          </a:xfrm>
          <a:prstGeom prst="rect">
            <a:avLst/>
          </a:prstGeom>
          <a:noFill/>
        </p:spPr>
      </p:pic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07504" y="6453336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2.内容幻灯片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641"/>
            <a:ext cx="8001000" cy="576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539552" y="803660"/>
            <a:ext cx="7632848" cy="10506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030A0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dirty="0">
              <a:latin typeface="+mn-lt"/>
              <a:ea typeface="宋体" pitchFamily="2" charset="-122"/>
            </a:endParaRPr>
          </a:p>
        </p:txBody>
      </p:sp>
      <p:pic>
        <p:nvPicPr>
          <p:cNvPr id="8" name="Picture 1" descr="D:\work\research\tops lab\design\TOpS_logo设计_060909_ws\TOpS_logo_color cop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16632"/>
            <a:ext cx="700724" cy="1029280"/>
          </a:xfrm>
          <a:prstGeom prst="rect">
            <a:avLst/>
          </a:prstGeom>
          <a:noFill/>
        </p:spPr>
      </p:pic>
      <p:sp>
        <p:nvSpPr>
          <p:cNvPr id="9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.内容幻灯片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24800" cy="0"/>
          </a:xfrm>
          <a:prstGeom prst="line">
            <a:avLst/>
          </a:prstGeom>
          <a:noFill/>
          <a:ln w="3175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11560" y="6453335"/>
            <a:ext cx="5789240" cy="268139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模板</a:t>
            </a:r>
            <a:endParaRPr lang="zh-CN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1981200" cy="268139"/>
          </a:xfrm>
          <a:prstGeom prst="rect">
            <a:avLst/>
          </a:prstGeom>
          <a:ln/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fld id="{38240F3D-37DE-4BCF-ADC4-D68F3B843C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4653136"/>
            <a:ext cx="8229600" cy="78296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o"/>
        <a:defRPr sz="3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o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n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7030A0"/>
        </a:buClr>
        <a:buFont typeface="Wingdings" pitchFamily="2" charset="2"/>
        <a:buChar char="§"/>
        <a:defRPr sz="24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基于眼动数据的用户在线购物行为分析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4216773" y="3789040"/>
            <a:ext cx="4610100" cy="1360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潘涛</a:t>
            </a: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指导老师：李乐飞</a:t>
            </a:r>
          </a:p>
        </p:txBody>
      </p:sp>
    </p:spTree>
    <p:extLst>
      <p:ext uri="{BB962C8B-B14F-4D97-AF65-F5344CB8AC3E}">
        <p14:creationId xmlns:p14="http://schemas.microsoft.com/office/powerpoint/2010/main" val="6292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总共</a:t>
            </a:r>
            <a:r>
              <a:rPr lang="en-US" altLang="zh-CN" dirty="0"/>
              <a:t>30</a:t>
            </a:r>
            <a:r>
              <a:rPr lang="zh-CN" altLang="en-US" dirty="0"/>
              <a:t>个被试，有效数据</a:t>
            </a:r>
            <a:r>
              <a:rPr lang="en-US" altLang="zh-CN" dirty="0"/>
              <a:t>29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预测</a:t>
            </a:r>
            <a:r>
              <a:rPr lang="zh-CN" altLang="en-US" dirty="0"/>
              <a:t>用户</a:t>
            </a:r>
            <a:r>
              <a:rPr lang="zh-CN" altLang="en-US" dirty="0" smtClean="0"/>
              <a:t>目的</a:t>
            </a:r>
            <a:r>
              <a:rPr lang="zh-CN" altLang="en-US" dirty="0"/>
              <a:t>：</a:t>
            </a:r>
            <a:r>
              <a:rPr lang="en-US" altLang="zh-CN" dirty="0" smtClean="0"/>
              <a:t>23120</a:t>
            </a:r>
            <a:r>
              <a:rPr lang="zh-CN" altLang="en-US" dirty="0"/>
              <a:t>组注视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浏览</a:t>
            </a:r>
            <a:r>
              <a:rPr lang="zh-CN" altLang="en-US" dirty="0"/>
              <a:t>分类页面</a:t>
            </a:r>
            <a:r>
              <a:rPr lang="zh-CN" altLang="en-US" dirty="0" smtClean="0"/>
              <a:t>行为</a:t>
            </a:r>
            <a:r>
              <a:rPr lang="zh-CN" altLang="en-US" dirty="0" smtClean="0"/>
              <a:t>分析：</a:t>
            </a:r>
            <a:r>
              <a:rPr lang="en-US" altLang="zh-CN" dirty="0" smtClean="0"/>
              <a:t>290</a:t>
            </a:r>
            <a:r>
              <a:rPr lang="zh-CN" altLang="en-US" dirty="0"/>
              <a:t>组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数据分析：数据来源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预测用户购物目的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Fixation Details</a:t>
            </a:r>
            <a:r>
              <a:rPr lang="zh-CN" altLang="en-US" dirty="0" smtClean="0"/>
              <a:t>数据，对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进行过滤，只有</a:t>
            </a:r>
            <a:r>
              <a:rPr lang="en-US" altLang="zh-CN" dirty="0" smtClean="0"/>
              <a:t>task1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task3</a:t>
            </a:r>
            <a:endParaRPr lang="en-US" altLang="zh-CN" dirty="0"/>
          </a:p>
          <a:p>
            <a:pPr lvl="1"/>
            <a:r>
              <a:rPr lang="zh-CN" altLang="en-US" dirty="0" smtClean="0"/>
              <a:t>刺激只选择亚马逊首页</a:t>
            </a:r>
            <a:endParaRPr lang="en-US" altLang="zh-CN" dirty="0" smtClean="0"/>
          </a:p>
          <a:p>
            <a:r>
              <a:rPr lang="zh-CN" altLang="en-US" dirty="0" smtClean="0"/>
              <a:t>分析浏览分类页面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将页面分成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AOI</a:t>
            </a:r>
            <a:r>
              <a:rPr lang="zh-CN" altLang="en-US" dirty="0" smtClean="0"/>
              <a:t>，分别对应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个商品，使用每种品类</a:t>
            </a:r>
            <a:r>
              <a:rPr lang="en-US" altLang="zh-CN" dirty="0" smtClean="0"/>
              <a:t>AOI</a:t>
            </a:r>
            <a:r>
              <a:rPr lang="zh-CN" altLang="en-US" dirty="0" smtClean="0"/>
              <a:t>的概览数据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 smtClean="0"/>
              <a:t>用户的浏览轨迹回放，确定用户看过的商品和最终的选择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数据分析（续）：预测用户购物目的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</a:t>
            </a:r>
          </a:p>
          <a:p>
            <a:pPr lvl="1"/>
            <a:r>
              <a:rPr lang="zh-CN" altLang="en-US" dirty="0"/>
              <a:t>分类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随机</a:t>
            </a:r>
            <a:r>
              <a:rPr lang="zh-CN" altLang="en-US" dirty="0" smtClean="0"/>
              <a:t>森林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</a:t>
            </a:r>
            <a:r>
              <a:rPr lang="zh-CN" altLang="en-US" dirty="0"/>
              <a:t>模型，在数据集上表现良好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处理很高维数据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计算</a:t>
            </a:r>
            <a:r>
              <a:rPr lang="en-US" altLang="zh-CN" dirty="0"/>
              <a:t>feature importance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计算分在每一类的概率</a:t>
            </a:r>
          </a:p>
          <a:p>
            <a:pPr lvl="1"/>
            <a:r>
              <a:rPr lang="zh-CN" altLang="en-US" dirty="0" smtClean="0"/>
              <a:t>训练</a:t>
            </a:r>
            <a:r>
              <a:rPr lang="zh-CN" altLang="en-US" dirty="0"/>
              <a:t>速度快</a:t>
            </a:r>
          </a:p>
          <a:p>
            <a:r>
              <a:rPr lang="zh-CN" altLang="en-US" dirty="0" smtClean="0"/>
              <a:t>过拟合</a:t>
            </a:r>
            <a:r>
              <a:rPr lang="zh-CN" altLang="en-US" dirty="0"/>
              <a:t>：</a:t>
            </a:r>
            <a:r>
              <a:rPr lang="zh-CN" altLang="en-US" dirty="0" smtClean="0"/>
              <a:t>使用交叉验证的方式提高模型准确度，经典的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次交叉验证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7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数据分析（续）：预测用户购物目的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交叉验证分数即模型预测准确度达到</a:t>
            </a:r>
            <a:r>
              <a:rPr lang="en-US" altLang="zh-CN" dirty="0" smtClean="0"/>
              <a:t>85%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95204"/>
              </p:ext>
            </p:extLst>
          </p:nvPr>
        </p:nvGraphicFramePr>
        <p:xfrm>
          <a:off x="1478831" y="1745431"/>
          <a:ext cx="6192688" cy="414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831" y="1745431"/>
                        <a:ext cx="6192688" cy="4143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数据分析（续）：预测用户购物目的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Feature Importance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Position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Position Y</a:t>
            </a:r>
            <a:r>
              <a:rPr lang="zh-CN" altLang="en-US" dirty="0"/>
              <a:t>这两个</a:t>
            </a:r>
            <a:r>
              <a:rPr lang="en-US" altLang="zh-CN" dirty="0"/>
              <a:t>feature</a:t>
            </a:r>
            <a:r>
              <a:rPr lang="zh-CN" altLang="en-US" dirty="0"/>
              <a:t>突出，其中</a:t>
            </a:r>
            <a:r>
              <a:rPr lang="en-US" altLang="zh-CN" dirty="0"/>
              <a:t>Position Y</a:t>
            </a:r>
            <a:r>
              <a:rPr lang="zh-CN" altLang="en-US" dirty="0"/>
              <a:t>特别突出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7526"/>
              </p:ext>
            </p:extLst>
          </p:nvPr>
        </p:nvGraphicFramePr>
        <p:xfrm>
          <a:off x="1815945" y="1484784"/>
          <a:ext cx="5502585" cy="367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45" y="1484784"/>
                        <a:ext cx="5502585" cy="3675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Feature Importance</a:t>
            </a:r>
            <a:r>
              <a:rPr lang="zh-CN" altLang="en-US" dirty="0" smtClean="0"/>
              <a:t>的解释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搜索框和导航栏的</a:t>
            </a:r>
            <a:r>
              <a:rPr lang="en-US" altLang="zh-CN" dirty="0"/>
              <a:t>Position X</a:t>
            </a:r>
            <a:r>
              <a:rPr lang="zh-CN" altLang="en-US" dirty="0"/>
              <a:t>差别并不大，而</a:t>
            </a:r>
            <a:r>
              <a:rPr lang="en-US" altLang="zh-CN" dirty="0"/>
              <a:t>Position Y</a:t>
            </a:r>
            <a:r>
              <a:rPr lang="zh-CN" altLang="en-US" dirty="0"/>
              <a:t>可以将二者很明显的区分</a:t>
            </a:r>
            <a:r>
              <a:rPr lang="zh-CN" altLang="en-US" dirty="0" smtClean="0"/>
              <a:t>开来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1506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2" y="1700808"/>
            <a:ext cx="5267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可视化分类效果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18635"/>
              </p:ext>
            </p:extLst>
          </p:nvPr>
        </p:nvGraphicFramePr>
        <p:xfrm>
          <a:off x="1359088" y="1628800"/>
          <a:ext cx="6432173" cy="42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088" y="1628800"/>
                        <a:ext cx="6432173" cy="4295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4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随机森林中的随机树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随着随机树数目增多，模型准确度</a:t>
            </a:r>
            <a:r>
              <a:rPr lang="zh-CN" altLang="en-US" dirty="0" smtClean="0">
                <a:solidFill>
                  <a:srgbClr val="FF0000"/>
                </a:solidFill>
              </a:rPr>
              <a:t>稍微增大</a:t>
            </a:r>
            <a:r>
              <a:rPr lang="zh-CN" altLang="en-US" dirty="0" smtClean="0"/>
              <a:t>，计算时间</a:t>
            </a:r>
            <a:r>
              <a:rPr lang="zh-CN" altLang="en-US" dirty="0" smtClean="0">
                <a:solidFill>
                  <a:srgbClr val="FF0000"/>
                </a:solidFill>
              </a:rPr>
              <a:t>显著增长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04670"/>
              </p:ext>
            </p:extLst>
          </p:nvPr>
        </p:nvGraphicFramePr>
        <p:xfrm>
          <a:off x="2195736" y="1988840"/>
          <a:ext cx="4731419" cy="315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88840"/>
                        <a:ext cx="4731419" cy="3159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数据分析（续）：预测用户购物目的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不同的最小注视时间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最小注视时间从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之后趋于稳定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84523"/>
              </p:ext>
            </p:extLst>
          </p:nvPr>
        </p:nvGraphicFramePr>
        <p:xfrm>
          <a:off x="2345544" y="2161221"/>
          <a:ext cx="4443387" cy="296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44" y="2161221"/>
                        <a:ext cx="4443387" cy="29676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8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商品被选择次数和其他指标之间的关系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商品</a:t>
            </a:r>
            <a:r>
              <a:rPr lang="zh-CN" altLang="en-US" dirty="0" smtClean="0"/>
              <a:t>的</a:t>
            </a:r>
            <a:r>
              <a:rPr lang="zh-CN" altLang="en-US" dirty="0"/>
              <a:t>选择</a:t>
            </a:r>
            <a:r>
              <a:rPr lang="zh-CN" altLang="en-US" dirty="0" smtClean="0"/>
              <a:t>集中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商品位置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23198"/>
              </p:ext>
            </p:extLst>
          </p:nvPr>
        </p:nvGraphicFramePr>
        <p:xfrm>
          <a:off x="1928813" y="1628800"/>
          <a:ext cx="5276850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628800"/>
                        <a:ext cx="5276850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zh-CN" altLang="en-US" dirty="0" smtClean="0"/>
              <a:t>研究目标和思路</a:t>
            </a:r>
            <a:endParaRPr lang="en-US" altLang="zh-CN" dirty="0" smtClean="0"/>
          </a:p>
          <a:p>
            <a:r>
              <a:rPr lang="zh-CN" altLang="en-US" dirty="0" smtClean="0"/>
              <a:t>实验设计和实施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总结和展望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3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商品被选择次数和其他指标之间的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均</a:t>
            </a:r>
            <a:r>
              <a:rPr lang="zh-CN" altLang="en-US" dirty="0" smtClean="0"/>
              <a:t>有下降趋势，即用户注意力下降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42922"/>
              </p:ext>
            </p:extLst>
          </p:nvPr>
        </p:nvGraphicFramePr>
        <p:xfrm>
          <a:off x="1866938" y="1745431"/>
          <a:ext cx="5400600" cy="3606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38" y="1745431"/>
                        <a:ext cx="5400600" cy="3606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品类分析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88510"/>
              </p:ext>
            </p:extLst>
          </p:nvPr>
        </p:nvGraphicFramePr>
        <p:xfrm>
          <a:off x="1547664" y="1745431"/>
          <a:ext cx="5832648" cy="389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45431"/>
                        <a:ext cx="5832648" cy="3895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波峰</a:t>
            </a:r>
            <a:r>
              <a:rPr lang="zh-CN" altLang="zh-CN" dirty="0"/>
              <a:t>经常位于：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r>
              <a:rPr lang="zh-CN" altLang="zh-CN" dirty="0" smtClean="0"/>
              <a:t>波谷</a:t>
            </a:r>
            <a:r>
              <a:rPr lang="zh-CN" altLang="zh-CN" dirty="0"/>
              <a:t>经常位于：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 smtClean="0"/>
              <a:t>7</a:t>
            </a:r>
          </a:p>
          <a:p>
            <a:r>
              <a:rPr lang="zh-CN" altLang="zh-CN" dirty="0"/>
              <a:t>波峰意味着用户在该商品处</a:t>
            </a:r>
            <a:r>
              <a:rPr lang="zh-CN" altLang="zh-CN" dirty="0" smtClean="0"/>
              <a:t>注意力</a:t>
            </a:r>
            <a:r>
              <a:rPr lang="zh-CN" altLang="en-US" dirty="0"/>
              <a:t>较多</a:t>
            </a:r>
            <a:r>
              <a:rPr lang="zh-CN" altLang="zh-CN" dirty="0" smtClean="0"/>
              <a:t>，</a:t>
            </a:r>
            <a:r>
              <a:rPr lang="zh-CN" altLang="zh-CN" dirty="0"/>
              <a:t>波谷意味着用户在该商品处</a:t>
            </a:r>
            <a:r>
              <a:rPr lang="zh-CN" altLang="zh-CN" dirty="0" smtClean="0"/>
              <a:t>注意力</a:t>
            </a:r>
            <a:r>
              <a:rPr lang="zh-CN" altLang="en-US" dirty="0"/>
              <a:t>较少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3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27650" name="图片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44"/>
          <a:stretch>
            <a:fillRect/>
          </a:stretch>
        </p:blipFill>
        <p:spPr bwMode="auto">
          <a:xfrm>
            <a:off x="2686050" y="1124744"/>
            <a:ext cx="376237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3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选中的商品前后注意力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用户选择某个商品之后，一般会</a:t>
            </a:r>
            <a:r>
              <a:rPr lang="zh-CN" altLang="en-US" dirty="0" smtClean="0"/>
              <a:t>停止搜索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18783"/>
              </p:ext>
            </p:extLst>
          </p:nvPr>
        </p:nvGraphicFramePr>
        <p:xfrm>
          <a:off x="1717779" y="1628800"/>
          <a:ext cx="5698918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779" y="1628800"/>
                        <a:ext cx="5698918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数据分析（续）：用户浏览分类页面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用户第一眼注视集中在第一个和第二个商品位置，并且页面第二个</a:t>
            </a:r>
            <a:r>
              <a:rPr lang="zh-CN" altLang="en-US" dirty="0" smtClean="0"/>
              <a:t>位置显著重要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84356"/>
              </p:ext>
            </p:extLst>
          </p:nvPr>
        </p:nvGraphicFramePr>
        <p:xfrm>
          <a:off x="1928813" y="2276872"/>
          <a:ext cx="5276850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76872"/>
                        <a:ext cx="5276850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3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总结：主要结论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通过机器学习中的随机森林算法</a:t>
            </a:r>
            <a:r>
              <a:rPr lang="zh-CN" altLang="en-US" dirty="0" smtClean="0"/>
              <a:t>，发现使用</a:t>
            </a:r>
            <a:r>
              <a:rPr lang="zh-CN" altLang="en-US" dirty="0"/>
              <a:t>用户在首页的注视数据可以很好的将目的进行分类，准确度达到</a:t>
            </a:r>
            <a:r>
              <a:rPr lang="en-US" altLang="zh-CN" dirty="0"/>
              <a:t>85</a:t>
            </a:r>
            <a:r>
              <a:rPr lang="en-US" altLang="zh-CN" dirty="0" smtClean="0"/>
              <a:t>%</a:t>
            </a:r>
          </a:p>
          <a:p>
            <a:r>
              <a:rPr lang="zh-CN" altLang="en-US" dirty="0"/>
              <a:t>用户携带不同目的浏览电子商务网站的时候，眼睛注视的区域明显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r>
              <a:rPr lang="zh-CN" altLang="en-US" dirty="0"/>
              <a:t>用户在浏览分类页面的时候，倾向于选择排序考前的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r>
              <a:rPr lang="zh-CN" altLang="en-US" dirty="0"/>
              <a:t>用户选中某个商品之后一般会停止搜索和比较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结论在自适应系统、推荐系统、提升用户体验、竞价排名等领域具有重大作用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未来</a:t>
            </a:r>
            <a:r>
              <a:rPr lang="zh-CN" altLang="en-US" dirty="0"/>
              <a:t>研究可以侧重于用户在线购物目的的</a:t>
            </a:r>
            <a:r>
              <a:rPr lang="zh-CN" altLang="en-US" dirty="0" smtClean="0"/>
              <a:t>转移</a:t>
            </a:r>
            <a:endParaRPr lang="en-US" altLang="zh-CN" dirty="0" smtClean="0"/>
          </a:p>
          <a:p>
            <a:r>
              <a:rPr lang="zh-CN" altLang="en-US" dirty="0" smtClean="0"/>
              <a:t>另外，用户浏览分类页面还有很多眼动数据值得挖掘，比如用户的浏览路径、用户的眼跳等等，如何实现对于每个用户建立模型，加强对于用户的理解都值得进一步研究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Giordano, D., </a:t>
            </a:r>
            <a:r>
              <a:rPr lang="en-US" altLang="zh-CN" dirty="0" err="1"/>
              <a:t>Kavasidis</a:t>
            </a:r>
            <a:r>
              <a:rPr lang="en-US" altLang="zh-CN" dirty="0"/>
              <a:t>, I., </a:t>
            </a:r>
            <a:r>
              <a:rPr lang="en-US" altLang="zh-CN" dirty="0" err="1"/>
              <a:t>Pino</a:t>
            </a:r>
            <a:r>
              <a:rPr lang="en-US" altLang="zh-CN" dirty="0"/>
              <a:t>, C., and </a:t>
            </a:r>
            <a:r>
              <a:rPr lang="en-US" altLang="zh-CN" dirty="0" err="1"/>
              <a:t>Spampinato</a:t>
            </a:r>
            <a:r>
              <a:rPr lang="en-US" altLang="zh-CN" dirty="0"/>
              <a:t>, C. (2012). Content based recommender system by using eye gaze data. In Proceedings of the Symposium on Eye Tracking Research and Applications, ETRA ’12, pages 369–372, New York, NY, USA. ACM.</a:t>
            </a:r>
            <a:endParaRPr lang="zh-CN" altLang="zh-CN" dirty="0"/>
          </a:p>
          <a:p>
            <a:pPr lvl="0"/>
            <a:r>
              <a:rPr lang="en-US" altLang="zh-CN" dirty="0" err="1"/>
              <a:t>Conati</a:t>
            </a:r>
            <a:r>
              <a:rPr lang="en-US" altLang="zh-CN" dirty="0"/>
              <a:t>, C., </a:t>
            </a:r>
            <a:r>
              <a:rPr lang="en-US" altLang="zh-CN" dirty="0" err="1"/>
              <a:t>Merten</a:t>
            </a:r>
            <a:r>
              <a:rPr lang="en-US" altLang="zh-CN" dirty="0"/>
              <a:t>, C., </a:t>
            </a:r>
            <a:r>
              <a:rPr lang="en-US" altLang="zh-CN" dirty="0" err="1"/>
              <a:t>Amershi</a:t>
            </a:r>
            <a:r>
              <a:rPr lang="en-US" altLang="zh-CN" dirty="0"/>
              <a:t>, S., and </a:t>
            </a:r>
            <a:r>
              <a:rPr lang="en-US" altLang="zh-CN" dirty="0" err="1"/>
              <a:t>Muldner</a:t>
            </a:r>
            <a:r>
              <a:rPr lang="en-US" altLang="zh-CN" dirty="0"/>
              <a:t>, K. (2007). Using eye-tracking data for high-level user modeling in adaptive interfaces. In AAAI’07: Proceedings of the 22nd national </a:t>
            </a:r>
            <a:r>
              <a:rPr lang="en-US" altLang="zh-CN" dirty="0" err="1"/>
              <a:t>onference</a:t>
            </a:r>
            <a:r>
              <a:rPr lang="en-US" altLang="zh-CN" dirty="0"/>
              <a:t> on Artificial intelligence, pages 1614–1617. AAAI Press.</a:t>
            </a:r>
            <a:endParaRPr lang="zh-CN" altLang="zh-CN" dirty="0"/>
          </a:p>
          <a:p>
            <a:pPr lvl="0"/>
            <a:r>
              <a:rPr lang="en-US" altLang="zh-CN" dirty="0" err="1"/>
              <a:t>Conati</a:t>
            </a:r>
            <a:r>
              <a:rPr lang="en-US" altLang="zh-CN" dirty="0"/>
              <a:t>, C. and </a:t>
            </a:r>
            <a:r>
              <a:rPr lang="en-US" altLang="zh-CN" dirty="0" err="1"/>
              <a:t>Merten</a:t>
            </a:r>
            <a:r>
              <a:rPr lang="en-US" altLang="zh-CN" dirty="0"/>
              <a:t>, C. (2007). Eye-tracking for user modeling in exploratory learning environments: An empirical evaluation. Know.-Based Syst., 20(6):557–574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Chen, M. C., Anderson, J. R., and </a:t>
            </a:r>
            <a:r>
              <a:rPr lang="en-US" altLang="zh-CN" dirty="0" err="1"/>
              <a:t>Sohn</a:t>
            </a:r>
            <a:r>
              <a:rPr lang="en-US" altLang="zh-CN" dirty="0"/>
              <a:t>, M. H. (2001). What can a mouse cursor tell us more?: correlation of eye/mouse movements on web browsing. In CHI ’01 extended abstracts on Human factors in computing systems, CHI EA ’01, pages 281–282, New York, NY, USA. ACM.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8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Thanks</a:t>
            </a:r>
            <a:br>
              <a:rPr lang="en-US" altLang="zh-CN" sz="4800" dirty="0" smtClean="0"/>
            </a:br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47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电子商务网站竞争</a:t>
            </a:r>
            <a:r>
              <a:rPr lang="zh-CN" altLang="en-US" dirty="0" smtClean="0"/>
              <a:t>激烈，在推荐系统等领域面临</a:t>
            </a:r>
            <a:r>
              <a:rPr lang="zh-CN" altLang="en-US" dirty="0" smtClean="0"/>
              <a:t>瓶颈，对于顾客了解极其有限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</a:t>
            </a:r>
            <a:r>
              <a:rPr lang="zh-CN" altLang="en-US" dirty="0" smtClean="0"/>
              <a:t> </a:t>
            </a:r>
            <a:r>
              <a:rPr lang="zh-CN" altLang="en-US" dirty="0" smtClean="0"/>
              <a:t>点击</a:t>
            </a:r>
            <a:r>
              <a:rPr lang="zh-CN" altLang="en-US" dirty="0"/>
              <a:t>流：点击</a:t>
            </a:r>
            <a:r>
              <a:rPr lang="zh-CN" altLang="en-US" dirty="0" smtClean="0"/>
              <a:t>、停留、浏览</a:t>
            </a:r>
            <a:endParaRPr lang="en-US" altLang="zh-CN" dirty="0" smtClean="0"/>
          </a:p>
          <a:p>
            <a:r>
              <a:rPr lang="zh-CN" altLang="en-US" dirty="0" smtClean="0"/>
              <a:t>客观数据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社会化信息：性别、学历、收入</a:t>
            </a:r>
            <a:endParaRPr lang="en-US" altLang="zh-CN" dirty="0" smtClean="0"/>
          </a:p>
          <a:p>
            <a:r>
              <a:rPr lang="zh-CN" altLang="en-US" dirty="0" smtClean="0"/>
              <a:t>主观</a:t>
            </a:r>
            <a:r>
              <a:rPr lang="zh-CN" altLang="en-US" dirty="0" smtClean="0"/>
              <a:t>数据：用户的心理数据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 smtClean="0"/>
              <a:t>为什么</a:t>
            </a:r>
            <a:r>
              <a:rPr lang="zh-CN" altLang="en-US" dirty="0"/>
              <a:t>点击和</a:t>
            </a:r>
            <a:r>
              <a:rPr lang="zh-CN" altLang="en-US" dirty="0" smtClean="0"/>
              <a:t>购买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用户如何做出选择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用户关心</a:t>
            </a:r>
            <a:r>
              <a:rPr lang="zh-CN" altLang="en-US" dirty="0"/>
              <a:t>什么</a:t>
            </a:r>
            <a:r>
              <a:rPr lang="zh-CN" altLang="en-US" dirty="0" smtClean="0"/>
              <a:t>参数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 bwMode="auto">
          <a:xfrm>
            <a:off x="2808573" y="2060848"/>
            <a:ext cx="387102" cy="1224136"/>
          </a:xfrm>
          <a:prstGeom prst="leftBrace">
            <a:avLst>
              <a:gd name="adj1" fmla="val 17149"/>
              <a:gd name="adj2" fmla="val 4893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约有</a:t>
            </a:r>
            <a:r>
              <a:rPr lang="en-US" altLang="zh-CN" dirty="0"/>
              <a:t>80%</a:t>
            </a:r>
            <a:r>
              <a:rPr lang="zh-CN" altLang="en-US" dirty="0"/>
              <a:t>到</a:t>
            </a:r>
            <a:r>
              <a:rPr lang="en-US" altLang="zh-CN" dirty="0"/>
              <a:t>90%</a:t>
            </a:r>
            <a:r>
              <a:rPr lang="zh-CN" altLang="en-US" dirty="0"/>
              <a:t>的外界信息通过眼睛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r>
              <a:rPr lang="zh-CN" altLang="en-US" dirty="0" smtClean="0"/>
              <a:t>使用眼动仪获取人的眼动数据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</a:t>
            </a:r>
            <a:r>
              <a:rPr lang="zh-CN" altLang="en-US" dirty="0"/>
              <a:t>深层次的需求、情感和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构建动态的实时用户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</a:t>
            </a:r>
            <a:r>
              <a:rPr lang="zh-CN" altLang="en-US" dirty="0" smtClean="0"/>
              <a:t>网站设计，提升用户体验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消费行为         消费心理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895050" y="2776840"/>
            <a:ext cx="1943100" cy="2456448"/>
            <a:chOff x="1059024" y="3068960"/>
            <a:chExt cx="1943100" cy="2456448"/>
          </a:xfrm>
        </p:grpSpPr>
        <p:pic>
          <p:nvPicPr>
            <p:cNvPr id="12290" name="图片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024" y="3068960"/>
              <a:ext cx="1943100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1245744" y="515607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便携式眼动仪</a:t>
              </a:r>
              <a:endParaRPr lang="zh-CN" altLang="en-US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2678088" y="3861048"/>
            <a:ext cx="648072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534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 smtClean="0"/>
              <a:t>目标</a:t>
            </a:r>
            <a:r>
              <a:rPr lang="zh-CN" altLang="en-US" dirty="0" smtClean="0"/>
              <a:t>（具体）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预测用户购物目的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</a:t>
            </a:r>
            <a:r>
              <a:rPr lang="zh-CN" altLang="en-US" dirty="0" smtClean="0"/>
              <a:t>浏览分类</a:t>
            </a:r>
            <a:r>
              <a:rPr lang="zh-CN" altLang="en-US" dirty="0" smtClean="0"/>
              <a:t>页面的行为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8687" y="2466414"/>
            <a:ext cx="4752975" cy="3842906"/>
            <a:chOff x="2198687" y="2348880"/>
            <a:chExt cx="4752975" cy="3842906"/>
          </a:xfrm>
        </p:grpSpPr>
        <p:pic>
          <p:nvPicPr>
            <p:cNvPr id="13314" name="图片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687" y="2348880"/>
              <a:ext cx="4752975" cy="32575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3782408" y="582245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研究目标框架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0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研究目标和思路（续）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预测用户购物目的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展示给顾客的商品信息如果和顾客目的相关，则有</a:t>
            </a:r>
            <a:r>
              <a:rPr lang="zh-CN" altLang="en-US" dirty="0" smtClean="0">
                <a:solidFill>
                  <a:srgbClr val="FF0000"/>
                </a:solidFill>
              </a:rPr>
              <a:t>增值效应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反之，如果不相关，则有</a:t>
            </a:r>
            <a:r>
              <a:rPr lang="zh-CN" altLang="en-US" dirty="0" smtClean="0">
                <a:solidFill>
                  <a:srgbClr val="FF0000"/>
                </a:solidFill>
              </a:rPr>
              <a:t>贬值效应</a:t>
            </a:r>
            <a:r>
              <a:rPr lang="zh-CN" altLang="en-US" dirty="0" smtClean="0"/>
              <a:t>，并且贬值效应更加强烈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根据用户浏览电子商务网站的初始眼动数据，提前预知用户的购物目的</a:t>
            </a:r>
            <a:endParaRPr lang="en-US" altLang="zh-CN" dirty="0"/>
          </a:p>
          <a:p>
            <a:r>
              <a:rPr lang="zh-CN" altLang="en-US" dirty="0" smtClean="0"/>
              <a:t>分析浏览分类页面行为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理解用户比较和选择的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分析用户的浏览习惯和模式，比如</a:t>
            </a:r>
            <a:r>
              <a:rPr lang="zh-CN" altLang="en-US" dirty="0" smtClean="0"/>
              <a:t>用户最终选择</a:t>
            </a:r>
            <a:r>
              <a:rPr lang="zh-CN" altLang="en-US" dirty="0" smtClean="0"/>
              <a:t>的商品和注视之间的关系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5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用户购物目的调研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47</a:t>
            </a:r>
            <a:r>
              <a:rPr lang="zh-CN" altLang="en-US" dirty="0" smtClean="0"/>
              <a:t>份有效问卷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用户购物目的主要有三种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433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87" y="2326650"/>
            <a:ext cx="447417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699792" y="5733256"/>
            <a:ext cx="2736304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</a:t>
            </a:r>
            <a:r>
              <a:rPr lang="zh-CN" altLang="en-US" dirty="0" smtClean="0"/>
              <a:t>试随机被</a:t>
            </a:r>
            <a:r>
              <a:rPr lang="zh-CN" altLang="en-US" dirty="0"/>
              <a:t>分配三种目的：确定商品、确定分类和自由</a:t>
            </a:r>
            <a:r>
              <a:rPr lang="zh-CN" altLang="en-US" dirty="0" smtClean="0"/>
              <a:t>浏览来浏览亚马逊首页，</a:t>
            </a:r>
            <a:r>
              <a:rPr lang="zh-CN" altLang="en-US" dirty="0" smtClean="0"/>
              <a:t>前两个目的进行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次，第三个目的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 lvl="1"/>
            <a:r>
              <a:rPr lang="zh-CN" altLang="en-US" dirty="0" smtClean="0"/>
              <a:t>被试带有“确定分类”</a:t>
            </a:r>
            <a:r>
              <a:rPr lang="zh-CN" altLang="en-US" dirty="0" smtClean="0"/>
              <a:t>目的，需要</a:t>
            </a:r>
            <a:r>
              <a:rPr lang="zh-CN" altLang="en-US" dirty="0" smtClean="0"/>
              <a:t>浏览特定</a:t>
            </a:r>
            <a:r>
              <a:rPr lang="zh-CN" altLang="en-US" dirty="0"/>
              <a:t>分类</a:t>
            </a:r>
            <a:r>
              <a:rPr lang="zh-CN" altLang="en-US" dirty="0" smtClean="0"/>
              <a:t>页面，进行比较和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以用户</a:t>
            </a:r>
            <a:r>
              <a:rPr lang="zh-CN" altLang="en-US" dirty="0"/>
              <a:t>离开页面为结束标志，更进一步的点击不考虑</a:t>
            </a:r>
            <a:endParaRPr lang="zh-CN" altLang="en-US" dirty="0"/>
          </a:p>
          <a:p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不能使用键盘→模拟输入</a:t>
            </a:r>
            <a:endParaRPr lang="en-US" altLang="zh-CN" dirty="0" smtClean="0"/>
          </a:p>
          <a:p>
            <a:pPr lvl="1"/>
            <a:r>
              <a:rPr lang="zh-CN" altLang="en-US" dirty="0"/>
              <a:t>要</a:t>
            </a:r>
            <a:r>
              <a:rPr lang="zh-CN" altLang="en-US" dirty="0" smtClean="0"/>
              <a:t>点击链接→</a:t>
            </a:r>
            <a:r>
              <a:rPr lang="zh-CN" altLang="en-US" dirty="0" smtClean="0"/>
              <a:t>关闭窗口，该轮结束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实验设计和实施（续）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实验流程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实验过程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目的随机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63FF49C-BFB6-4BF8-98BE-3B2D345B12C3}" type="datetime1">
              <a:rPr lang="zh-CN" altLang="en-US" smtClean="0"/>
              <a:pPr/>
              <a:t>2014/6/23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0F3D-37DE-4BCF-ADC4-D68F3B843CD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7410" name="图示 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76" b="-12206"/>
          <a:stretch>
            <a:fillRect/>
          </a:stretch>
        </p:blipFill>
        <p:spPr bwMode="auto">
          <a:xfrm>
            <a:off x="604431" y="1700808"/>
            <a:ext cx="79351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示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67" r="-34425"/>
          <a:stretch>
            <a:fillRect/>
          </a:stretch>
        </p:blipFill>
        <p:spPr bwMode="auto">
          <a:xfrm>
            <a:off x="2306923" y="3438491"/>
            <a:ext cx="4536504" cy="2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4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hao's them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TOpS</Template>
  <TotalTime>9988</TotalTime>
  <Words>1289</Words>
  <Application>Microsoft Office PowerPoint</Application>
  <PresentationFormat>全屏显示(4:3)</PresentationFormat>
  <Paragraphs>244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lzhao's theme</vt:lpstr>
      <vt:lpstr>Graph</vt:lpstr>
      <vt:lpstr>基于眼动数据的用户在线购物行为分析</vt:lpstr>
      <vt:lpstr>内容</vt:lpstr>
      <vt:lpstr>研究背景</vt:lpstr>
      <vt:lpstr>研究背景（续）</vt:lpstr>
      <vt:lpstr>研究目标和思路</vt:lpstr>
      <vt:lpstr>研究目标和思路（续）</vt:lpstr>
      <vt:lpstr>实验设计和实施</vt:lpstr>
      <vt:lpstr>实验设计和实施（续）</vt:lpstr>
      <vt:lpstr>实验设计和实施（续）</vt:lpstr>
      <vt:lpstr>实验设计和实施（续）</vt:lpstr>
      <vt:lpstr>数据分析：数据来源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数据分析（续）：预测用户购物目的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数据分析（续）：用户浏览分类页面</vt:lpstr>
      <vt:lpstr>总结：主要结论</vt:lpstr>
      <vt:lpstr>展望</vt:lpstr>
      <vt:lpstr>部分参考文献</vt:lpstr>
      <vt:lpstr>Thanks Q&amp;A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lyu, chen</dc:creator>
  <cp:lastModifiedBy>godtao</cp:lastModifiedBy>
  <cp:revision>1657</cp:revision>
  <dcterms:created xsi:type="dcterms:W3CDTF">2009-08-18T02:02:38Z</dcterms:created>
  <dcterms:modified xsi:type="dcterms:W3CDTF">2014-06-23T15:10:31Z</dcterms:modified>
</cp:coreProperties>
</file>