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5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D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3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8150"/>
            <a:ext cx="9144000" cy="6210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63529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  <a:latin typeface="Arial" pitchFamily="34" charset="0"/>
              <a:ea typeface="微软雅黑"/>
              <a:cs typeface="微软雅黑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419600"/>
            <a:ext cx="9144000" cy="2228850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000000">
                  <a:alpha val="39998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微软雅黑" charset="0"/>
              <a:cs typeface="微软雅黑" charset="0"/>
            </a:endParaRPr>
          </a:p>
        </p:txBody>
      </p:sp>
      <p:pic>
        <p:nvPicPr>
          <p:cNvPr id="6" name="Picture 4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9"/>
          <a:stretch>
            <a:fillRect/>
          </a:stretch>
        </p:blipFill>
        <p:spPr bwMode="auto">
          <a:xfrm>
            <a:off x="6270625" y="438150"/>
            <a:ext cx="2873375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81000" y="1157288"/>
            <a:ext cx="1627188" cy="1546225"/>
          </a:xfrm>
          <a:custGeom>
            <a:avLst/>
            <a:gdLst>
              <a:gd name="T0" fmla="*/ 2 w 1627188"/>
              <a:gd name="T1" fmla="*/ 590604 h 1546225"/>
              <a:gd name="T2" fmla="*/ 621534 w 1627188"/>
              <a:gd name="T3" fmla="*/ 590608 h 1546225"/>
              <a:gd name="T4" fmla="*/ 813594 w 1627188"/>
              <a:gd name="T5" fmla="*/ 0 h 1546225"/>
              <a:gd name="T6" fmla="*/ 1005654 w 1627188"/>
              <a:gd name="T7" fmla="*/ 590608 h 1546225"/>
              <a:gd name="T8" fmla="*/ 1627186 w 1627188"/>
              <a:gd name="T9" fmla="*/ 590604 h 1546225"/>
              <a:gd name="T10" fmla="*/ 1124354 w 1627188"/>
              <a:gd name="T11" fmla="*/ 955616 h 1546225"/>
              <a:gd name="T12" fmla="*/ 1316422 w 1627188"/>
              <a:gd name="T13" fmla="*/ 1546221 h 1546225"/>
              <a:gd name="T14" fmla="*/ 813594 w 1627188"/>
              <a:gd name="T15" fmla="*/ 1181203 h 1546225"/>
              <a:gd name="T16" fmla="*/ 310766 w 1627188"/>
              <a:gd name="T17" fmla="*/ 1546221 h 1546225"/>
              <a:gd name="T18" fmla="*/ 502834 w 1627188"/>
              <a:gd name="T19" fmla="*/ 955616 h 1546225"/>
              <a:gd name="T20" fmla="*/ 2 w 1627188"/>
              <a:gd name="T21" fmla="*/ 590604 h 154622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627188" h="1546225">
                <a:moveTo>
                  <a:pt x="2" y="590604"/>
                </a:moveTo>
                <a:lnTo>
                  <a:pt x="621534" y="590608"/>
                </a:lnTo>
                <a:lnTo>
                  <a:pt x="813594" y="0"/>
                </a:lnTo>
                <a:lnTo>
                  <a:pt x="1005654" y="590608"/>
                </a:lnTo>
                <a:lnTo>
                  <a:pt x="1627186" y="590604"/>
                </a:lnTo>
                <a:lnTo>
                  <a:pt x="1124354" y="955616"/>
                </a:lnTo>
                <a:lnTo>
                  <a:pt x="1316422" y="1546221"/>
                </a:lnTo>
                <a:lnTo>
                  <a:pt x="813594" y="1181203"/>
                </a:lnTo>
                <a:lnTo>
                  <a:pt x="310766" y="1546221"/>
                </a:lnTo>
                <a:lnTo>
                  <a:pt x="502834" y="955616"/>
                </a:lnTo>
                <a:lnTo>
                  <a:pt x="2" y="590604"/>
                </a:lnTo>
                <a:close/>
              </a:path>
            </a:pathLst>
          </a:custGeom>
          <a:solidFill>
            <a:srgbClr val="F7F40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charset="0"/>
              <a:ea typeface="微软雅黑" charset="0"/>
              <a:cs typeface="微软雅黑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402213">
            <a:off x="2738438" y="927100"/>
            <a:ext cx="485775" cy="460375"/>
          </a:xfrm>
          <a:custGeom>
            <a:avLst/>
            <a:gdLst>
              <a:gd name="T0" fmla="*/ 1 w 485775"/>
              <a:gd name="T1" fmla="*/ 175847 h 460375"/>
              <a:gd name="T2" fmla="*/ 185551 w 485775"/>
              <a:gd name="T3" fmla="*/ 175848 h 460375"/>
              <a:gd name="T4" fmla="*/ 242888 w 485775"/>
              <a:gd name="T5" fmla="*/ 0 h 460375"/>
              <a:gd name="T6" fmla="*/ 300224 w 485775"/>
              <a:gd name="T7" fmla="*/ 175848 h 460375"/>
              <a:gd name="T8" fmla="*/ 485774 w 485775"/>
              <a:gd name="T9" fmla="*/ 175847 h 460375"/>
              <a:gd name="T10" fmla="*/ 335661 w 485775"/>
              <a:gd name="T11" fmla="*/ 284526 h 460375"/>
              <a:gd name="T12" fmla="*/ 393000 w 485775"/>
              <a:gd name="T13" fmla="*/ 460374 h 460375"/>
              <a:gd name="T14" fmla="*/ 242888 w 485775"/>
              <a:gd name="T15" fmla="*/ 351693 h 460375"/>
              <a:gd name="T16" fmla="*/ 92775 w 485775"/>
              <a:gd name="T17" fmla="*/ 460374 h 460375"/>
              <a:gd name="T18" fmla="*/ 150114 w 485775"/>
              <a:gd name="T19" fmla="*/ 284526 h 460375"/>
              <a:gd name="T20" fmla="*/ 1 w 485775"/>
              <a:gd name="T21" fmla="*/ 175847 h 46037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85775" h="460375">
                <a:moveTo>
                  <a:pt x="1" y="175847"/>
                </a:moveTo>
                <a:lnTo>
                  <a:pt x="185551" y="175848"/>
                </a:lnTo>
                <a:lnTo>
                  <a:pt x="242888" y="0"/>
                </a:lnTo>
                <a:lnTo>
                  <a:pt x="300224" y="175848"/>
                </a:lnTo>
                <a:lnTo>
                  <a:pt x="485774" y="175847"/>
                </a:lnTo>
                <a:lnTo>
                  <a:pt x="335661" y="284526"/>
                </a:lnTo>
                <a:lnTo>
                  <a:pt x="393000" y="460374"/>
                </a:lnTo>
                <a:lnTo>
                  <a:pt x="242888" y="351693"/>
                </a:lnTo>
                <a:lnTo>
                  <a:pt x="92775" y="460374"/>
                </a:lnTo>
                <a:lnTo>
                  <a:pt x="150114" y="284526"/>
                </a:lnTo>
                <a:lnTo>
                  <a:pt x="1" y="175847"/>
                </a:lnTo>
                <a:close/>
              </a:path>
            </a:pathLst>
          </a:custGeom>
          <a:solidFill>
            <a:srgbClr val="F7F40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charset="0"/>
              <a:ea typeface="微软雅黑" charset="0"/>
              <a:cs typeface="微软雅黑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024188" y="2836863"/>
            <a:ext cx="484187" cy="460375"/>
          </a:xfrm>
          <a:custGeom>
            <a:avLst/>
            <a:gdLst>
              <a:gd name="T0" fmla="*/ 1 w 484187"/>
              <a:gd name="T1" fmla="*/ 175847 h 460375"/>
              <a:gd name="T2" fmla="*/ 184944 w 484187"/>
              <a:gd name="T3" fmla="*/ 175848 h 460375"/>
              <a:gd name="T4" fmla="*/ 242094 w 484187"/>
              <a:gd name="T5" fmla="*/ 0 h 460375"/>
              <a:gd name="T6" fmla="*/ 299243 w 484187"/>
              <a:gd name="T7" fmla="*/ 175848 h 460375"/>
              <a:gd name="T8" fmla="*/ 484186 w 484187"/>
              <a:gd name="T9" fmla="*/ 175847 h 460375"/>
              <a:gd name="T10" fmla="*/ 334563 w 484187"/>
              <a:gd name="T11" fmla="*/ 284526 h 460375"/>
              <a:gd name="T12" fmla="*/ 391715 w 484187"/>
              <a:gd name="T13" fmla="*/ 460374 h 460375"/>
              <a:gd name="T14" fmla="*/ 242094 w 484187"/>
              <a:gd name="T15" fmla="*/ 351693 h 460375"/>
              <a:gd name="T16" fmla="*/ 92472 w 484187"/>
              <a:gd name="T17" fmla="*/ 460374 h 460375"/>
              <a:gd name="T18" fmla="*/ 149624 w 484187"/>
              <a:gd name="T19" fmla="*/ 284526 h 460375"/>
              <a:gd name="T20" fmla="*/ 1 w 484187"/>
              <a:gd name="T21" fmla="*/ 175847 h 46037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84187" h="460375">
                <a:moveTo>
                  <a:pt x="1" y="175847"/>
                </a:moveTo>
                <a:lnTo>
                  <a:pt x="184944" y="175848"/>
                </a:lnTo>
                <a:lnTo>
                  <a:pt x="242094" y="0"/>
                </a:lnTo>
                <a:lnTo>
                  <a:pt x="299243" y="175848"/>
                </a:lnTo>
                <a:lnTo>
                  <a:pt x="484186" y="175847"/>
                </a:lnTo>
                <a:lnTo>
                  <a:pt x="334563" y="284526"/>
                </a:lnTo>
                <a:lnTo>
                  <a:pt x="391715" y="460374"/>
                </a:lnTo>
                <a:lnTo>
                  <a:pt x="242094" y="351693"/>
                </a:lnTo>
                <a:lnTo>
                  <a:pt x="92472" y="460374"/>
                </a:lnTo>
                <a:lnTo>
                  <a:pt x="149624" y="284526"/>
                </a:lnTo>
                <a:lnTo>
                  <a:pt x="1" y="175847"/>
                </a:lnTo>
                <a:close/>
              </a:path>
            </a:pathLst>
          </a:custGeom>
          <a:solidFill>
            <a:srgbClr val="F7F40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charset="0"/>
              <a:ea typeface="微软雅黑" charset="0"/>
              <a:cs typeface="微软雅黑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 rot="19312650">
            <a:off x="3184525" y="1768475"/>
            <a:ext cx="484188" cy="461963"/>
          </a:xfrm>
          <a:custGeom>
            <a:avLst/>
            <a:gdLst>
              <a:gd name="T0" fmla="*/ 1 w 484188"/>
              <a:gd name="T1" fmla="*/ 176454 h 461963"/>
              <a:gd name="T2" fmla="*/ 184944 w 484188"/>
              <a:gd name="T3" fmla="*/ 176455 h 461963"/>
              <a:gd name="T4" fmla="*/ 242094 w 484188"/>
              <a:gd name="T5" fmla="*/ 0 h 461963"/>
              <a:gd name="T6" fmla="*/ 299244 w 484188"/>
              <a:gd name="T7" fmla="*/ 176455 h 461963"/>
              <a:gd name="T8" fmla="*/ 484187 w 484188"/>
              <a:gd name="T9" fmla="*/ 176454 h 461963"/>
              <a:gd name="T10" fmla="*/ 334564 w 484188"/>
              <a:gd name="T11" fmla="*/ 285508 h 461963"/>
              <a:gd name="T12" fmla="*/ 391716 w 484188"/>
              <a:gd name="T13" fmla="*/ 461962 h 461963"/>
              <a:gd name="T14" fmla="*/ 242094 w 484188"/>
              <a:gd name="T15" fmla="*/ 352906 h 461963"/>
              <a:gd name="T16" fmla="*/ 92472 w 484188"/>
              <a:gd name="T17" fmla="*/ 461962 h 461963"/>
              <a:gd name="T18" fmla="*/ 149624 w 484188"/>
              <a:gd name="T19" fmla="*/ 285508 h 461963"/>
              <a:gd name="T20" fmla="*/ 1 w 484188"/>
              <a:gd name="T21" fmla="*/ 176454 h 46196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84188" h="461963">
                <a:moveTo>
                  <a:pt x="1" y="176454"/>
                </a:moveTo>
                <a:lnTo>
                  <a:pt x="184944" y="176455"/>
                </a:lnTo>
                <a:lnTo>
                  <a:pt x="242094" y="0"/>
                </a:lnTo>
                <a:lnTo>
                  <a:pt x="299244" y="176455"/>
                </a:lnTo>
                <a:lnTo>
                  <a:pt x="484187" y="176454"/>
                </a:lnTo>
                <a:lnTo>
                  <a:pt x="334564" y="285508"/>
                </a:lnTo>
                <a:lnTo>
                  <a:pt x="391716" y="461962"/>
                </a:lnTo>
                <a:lnTo>
                  <a:pt x="242094" y="352906"/>
                </a:lnTo>
                <a:lnTo>
                  <a:pt x="92472" y="461962"/>
                </a:lnTo>
                <a:lnTo>
                  <a:pt x="149624" y="285508"/>
                </a:lnTo>
                <a:lnTo>
                  <a:pt x="1" y="176454"/>
                </a:lnTo>
                <a:close/>
              </a:path>
            </a:pathLst>
          </a:custGeom>
          <a:solidFill>
            <a:srgbClr val="F7F40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charset="0"/>
              <a:ea typeface="微软雅黑" charset="0"/>
              <a:cs typeface="微软雅黑" charset="0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 rot="940198">
            <a:off x="2282825" y="3502025"/>
            <a:ext cx="484188" cy="460375"/>
          </a:xfrm>
          <a:custGeom>
            <a:avLst/>
            <a:gdLst>
              <a:gd name="T0" fmla="*/ 1 w 484188"/>
              <a:gd name="T1" fmla="*/ 175847 h 460375"/>
              <a:gd name="T2" fmla="*/ 184944 w 484188"/>
              <a:gd name="T3" fmla="*/ 175848 h 460375"/>
              <a:gd name="T4" fmla="*/ 242094 w 484188"/>
              <a:gd name="T5" fmla="*/ 0 h 460375"/>
              <a:gd name="T6" fmla="*/ 299244 w 484188"/>
              <a:gd name="T7" fmla="*/ 175848 h 460375"/>
              <a:gd name="T8" fmla="*/ 484187 w 484188"/>
              <a:gd name="T9" fmla="*/ 175847 h 460375"/>
              <a:gd name="T10" fmla="*/ 334564 w 484188"/>
              <a:gd name="T11" fmla="*/ 284526 h 460375"/>
              <a:gd name="T12" fmla="*/ 391716 w 484188"/>
              <a:gd name="T13" fmla="*/ 460374 h 460375"/>
              <a:gd name="T14" fmla="*/ 242094 w 484188"/>
              <a:gd name="T15" fmla="*/ 351693 h 460375"/>
              <a:gd name="T16" fmla="*/ 92472 w 484188"/>
              <a:gd name="T17" fmla="*/ 460374 h 460375"/>
              <a:gd name="T18" fmla="*/ 149624 w 484188"/>
              <a:gd name="T19" fmla="*/ 284526 h 460375"/>
              <a:gd name="T20" fmla="*/ 1 w 484188"/>
              <a:gd name="T21" fmla="*/ 175847 h 46037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84188" h="460375">
                <a:moveTo>
                  <a:pt x="1" y="175847"/>
                </a:moveTo>
                <a:lnTo>
                  <a:pt x="184944" y="175848"/>
                </a:lnTo>
                <a:lnTo>
                  <a:pt x="242094" y="0"/>
                </a:lnTo>
                <a:lnTo>
                  <a:pt x="299244" y="175848"/>
                </a:lnTo>
                <a:lnTo>
                  <a:pt x="484187" y="175847"/>
                </a:lnTo>
                <a:lnTo>
                  <a:pt x="334564" y="284526"/>
                </a:lnTo>
                <a:lnTo>
                  <a:pt x="391716" y="460374"/>
                </a:lnTo>
                <a:lnTo>
                  <a:pt x="242094" y="351693"/>
                </a:lnTo>
                <a:lnTo>
                  <a:pt x="92472" y="460374"/>
                </a:lnTo>
                <a:lnTo>
                  <a:pt x="149624" y="284526"/>
                </a:lnTo>
                <a:lnTo>
                  <a:pt x="1" y="175847"/>
                </a:lnTo>
                <a:close/>
              </a:path>
            </a:pathLst>
          </a:custGeom>
          <a:solidFill>
            <a:srgbClr val="F7F40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charset="0"/>
              <a:ea typeface="微软雅黑" charset="0"/>
              <a:cs typeface="微软雅黑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3873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2353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  <a:latin typeface="Arial" pitchFamily="34" charset="0"/>
              <a:ea typeface="微软雅黑"/>
              <a:cs typeface="微软雅黑" charset="0"/>
            </a:endParaRPr>
          </a:p>
        </p:txBody>
      </p:sp>
      <p:pic>
        <p:nvPicPr>
          <p:cNvPr id="13" name="Picture 12" descr="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" r="6067" b="14035"/>
          <a:stretch>
            <a:fillRect/>
          </a:stretch>
        </p:blipFill>
        <p:spPr bwMode="auto">
          <a:xfrm>
            <a:off x="1430338" y="3657600"/>
            <a:ext cx="7713662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0" y="6692900"/>
            <a:ext cx="9144000" cy="1651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2353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  <a:latin typeface="Arial" pitchFamily="34" charset="0"/>
              <a:ea typeface="微软雅黑"/>
              <a:cs typeface="微软雅黑" charset="0"/>
            </a:endParaRPr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1404938" y="1054100"/>
            <a:ext cx="7627937" cy="10795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2628900" y="2060575"/>
            <a:ext cx="6400800" cy="549275"/>
          </a:xfrm>
        </p:spPr>
        <p:txBody>
          <a:bodyPr/>
          <a:lstStyle>
            <a:lvl1pPr marL="0" indent="0" algn="r">
              <a:buFontTx/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4887913" y="6259513"/>
            <a:ext cx="1219200" cy="268287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6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6259513" y="6259513"/>
            <a:ext cx="1425575" cy="268287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7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783513" y="6259513"/>
            <a:ext cx="1219200" cy="268287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73C1C627-30C6-9F45-AFCE-F9FC264B9368}" type="slidenum">
              <a:rPr lang="zh-CN" altLang="en-US">
                <a:solidFill>
                  <a:srgbClr val="FFFFFF"/>
                </a:solidFill>
                <a:latin typeface="Arial"/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73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3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49A81-388F-0D44-BB39-B8E4A89400EC}" type="slidenum">
              <a:rPr lang="zh-CN" altLang="en-US">
                <a:solidFill>
                  <a:srgbClr val="FFFFFF"/>
                </a:solidFill>
                <a:latin typeface="Arial"/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11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193675"/>
            <a:ext cx="2060575" cy="59324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3675"/>
            <a:ext cx="6030913" cy="59324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FF2E3-3F42-BA4B-A006-32BE268ACC90}" type="slidenum">
              <a:rPr lang="zh-CN" altLang="en-US">
                <a:solidFill>
                  <a:srgbClr val="FFFFFF"/>
                </a:solidFill>
                <a:latin typeface="Arial"/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8903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113" y="193675"/>
            <a:ext cx="7546975" cy="8080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A4328-9E2F-7849-BA3E-EFD4E1A5B71A}" type="slidenum">
              <a:rPr lang="zh-CN" altLang="en-US">
                <a:solidFill>
                  <a:srgbClr val="FFFFFF"/>
                </a:solidFill>
                <a:latin typeface="Arial"/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5394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113" y="193675"/>
            <a:ext cx="7546975" cy="8080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37314-6E20-354B-9D61-173BA528B164}" type="slidenum">
              <a:rPr lang="zh-CN" altLang="en-US">
                <a:solidFill>
                  <a:srgbClr val="FFFFFF"/>
                </a:solidFill>
                <a:latin typeface="Arial"/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5786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113" y="193675"/>
            <a:ext cx="7546975" cy="8080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14C27-546F-9E48-BF93-690C36E7B1B3}" type="slidenum">
              <a:rPr lang="zh-CN" altLang="en-US">
                <a:solidFill>
                  <a:srgbClr val="FFFFFF"/>
                </a:solidFill>
                <a:latin typeface="Arial"/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031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4C56A-B4D5-F249-9AF0-775B1B8731C2}" type="slidenum">
              <a:rPr lang="zh-CN" altLang="en-US">
                <a:solidFill>
                  <a:srgbClr val="FFFFFF"/>
                </a:solidFill>
                <a:latin typeface="Arial"/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339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49FA2-BD5A-114A-8C64-97666CA4BC64}" type="slidenum">
              <a:rPr lang="zh-CN" altLang="en-US">
                <a:solidFill>
                  <a:srgbClr val="FFFFFF"/>
                </a:solidFill>
                <a:latin typeface="Arial"/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76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4C1B4-E2D6-5A4F-8007-6830C937291B}" type="slidenum">
              <a:rPr lang="zh-CN" altLang="en-US">
                <a:solidFill>
                  <a:srgbClr val="FFFFFF"/>
                </a:solidFill>
                <a:latin typeface="Arial"/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209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3B28D-EDCE-5044-9D3B-731A17BC94E9}" type="slidenum">
              <a:rPr lang="zh-CN" altLang="en-US">
                <a:solidFill>
                  <a:srgbClr val="FFFFFF"/>
                </a:solidFill>
                <a:latin typeface="Arial"/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484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310CC-6BC2-E641-88EF-299AF09A659E}" type="slidenum">
              <a:rPr lang="zh-CN" altLang="en-US">
                <a:solidFill>
                  <a:srgbClr val="FFFFFF"/>
                </a:solidFill>
                <a:latin typeface="Arial"/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878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D71F1-79E3-1649-9E2B-42DAC9868AC2}" type="slidenum">
              <a:rPr lang="zh-CN" altLang="en-US">
                <a:solidFill>
                  <a:srgbClr val="FFFFFF"/>
                </a:solidFill>
                <a:latin typeface="Arial"/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626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07887-99D8-D749-AC42-CA4D6AE899C1}" type="slidenum">
              <a:rPr lang="zh-CN" altLang="en-US">
                <a:solidFill>
                  <a:srgbClr val="FFFFFF"/>
                </a:solidFill>
                <a:latin typeface="Arial"/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26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D440D-76A0-CE4F-A281-EDA6D85A52AA}" type="slidenum">
              <a:rPr lang="zh-CN" altLang="en-US">
                <a:solidFill>
                  <a:srgbClr val="FFFFFF"/>
                </a:solidFill>
                <a:latin typeface="Arial"/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986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69804"/>
                <a:invGamma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3816350"/>
            <a:ext cx="9144000" cy="2838450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000000">
                  <a:alpha val="39998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微软雅黑" charset="0"/>
              <a:cs typeface="微软雅黑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650038"/>
            <a:ext cx="9144000" cy="460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微软雅黑" charset="0"/>
              <a:cs typeface="微软雅黑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692900"/>
            <a:ext cx="9144000" cy="1651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2353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  <a:latin typeface="Arial" pitchFamily="34" charset="0"/>
              <a:ea typeface="微软雅黑"/>
              <a:cs typeface="微软雅黑" charset="0"/>
            </a:endParaRPr>
          </a:p>
        </p:txBody>
      </p:sp>
      <p:pic>
        <p:nvPicPr>
          <p:cNvPr id="1029" name="Picture 5" descr="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9"/>
          <a:stretch>
            <a:fillRect/>
          </a:stretch>
        </p:blipFill>
        <p:spPr bwMode="auto">
          <a:xfrm>
            <a:off x="6156325" y="0"/>
            <a:ext cx="2987675" cy="275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63500" y="223838"/>
            <a:ext cx="484188" cy="458787"/>
          </a:xfrm>
          <a:custGeom>
            <a:avLst/>
            <a:gdLst>
              <a:gd name="T0" fmla="*/ 1 w 484188"/>
              <a:gd name="T1" fmla="*/ 175241 h 458787"/>
              <a:gd name="T2" fmla="*/ 184944 w 484188"/>
              <a:gd name="T3" fmla="*/ 175242 h 458787"/>
              <a:gd name="T4" fmla="*/ 242094 w 484188"/>
              <a:gd name="T5" fmla="*/ 0 h 458787"/>
              <a:gd name="T6" fmla="*/ 299244 w 484188"/>
              <a:gd name="T7" fmla="*/ 175242 h 458787"/>
              <a:gd name="T8" fmla="*/ 484187 w 484188"/>
              <a:gd name="T9" fmla="*/ 175241 h 458787"/>
              <a:gd name="T10" fmla="*/ 334564 w 484188"/>
              <a:gd name="T11" fmla="*/ 283545 h 458787"/>
              <a:gd name="T12" fmla="*/ 391716 w 484188"/>
              <a:gd name="T13" fmla="*/ 458786 h 458787"/>
              <a:gd name="T14" fmla="*/ 242094 w 484188"/>
              <a:gd name="T15" fmla="*/ 350480 h 458787"/>
              <a:gd name="T16" fmla="*/ 92472 w 484188"/>
              <a:gd name="T17" fmla="*/ 458786 h 458787"/>
              <a:gd name="T18" fmla="*/ 149624 w 484188"/>
              <a:gd name="T19" fmla="*/ 283545 h 458787"/>
              <a:gd name="T20" fmla="*/ 1 w 484188"/>
              <a:gd name="T21" fmla="*/ 175241 h 45878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84188" h="458787">
                <a:moveTo>
                  <a:pt x="1" y="175241"/>
                </a:moveTo>
                <a:lnTo>
                  <a:pt x="184944" y="175242"/>
                </a:lnTo>
                <a:lnTo>
                  <a:pt x="242094" y="0"/>
                </a:lnTo>
                <a:lnTo>
                  <a:pt x="299244" y="175242"/>
                </a:lnTo>
                <a:lnTo>
                  <a:pt x="484187" y="175241"/>
                </a:lnTo>
                <a:lnTo>
                  <a:pt x="334564" y="283545"/>
                </a:lnTo>
                <a:lnTo>
                  <a:pt x="391716" y="458786"/>
                </a:lnTo>
                <a:lnTo>
                  <a:pt x="242094" y="350480"/>
                </a:lnTo>
                <a:lnTo>
                  <a:pt x="92472" y="458786"/>
                </a:lnTo>
                <a:lnTo>
                  <a:pt x="149624" y="283545"/>
                </a:lnTo>
                <a:lnTo>
                  <a:pt x="1" y="175241"/>
                </a:lnTo>
                <a:close/>
              </a:path>
            </a:pathLst>
          </a:custGeom>
          <a:solidFill>
            <a:srgbClr val="F7F40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charset="0"/>
              <a:ea typeface="微软雅黑" charset="0"/>
              <a:cs typeface="微软雅黑" charset="0"/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 rot="1402213">
            <a:off x="765175" y="155575"/>
            <a:ext cx="144463" cy="136525"/>
          </a:xfrm>
          <a:custGeom>
            <a:avLst/>
            <a:gdLst>
              <a:gd name="T0" fmla="*/ 0 w 144463"/>
              <a:gd name="T1" fmla="*/ 52148 h 136525"/>
              <a:gd name="T2" fmla="*/ 55180 w 144463"/>
              <a:gd name="T3" fmla="*/ 52148 h 136525"/>
              <a:gd name="T4" fmla="*/ 72232 w 144463"/>
              <a:gd name="T5" fmla="*/ 0 h 136525"/>
              <a:gd name="T6" fmla="*/ 89283 w 144463"/>
              <a:gd name="T7" fmla="*/ 52148 h 136525"/>
              <a:gd name="T8" fmla="*/ 144463 w 144463"/>
              <a:gd name="T9" fmla="*/ 52148 h 136525"/>
              <a:gd name="T10" fmla="*/ 99821 w 144463"/>
              <a:gd name="T11" fmla="*/ 84377 h 136525"/>
              <a:gd name="T12" fmla="*/ 116873 w 144463"/>
              <a:gd name="T13" fmla="*/ 136525 h 136525"/>
              <a:gd name="T14" fmla="*/ 72232 w 144463"/>
              <a:gd name="T15" fmla="*/ 104295 h 136525"/>
              <a:gd name="T16" fmla="*/ 27590 w 144463"/>
              <a:gd name="T17" fmla="*/ 136525 h 136525"/>
              <a:gd name="T18" fmla="*/ 44642 w 144463"/>
              <a:gd name="T19" fmla="*/ 84377 h 136525"/>
              <a:gd name="T20" fmla="*/ 0 w 144463"/>
              <a:gd name="T21" fmla="*/ 52148 h 13652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4463" h="136525">
                <a:moveTo>
                  <a:pt x="0" y="52148"/>
                </a:moveTo>
                <a:lnTo>
                  <a:pt x="55180" y="52148"/>
                </a:lnTo>
                <a:lnTo>
                  <a:pt x="72232" y="0"/>
                </a:lnTo>
                <a:lnTo>
                  <a:pt x="89283" y="52148"/>
                </a:lnTo>
                <a:lnTo>
                  <a:pt x="144463" y="52148"/>
                </a:lnTo>
                <a:lnTo>
                  <a:pt x="99821" y="84377"/>
                </a:lnTo>
                <a:lnTo>
                  <a:pt x="116873" y="136525"/>
                </a:lnTo>
                <a:lnTo>
                  <a:pt x="72232" y="104295"/>
                </a:lnTo>
                <a:lnTo>
                  <a:pt x="27590" y="136525"/>
                </a:lnTo>
                <a:lnTo>
                  <a:pt x="44642" y="84377"/>
                </a:lnTo>
                <a:lnTo>
                  <a:pt x="0" y="52148"/>
                </a:lnTo>
                <a:close/>
              </a:path>
            </a:pathLst>
          </a:custGeom>
          <a:solidFill>
            <a:srgbClr val="F7F40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charset="0"/>
              <a:ea typeface="微软雅黑" charset="0"/>
              <a:cs typeface="微软雅黑" charset="0"/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849313" y="742950"/>
            <a:ext cx="144462" cy="136525"/>
          </a:xfrm>
          <a:custGeom>
            <a:avLst/>
            <a:gdLst>
              <a:gd name="T0" fmla="*/ 0 w 144462"/>
              <a:gd name="T1" fmla="*/ 52148 h 136525"/>
              <a:gd name="T2" fmla="*/ 55180 w 144462"/>
              <a:gd name="T3" fmla="*/ 52148 h 136525"/>
              <a:gd name="T4" fmla="*/ 72231 w 144462"/>
              <a:gd name="T5" fmla="*/ 0 h 136525"/>
              <a:gd name="T6" fmla="*/ 89282 w 144462"/>
              <a:gd name="T7" fmla="*/ 52148 h 136525"/>
              <a:gd name="T8" fmla="*/ 144462 w 144462"/>
              <a:gd name="T9" fmla="*/ 52148 h 136525"/>
              <a:gd name="T10" fmla="*/ 99820 w 144462"/>
              <a:gd name="T11" fmla="*/ 84377 h 136525"/>
              <a:gd name="T12" fmla="*/ 116872 w 144462"/>
              <a:gd name="T13" fmla="*/ 136525 h 136525"/>
              <a:gd name="T14" fmla="*/ 72231 w 144462"/>
              <a:gd name="T15" fmla="*/ 104295 h 136525"/>
              <a:gd name="T16" fmla="*/ 27590 w 144462"/>
              <a:gd name="T17" fmla="*/ 136525 h 136525"/>
              <a:gd name="T18" fmla="*/ 44642 w 144462"/>
              <a:gd name="T19" fmla="*/ 84377 h 136525"/>
              <a:gd name="T20" fmla="*/ 0 w 144462"/>
              <a:gd name="T21" fmla="*/ 52148 h 13652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4462" h="136525">
                <a:moveTo>
                  <a:pt x="0" y="52148"/>
                </a:moveTo>
                <a:lnTo>
                  <a:pt x="55180" y="52148"/>
                </a:lnTo>
                <a:lnTo>
                  <a:pt x="72231" y="0"/>
                </a:lnTo>
                <a:lnTo>
                  <a:pt x="89282" y="52148"/>
                </a:lnTo>
                <a:lnTo>
                  <a:pt x="144462" y="52148"/>
                </a:lnTo>
                <a:lnTo>
                  <a:pt x="99820" y="84377"/>
                </a:lnTo>
                <a:lnTo>
                  <a:pt x="116872" y="136525"/>
                </a:lnTo>
                <a:lnTo>
                  <a:pt x="72231" y="104295"/>
                </a:lnTo>
                <a:lnTo>
                  <a:pt x="27590" y="136525"/>
                </a:lnTo>
                <a:lnTo>
                  <a:pt x="44642" y="84377"/>
                </a:lnTo>
                <a:lnTo>
                  <a:pt x="0" y="52148"/>
                </a:lnTo>
                <a:close/>
              </a:path>
            </a:pathLst>
          </a:custGeom>
          <a:solidFill>
            <a:srgbClr val="F7F40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charset="0"/>
              <a:ea typeface="微软雅黑" charset="0"/>
              <a:cs typeface="微软雅黑" charset="0"/>
            </a:endParaRPr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auto">
          <a:xfrm rot="-2287350">
            <a:off x="896938" y="425450"/>
            <a:ext cx="144462" cy="136525"/>
          </a:xfrm>
          <a:custGeom>
            <a:avLst/>
            <a:gdLst>
              <a:gd name="T0" fmla="*/ 0 w 144462"/>
              <a:gd name="T1" fmla="*/ 52148 h 136525"/>
              <a:gd name="T2" fmla="*/ 55180 w 144462"/>
              <a:gd name="T3" fmla="*/ 52148 h 136525"/>
              <a:gd name="T4" fmla="*/ 72231 w 144462"/>
              <a:gd name="T5" fmla="*/ 0 h 136525"/>
              <a:gd name="T6" fmla="*/ 89282 w 144462"/>
              <a:gd name="T7" fmla="*/ 52148 h 136525"/>
              <a:gd name="T8" fmla="*/ 144462 w 144462"/>
              <a:gd name="T9" fmla="*/ 52148 h 136525"/>
              <a:gd name="T10" fmla="*/ 99820 w 144462"/>
              <a:gd name="T11" fmla="*/ 84377 h 136525"/>
              <a:gd name="T12" fmla="*/ 116872 w 144462"/>
              <a:gd name="T13" fmla="*/ 136525 h 136525"/>
              <a:gd name="T14" fmla="*/ 72231 w 144462"/>
              <a:gd name="T15" fmla="*/ 104295 h 136525"/>
              <a:gd name="T16" fmla="*/ 27590 w 144462"/>
              <a:gd name="T17" fmla="*/ 136525 h 136525"/>
              <a:gd name="T18" fmla="*/ 44642 w 144462"/>
              <a:gd name="T19" fmla="*/ 84377 h 136525"/>
              <a:gd name="T20" fmla="*/ 0 w 144462"/>
              <a:gd name="T21" fmla="*/ 52148 h 13652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4462" h="136525">
                <a:moveTo>
                  <a:pt x="0" y="52148"/>
                </a:moveTo>
                <a:lnTo>
                  <a:pt x="55180" y="52148"/>
                </a:lnTo>
                <a:lnTo>
                  <a:pt x="72231" y="0"/>
                </a:lnTo>
                <a:lnTo>
                  <a:pt x="89282" y="52148"/>
                </a:lnTo>
                <a:lnTo>
                  <a:pt x="144462" y="52148"/>
                </a:lnTo>
                <a:lnTo>
                  <a:pt x="99820" y="84377"/>
                </a:lnTo>
                <a:lnTo>
                  <a:pt x="116872" y="136525"/>
                </a:lnTo>
                <a:lnTo>
                  <a:pt x="72231" y="104295"/>
                </a:lnTo>
                <a:lnTo>
                  <a:pt x="27590" y="136525"/>
                </a:lnTo>
                <a:lnTo>
                  <a:pt x="44642" y="84377"/>
                </a:lnTo>
                <a:lnTo>
                  <a:pt x="0" y="52148"/>
                </a:lnTo>
                <a:close/>
              </a:path>
            </a:pathLst>
          </a:custGeom>
          <a:solidFill>
            <a:srgbClr val="F7F40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charset="0"/>
              <a:ea typeface="微软雅黑" charset="0"/>
              <a:cs typeface="微软雅黑" charset="0"/>
            </a:endParaRPr>
          </a:p>
        </p:txBody>
      </p:sp>
      <p:sp>
        <p:nvSpPr>
          <p:cNvPr id="1034" name="AutoShape 10"/>
          <p:cNvSpPr>
            <a:spLocks noChangeArrowheads="1"/>
          </p:cNvSpPr>
          <p:nvPr/>
        </p:nvSpPr>
        <p:spPr bwMode="auto">
          <a:xfrm rot="940198">
            <a:off x="628650" y="939800"/>
            <a:ext cx="144463" cy="136525"/>
          </a:xfrm>
          <a:custGeom>
            <a:avLst/>
            <a:gdLst>
              <a:gd name="T0" fmla="*/ 0 w 144463"/>
              <a:gd name="T1" fmla="*/ 52148 h 136525"/>
              <a:gd name="T2" fmla="*/ 55180 w 144463"/>
              <a:gd name="T3" fmla="*/ 52148 h 136525"/>
              <a:gd name="T4" fmla="*/ 72232 w 144463"/>
              <a:gd name="T5" fmla="*/ 0 h 136525"/>
              <a:gd name="T6" fmla="*/ 89283 w 144463"/>
              <a:gd name="T7" fmla="*/ 52148 h 136525"/>
              <a:gd name="T8" fmla="*/ 144463 w 144463"/>
              <a:gd name="T9" fmla="*/ 52148 h 136525"/>
              <a:gd name="T10" fmla="*/ 99821 w 144463"/>
              <a:gd name="T11" fmla="*/ 84377 h 136525"/>
              <a:gd name="T12" fmla="*/ 116873 w 144463"/>
              <a:gd name="T13" fmla="*/ 136525 h 136525"/>
              <a:gd name="T14" fmla="*/ 72232 w 144463"/>
              <a:gd name="T15" fmla="*/ 104295 h 136525"/>
              <a:gd name="T16" fmla="*/ 27590 w 144463"/>
              <a:gd name="T17" fmla="*/ 136525 h 136525"/>
              <a:gd name="T18" fmla="*/ 44642 w 144463"/>
              <a:gd name="T19" fmla="*/ 84377 h 136525"/>
              <a:gd name="T20" fmla="*/ 0 w 144463"/>
              <a:gd name="T21" fmla="*/ 52148 h 13652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4463" h="136525">
                <a:moveTo>
                  <a:pt x="0" y="52148"/>
                </a:moveTo>
                <a:lnTo>
                  <a:pt x="55180" y="52148"/>
                </a:lnTo>
                <a:lnTo>
                  <a:pt x="72232" y="0"/>
                </a:lnTo>
                <a:lnTo>
                  <a:pt x="89283" y="52148"/>
                </a:lnTo>
                <a:lnTo>
                  <a:pt x="144463" y="52148"/>
                </a:lnTo>
                <a:lnTo>
                  <a:pt x="99821" y="84377"/>
                </a:lnTo>
                <a:lnTo>
                  <a:pt x="116873" y="136525"/>
                </a:lnTo>
                <a:lnTo>
                  <a:pt x="72232" y="104295"/>
                </a:lnTo>
                <a:lnTo>
                  <a:pt x="27590" y="136525"/>
                </a:lnTo>
                <a:lnTo>
                  <a:pt x="44642" y="84377"/>
                </a:lnTo>
                <a:lnTo>
                  <a:pt x="0" y="52148"/>
                </a:lnTo>
                <a:close/>
              </a:path>
            </a:pathLst>
          </a:custGeom>
          <a:solidFill>
            <a:srgbClr val="F7F40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charset="0"/>
              <a:ea typeface="微软雅黑" charset="0"/>
              <a:cs typeface="微软雅黑" charset="0"/>
            </a:endParaRPr>
          </a:p>
        </p:txBody>
      </p:sp>
      <p:pic>
        <p:nvPicPr>
          <p:cNvPr id="1035" name="Picture 11" descr="1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" r="5571" b="31123"/>
          <a:stretch>
            <a:fillRect/>
          </a:stretch>
        </p:blipFill>
        <p:spPr bwMode="auto">
          <a:xfrm>
            <a:off x="6072188" y="5561013"/>
            <a:ext cx="3071812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154113" y="193675"/>
            <a:ext cx="7546975" cy="80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0"/>
                <a:cs typeface="宋体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A1966A5-13F6-2C45-B2AA-27947697E4B5}" type="slidenum">
              <a:rPr lang="zh-CN" altLang="en-US">
                <a:solidFill>
                  <a:srgbClr val="FFFFFF"/>
                </a:solidFill>
                <a:latin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56941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 animBg="1"/>
      <p:bldP spid="1031" grpId="0" animBg="1"/>
      <p:bldP spid="1032" grpId="0" animBg="1"/>
      <p:bldP spid="1033" grpId="0" animBg="1"/>
      <p:bldP spid="1034" grpId="0" animBg="1"/>
    </p:bld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微软雅黑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微软雅黑" pitchFamily="34" charset="-122"/>
          <a:cs typeface="微软雅黑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微软雅黑" pitchFamily="34" charset="-122"/>
          <a:cs typeface="微软雅黑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微软雅黑" pitchFamily="34" charset="-122"/>
          <a:cs typeface="微软雅黑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微软雅黑" pitchFamily="34" charset="-122"/>
          <a:cs typeface="微软雅黑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微软雅黑" pitchFamily="34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微软雅黑" pitchFamily="34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微软雅黑" pitchFamily="34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65100" y="1549400"/>
            <a:ext cx="8978900" cy="2184400"/>
          </a:xfrm>
        </p:spPr>
        <p:txBody>
          <a:bodyPr/>
          <a:lstStyle/>
          <a:p>
            <a:pPr algn="ctr">
              <a:lnSpc>
                <a:spcPct val="130000"/>
              </a:lnSpc>
            </a:pPr>
            <a:r>
              <a:rPr kumimoji="1" lang="en-US" altLang="en-US" sz="3600" dirty="0" smtClean="0">
                <a:solidFill>
                  <a:srgbClr val="FFED7E"/>
                </a:solidFill>
              </a:rPr>
              <a:t>Handbook </a:t>
            </a:r>
            <a:r>
              <a:rPr kumimoji="1" lang="en-US" altLang="en-US" sz="3600" dirty="0">
                <a:solidFill>
                  <a:srgbClr val="FFED7E"/>
                </a:solidFill>
              </a:rPr>
              <a:t>of Soccer Match Analysis: </a:t>
            </a:r>
            <a:r>
              <a:rPr kumimoji="1" lang="en-US" altLang="en-US" sz="3600" dirty="0" smtClean="0">
                <a:solidFill>
                  <a:srgbClr val="FFED7E"/>
                </a:solidFill>
              </a:rPr>
              <a:t/>
            </a:r>
            <a:br>
              <a:rPr kumimoji="1" lang="en-US" altLang="en-US" sz="3600" dirty="0" smtClean="0">
                <a:solidFill>
                  <a:srgbClr val="FFED7E"/>
                </a:solidFill>
              </a:rPr>
            </a:br>
            <a:r>
              <a:rPr kumimoji="1" lang="en-US" altLang="en-US" sz="2800" dirty="0" smtClean="0">
                <a:solidFill>
                  <a:srgbClr val="FFED7E"/>
                </a:solidFill>
              </a:rPr>
              <a:t>A </a:t>
            </a:r>
            <a:r>
              <a:rPr kumimoji="1" lang="en-US" altLang="en-US" sz="2800" dirty="0">
                <a:solidFill>
                  <a:srgbClr val="FFED7E"/>
                </a:solidFill>
              </a:rPr>
              <a:t>Systematic Approach to Improving </a:t>
            </a:r>
            <a:r>
              <a:rPr kumimoji="1" lang="en-US" altLang="en-US" sz="2800" dirty="0" smtClean="0">
                <a:solidFill>
                  <a:srgbClr val="FFED7E"/>
                </a:solidFill>
              </a:rPr>
              <a:t>Performance</a:t>
            </a:r>
            <a:br>
              <a:rPr kumimoji="1" lang="en-US" altLang="en-US" sz="2800" dirty="0" smtClean="0">
                <a:solidFill>
                  <a:srgbClr val="FFED7E"/>
                </a:solidFill>
              </a:rPr>
            </a:br>
            <a:r>
              <a:rPr kumimoji="1" lang="en-US" altLang="en-US" sz="2800" dirty="0" smtClean="0">
                <a:solidFill>
                  <a:srgbClr val="FFED7E"/>
                </a:solidFill>
              </a:rPr>
              <a:t/>
            </a:r>
            <a:br>
              <a:rPr kumimoji="1" lang="en-US" altLang="en-US" sz="2800" dirty="0" smtClean="0">
                <a:solidFill>
                  <a:srgbClr val="FFED7E"/>
                </a:solidFill>
              </a:rPr>
            </a:br>
            <a:r>
              <a:rPr kumimoji="1" lang="zh-CN" altLang="en-US" sz="2800" dirty="0" smtClean="0">
                <a:solidFill>
                  <a:srgbClr val="FFED7E"/>
                </a:solidFill>
              </a:rPr>
              <a:t>足球比赛分析手册：一种提高比赛成绩的系统方法</a:t>
            </a:r>
            <a:endParaRPr kumimoji="1" lang="zh-CN" altLang="en-US" sz="2800" dirty="0">
              <a:solidFill>
                <a:srgbClr val="FFED7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60700" y="4584700"/>
            <a:ext cx="5917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ED7E"/>
                </a:solidFill>
              </a:rPr>
              <a:t>C</a:t>
            </a:r>
            <a:r>
              <a:rPr kumimoji="1" lang="en-US" altLang="zh-CN" dirty="0" smtClean="0">
                <a:solidFill>
                  <a:srgbClr val="FFED7E"/>
                </a:solidFill>
              </a:rPr>
              <a:t>hristopher</a:t>
            </a:r>
            <a:r>
              <a:rPr kumimoji="1" lang="zh-CN" altLang="en-US" dirty="0" smtClean="0">
                <a:solidFill>
                  <a:srgbClr val="FFED7E"/>
                </a:solidFill>
              </a:rPr>
              <a:t> </a:t>
            </a:r>
            <a:r>
              <a:rPr kumimoji="1" lang="en-US" altLang="zh-CN" dirty="0" smtClean="0">
                <a:solidFill>
                  <a:srgbClr val="FFED7E"/>
                </a:solidFill>
              </a:rPr>
              <a:t>Carling,</a:t>
            </a:r>
            <a:r>
              <a:rPr kumimoji="1" lang="zh-CN" altLang="en-US" dirty="0" smtClean="0">
                <a:solidFill>
                  <a:srgbClr val="FFED7E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FFED7E"/>
                </a:solidFill>
              </a:rPr>
              <a:t>A.Mark</a:t>
            </a:r>
            <a:r>
              <a:rPr kumimoji="1" lang="zh-CN" altLang="en-US" dirty="0" smtClean="0">
                <a:solidFill>
                  <a:srgbClr val="FFED7E"/>
                </a:solidFill>
              </a:rPr>
              <a:t> </a:t>
            </a:r>
            <a:r>
              <a:rPr kumimoji="1" lang="en-US" altLang="zh-CN" dirty="0" smtClean="0">
                <a:solidFill>
                  <a:srgbClr val="FFED7E"/>
                </a:solidFill>
              </a:rPr>
              <a:t>Williams</a:t>
            </a:r>
            <a:r>
              <a:rPr kumimoji="1" lang="zh-CN" altLang="en-US" dirty="0" smtClean="0">
                <a:solidFill>
                  <a:srgbClr val="FFED7E"/>
                </a:solidFill>
              </a:rPr>
              <a:t> </a:t>
            </a:r>
            <a:r>
              <a:rPr kumimoji="1" lang="en-US" altLang="zh-CN" dirty="0" smtClean="0">
                <a:solidFill>
                  <a:srgbClr val="FFED7E"/>
                </a:solidFill>
              </a:rPr>
              <a:t>and</a:t>
            </a:r>
            <a:r>
              <a:rPr kumimoji="1" lang="zh-CN" altLang="en-US" dirty="0" smtClean="0">
                <a:solidFill>
                  <a:srgbClr val="FFED7E"/>
                </a:solidFill>
              </a:rPr>
              <a:t> </a:t>
            </a:r>
            <a:r>
              <a:rPr kumimoji="1" lang="en-US" altLang="zh-CN" dirty="0" smtClean="0">
                <a:solidFill>
                  <a:srgbClr val="FFED7E"/>
                </a:solidFill>
              </a:rPr>
              <a:t>Thomas</a:t>
            </a:r>
            <a:r>
              <a:rPr kumimoji="1" lang="zh-CN" altLang="en-US" dirty="0" smtClean="0">
                <a:solidFill>
                  <a:srgbClr val="FFED7E"/>
                </a:solidFill>
              </a:rPr>
              <a:t> </a:t>
            </a:r>
            <a:r>
              <a:rPr kumimoji="1" lang="en-US" altLang="zh-CN" dirty="0" smtClean="0">
                <a:solidFill>
                  <a:srgbClr val="FFED7E"/>
                </a:solidFill>
              </a:rPr>
              <a:t>Reilly</a:t>
            </a:r>
            <a:endParaRPr kumimoji="1" lang="zh-CN" altLang="en-US" dirty="0">
              <a:solidFill>
                <a:srgbClr val="FFED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286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3" name="图片 2" descr="屏幕快照 2014-12-02 下午2.48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306" y="292100"/>
            <a:ext cx="4159907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51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60400" y="1185545"/>
            <a:ext cx="8178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dirty="0" smtClean="0"/>
              <a:t>作者介绍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algn="just"/>
            <a:endParaRPr lang="en-US" altLang="zh-CN" dirty="0" smtClean="0"/>
          </a:p>
          <a:p>
            <a:pPr marL="285750" indent="-285750" algn="just">
              <a:buFont typeface="Wingdings" charset="2"/>
              <a:buChar char="n"/>
            </a:pPr>
            <a:r>
              <a:rPr lang="en-US" altLang="zh-CN" b="1" dirty="0" smtClean="0">
                <a:solidFill>
                  <a:srgbClr val="FFFF00"/>
                </a:solidFill>
              </a:rPr>
              <a:t>Christopher </a:t>
            </a:r>
            <a:r>
              <a:rPr lang="en-US" altLang="zh-CN" b="1" dirty="0">
                <a:solidFill>
                  <a:srgbClr val="FFFF00"/>
                </a:solidFill>
              </a:rPr>
              <a:t>Carling </a:t>
            </a:r>
            <a:r>
              <a:rPr lang="en-US" altLang="zh-CN" dirty="0"/>
              <a:t>is a lecturer and consultant in match analysis. He is based at </a:t>
            </a:r>
            <a:r>
              <a:rPr lang="en-US" altLang="zh-CN" dirty="0" smtClean="0"/>
              <a:t>France’s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National </a:t>
            </a:r>
            <a:r>
              <a:rPr lang="en-US" altLang="zh-CN" dirty="0"/>
              <a:t>Institute of Sport and Physical Education (INSEP) in Paris.</a:t>
            </a:r>
          </a:p>
          <a:p>
            <a:pPr algn="just"/>
            <a:endParaRPr lang="en-US" altLang="zh-CN" dirty="0" smtClean="0"/>
          </a:p>
          <a:p>
            <a:pPr marL="285750" indent="-285750" algn="just">
              <a:buFont typeface="Wingdings" charset="2"/>
              <a:buChar char="n"/>
            </a:pPr>
            <a:r>
              <a:rPr lang="en-US" altLang="zh-CN" b="1" dirty="0" smtClean="0">
                <a:solidFill>
                  <a:srgbClr val="FFFF00"/>
                </a:solidFill>
              </a:rPr>
              <a:t>A</a:t>
            </a:r>
            <a:r>
              <a:rPr lang="en-US" altLang="zh-CN" b="1" dirty="0">
                <a:solidFill>
                  <a:srgbClr val="FFFF00"/>
                </a:solidFill>
              </a:rPr>
              <a:t>. Mark Williams </a:t>
            </a:r>
            <a:r>
              <a:rPr lang="en-US" altLang="zh-CN" dirty="0"/>
              <a:t>is Professor of Motor </a:t>
            </a:r>
            <a:r>
              <a:rPr lang="en-US" altLang="zh-CN" dirty="0" err="1"/>
              <a:t>Behaviour</a:t>
            </a:r>
            <a:r>
              <a:rPr lang="en-US" altLang="zh-CN" dirty="0"/>
              <a:t> at Liverpool John </a:t>
            </a:r>
            <a:r>
              <a:rPr lang="en-US" altLang="zh-CN" dirty="0" err="1"/>
              <a:t>Moores</a:t>
            </a:r>
            <a:r>
              <a:rPr lang="en-US" altLang="zh-CN" dirty="0"/>
              <a:t> University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UK</a:t>
            </a:r>
            <a:r>
              <a:rPr lang="en-US" altLang="zh-CN" dirty="0"/>
              <a:t>. He has worked as a consultant to several professional clubs and National Federations.</a:t>
            </a:r>
          </a:p>
          <a:p>
            <a:pPr algn="just"/>
            <a:endParaRPr lang="en-US" altLang="zh-CN" dirty="0" smtClean="0"/>
          </a:p>
          <a:p>
            <a:pPr marL="285750" indent="-285750" algn="just">
              <a:buFont typeface="Wingdings" charset="2"/>
              <a:buChar char="n"/>
            </a:pPr>
            <a:r>
              <a:rPr lang="en-US" altLang="zh-CN" b="1" dirty="0" smtClean="0">
                <a:solidFill>
                  <a:srgbClr val="FFFF00"/>
                </a:solidFill>
              </a:rPr>
              <a:t>Thomas </a:t>
            </a:r>
            <a:r>
              <a:rPr lang="en-US" altLang="zh-CN" b="1" dirty="0">
                <a:solidFill>
                  <a:srgbClr val="FFFF00"/>
                </a:solidFill>
              </a:rPr>
              <a:t>Reilly </a:t>
            </a:r>
            <a:r>
              <a:rPr lang="en-US" altLang="zh-CN" dirty="0"/>
              <a:t>is Director of the research institute for Sport and </a:t>
            </a:r>
            <a:r>
              <a:rPr lang="en-US" altLang="zh-CN" dirty="0" smtClean="0"/>
              <a:t>Exercise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Sciences </a:t>
            </a:r>
            <a:r>
              <a:rPr lang="en-US" altLang="zh-CN" dirty="0"/>
              <a:t>at Liverpool John </a:t>
            </a:r>
            <a:r>
              <a:rPr lang="en-US" altLang="zh-CN" dirty="0" err="1"/>
              <a:t>Moores</a:t>
            </a:r>
            <a:r>
              <a:rPr lang="en-US" altLang="zh-CN" dirty="0"/>
              <a:t> University, UK and President of the World </a:t>
            </a:r>
            <a:r>
              <a:rPr lang="en-US" altLang="zh-CN" dirty="0" smtClean="0"/>
              <a:t>Commission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 </a:t>
            </a:r>
            <a:r>
              <a:rPr lang="en-US" altLang="zh-CN" dirty="0"/>
              <a:t>Science and Sports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88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60400" y="1033145"/>
            <a:ext cx="81788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dirty="0" smtClean="0"/>
              <a:t>本书简介：</a:t>
            </a:r>
            <a:endParaRPr lang="en-US" altLang="zh-CN" sz="2800" dirty="0" smtClean="0"/>
          </a:p>
          <a:p>
            <a:pPr algn="just"/>
            <a:endParaRPr lang="en-US" altLang="zh-CN" dirty="0" smtClean="0"/>
          </a:p>
          <a:p>
            <a:pPr algn="just"/>
            <a:r>
              <a:rPr lang="en-US" altLang="zh-CN" dirty="0" err="1" smtClean="0"/>
              <a:t>Analysing</a:t>
            </a:r>
            <a:r>
              <a:rPr lang="en-US" altLang="zh-CN" dirty="0" smtClean="0"/>
              <a:t> </a:t>
            </a:r>
            <a:r>
              <a:rPr lang="en-US" altLang="zh-CN" dirty="0"/>
              <a:t>individual and team play is essential when </a:t>
            </a:r>
            <a:r>
              <a:rPr lang="en-US" altLang="zh-CN" dirty="0" smtClean="0"/>
              <a:t>improving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performance </a:t>
            </a:r>
            <a:r>
              <a:rPr lang="en-US" altLang="zh-CN" dirty="0"/>
              <a:t>in soccer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 </a:t>
            </a:r>
            <a:r>
              <a:rPr lang="en-US" altLang="zh-CN" dirty="0"/>
              <a:t>identifying the right information and putting it to good use can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difficult</a:t>
            </a:r>
            <a:r>
              <a:rPr lang="en-US" altLang="zh-CN" dirty="0"/>
              <a:t>.</a:t>
            </a:r>
            <a:r>
              <a:rPr lang="en-US" altLang="zh-CN" dirty="0">
                <a:solidFill>
                  <a:srgbClr val="FFED7E"/>
                </a:solidFill>
              </a:rPr>
              <a:t> </a:t>
            </a:r>
            <a:r>
              <a:rPr lang="en-US" altLang="zh-CN" u="sng" dirty="0">
                <a:solidFill>
                  <a:srgbClr val="FFED7E"/>
                </a:solidFill>
              </a:rPr>
              <a:t>This </a:t>
            </a:r>
            <a:r>
              <a:rPr lang="en-US" altLang="zh-CN" u="sng" dirty="0" smtClean="0">
                <a:solidFill>
                  <a:srgbClr val="FFED7E"/>
                </a:solidFill>
              </a:rPr>
              <a:t>is</a:t>
            </a:r>
            <a:r>
              <a:rPr lang="zh-CN" altLang="en-US" u="sng" dirty="0" smtClean="0">
                <a:solidFill>
                  <a:srgbClr val="FFED7E"/>
                </a:solidFill>
              </a:rPr>
              <a:t> </a:t>
            </a:r>
            <a:r>
              <a:rPr lang="en-US" altLang="zh-CN" u="sng" dirty="0" smtClean="0">
                <a:solidFill>
                  <a:srgbClr val="FFED7E"/>
                </a:solidFill>
              </a:rPr>
              <a:t>the </a:t>
            </a:r>
            <a:r>
              <a:rPr lang="en-US" altLang="zh-CN" u="sng" dirty="0">
                <a:solidFill>
                  <a:srgbClr val="FFED7E"/>
                </a:solidFill>
              </a:rPr>
              <a:t>first book to focus entirely on match analysis in the game of </a:t>
            </a:r>
            <a:r>
              <a:rPr lang="en-US" altLang="zh-CN" u="sng" dirty="0" smtClean="0">
                <a:solidFill>
                  <a:srgbClr val="FFED7E"/>
                </a:solidFill>
              </a:rPr>
              <a:t>soccer.</a:t>
            </a:r>
            <a:r>
              <a:rPr lang="zh-CN" altLang="en-US" dirty="0" smtClean="0">
                <a:solidFill>
                  <a:srgbClr val="FFED7E"/>
                </a:solidFill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</a:rPr>
              <a:t>Representing </a:t>
            </a:r>
            <a:r>
              <a:rPr lang="en-US" altLang="zh-CN" dirty="0">
                <a:solidFill>
                  <a:srgbClr val="FFFFFF"/>
                </a:solidFill>
              </a:rPr>
              <a:t>an essential and unique resource, this handbook looks at the very latest </a:t>
            </a:r>
            <a:r>
              <a:rPr lang="en-US" altLang="zh-CN" dirty="0" smtClean="0">
                <a:solidFill>
                  <a:srgbClr val="FFFFFF"/>
                </a:solidFill>
              </a:rPr>
              <a:t>in</a:t>
            </a:r>
            <a:r>
              <a:rPr lang="zh-CN" altLang="en-US" dirty="0" smtClean="0">
                <a:solidFill>
                  <a:srgbClr val="FFFFFF"/>
                </a:solidFill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</a:rPr>
              <a:t>match </a:t>
            </a:r>
            <a:r>
              <a:rPr lang="en-US" altLang="zh-CN" dirty="0">
                <a:solidFill>
                  <a:srgbClr val="FFFFFF"/>
                </a:solidFill>
              </a:rPr>
              <a:t>analysis research, and at the innovative technologies being used by </a:t>
            </a:r>
            <a:r>
              <a:rPr lang="en-US" altLang="zh-CN" dirty="0" smtClean="0">
                <a:solidFill>
                  <a:srgbClr val="FFFFFF"/>
                </a:solidFill>
              </a:rPr>
              <a:t>professional</a:t>
            </a:r>
            <a:r>
              <a:rPr lang="zh-CN" altLang="en-US" dirty="0" smtClean="0">
                <a:solidFill>
                  <a:srgbClr val="FFFFFF"/>
                </a:solidFill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</a:rPr>
              <a:t>clubs</a:t>
            </a:r>
            <a:r>
              <a:rPr lang="en-US" altLang="zh-CN" dirty="0">
                <a:solidFill>
                  <a:srgbClr val="FFFFFF"/>
                </a:solidFill>
              </a:rPr>
              <a:t>. </a:t>
            </a:r>
            <a:r>
              <a:rPr lang="en-US" altLang="zh-CN" u="sng" dirty="0">
                <a:solidFill>
                  <a:srgbClr val="FFED7E"/>
                </a:solidFill>
              </a:rPr>
              <a:t>Bridging the gap between theory and practice</a:t>
            </a:r>
            <a:r>
              <a:rPr lang="en-US" altLang="zh-CN" dirty="0">
                <a:solidFill>
                  <a:srgbClr val="FFED7E"/>
                </a:solidFill>
              </a:rPr>
              <a:t>, </a:t>
            </a:r>
            <a:r>
              <a:rPr lang="en-US" altLang="zh-CN" dirty="0">
                <a:solidFill>
                  <a:srgbClr val="FFFFFF"/>
                </a:solidFill>
              </a:rPr>
              <a:t>it documents the methods by </a:t>
            </a:r>
            <a:r>
              <a:rPr lang="en-US" altLang="zh-CN" dirty="0" smtClean="0">
                <a:solidFill>
                  <a:srgbClr val="FFFFFF"/>
                </a:solidFill>
              </a:rPr>
              <a:t>which</a:t>
            </a:r>
            <a:r>
              <a:rPr lang="zh-CN" altLang="en-US" dirty="0" smtClean="0">
                <a:solidFill>
                  <a:srgbClr val="FFFFFF"/>
                </a:solidFill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</a:rPr>
              <a:t>coaches</a:t>
            </a:r>
            <a:r>
              <a:rPr lang="en-US" altLang="zh-CN" dirty="0">
                <a:solidFill>
                  <a:srgbClr val="FFFFFF"/>
                </a:solidFill>
              </a:rPr>
              <a:t>, sport scientists and fitness coaches can improve individual and team </a:t>
            </a:r>
            <a:r>
              <a:rPr lang="en-US" altLang="zh-CN" dirty="0" smtClean="0">
                <a:solidFill>
                  <a:srgbClr val="FFFFFF"/>
                </a:solidFill>
              </a:rPr>
              <a:t>performance</a:t>
            </a:r>
            <a:r>
              <a:rPr lang="zh-CN" altLang="en-US" dirty="0" smtClean="0">
                <a:solidFill>
                  <a:srgbClr val="FFFFFF"/>
                </a:solidFill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</a:rPr>
              <a:t>in </a:t>
            </a:r>
            <a:r>
              <a:rPr lang="en-US" altLang="zh-CN" dirty="0">
                <a:solidFill>
                  <a:srgbClr val="FFFFFF"/>
                </a:solidFill>
              </a:rPr>
              <a:t>soccer</a:t>
            </a:r>
            <a:r>
              <a:rPr lang="en-US" altLang="zh-CN" dirty="0" smtClean="0">
                <a:solidFill>
                  <a:srgbClr val="FFFFFF"/>
                </a:solidFill>
              </a:rPr>
              <a:t>.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FFFF"/>
                </a:solidFill>
              </a:rPr>
              <a:t>The </a:t>
            </a:r>
            <a:r>
              <a:rPr lang="en-US" altLang="zh-CN" dirty="0">
                <a:solidFill>
                  <a:srgbClr val="FFFFFF"/>
                </a:solidFill>
              </a:rPr>
              <a:t>following areas are covered:</a:t>
            </a:r>
          </a:p>
          <a:p>
            <a:r>
              <a:rPr lang="en-US" altLang="zh-CN" dirty="0">
                <a:solidFill>
                  <a:srgbClr val="FFED7E"/>
                </a:solidFill>
              </a:rPr>
              <a:t>■ tactics, technical ability and physical fitness</a:t>
            </a:r>
          </a:p>
          <a:p>
            <a:r>
              <a:rPr lang="en-US" altLang="zh-CN" dirty="0">
                <a:solidFill>
                  <a:srgbClr val="FFED7E"/>
                </a:solidFill>
              </a:rPr>
              <a:t>■ how to supply objective feedback to players</a:t>
            </a:r>
          </a:p>
          <a:p>
            <a:r>
              <a:rPr lang="en-US" altLang="zh-CN" dirty="0">
                <a:solidFill>
                  <a:srgbClr val="FFED7E"/>
                </a:solidFill>
              </a:rPr>
              <a:t>■ how to develop specific training routines</a:t>
            </a:r>
          </a:p>
          <a:p>
            <a:r>
              <a:rPr lang="en-US" altLang="zh-CN" dirty="0">
                <a:solidFill>
                  <a:srgbClr val="FFED7E"/>
                </a:solidFill>
              </a:rPr>
              <a:t>■ manual, video and </a:t>
            </a:r>
            <a:r>
              <a:rPr lang="en-US" altLang="zh-CN" dirty="0" err="1">
                <a:solidFill>
                  <a:srgbClr val="FFED7E"/>
                </a:solidFill>
              </a:rPr>
              <a:t>computerised</a:t>
            </a:r>
            <a:r>
              <a:rPr lang="en-US" altLang="zh-CN" dirty="0">
                <a:solidFill>
                  <a:srgbClr val="FFED7E"/>
                </a:solidFill>
              </a:rPr>
              <a:t> match analysis systems</a:t>
            </a:r>
          </a:p>
          <a:p>
            <a:r>
              <a:rPr lang="en-US" altLang="zh-CN" dirty="0">
                <a:solidFill>
                  <a:srgbClr val="FFED7E"/>
                </a:solidFill>
              </a:rPr>
              <a:t>■ current research findings in soccer match analysis</a:t>
            </a:r>
            <a:endParaRPr lang="zh-CN" altLang="en-US" dirty="0">
              <a:solidFill>
                <a:srgbClr val="FFED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02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46200" y="309890"/>
            <a:ext cx="2578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目录  </a:t>
            </a:r>
            <a:r>
              <a:rPr kumimoji="1" lang="en-US" altLang="zh-CN" sz="2800" dirty="0" smtClean="0"/>
              <a:t> contents</a:t>
            </a:r>
            <a:endParaRPr kumimoji="1"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1460500" y="1333500"/>
            <a:ext cx="79375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FF00"/>
              </a:buClr>
              <a:buFont typeface="Wingdings" charset="2"/>
              <a:buChar char="n"/>
            </a:pPr>
            <a:r>
              <a:rPr lang="en-US" altLang="zh-CN" dirty="0"/>
              <a:t>Chapter </a:t>
            </a:r>
            <a:r>
              <a:rPr lang="en-US" altLang="zh-CN" dirty="0" smtClean="0"/>
              <a:t>1  </a:t>
            </a:r>
            <a:r>
              <a:rPr lang="en-US" altLang="zh-CN" b="1" dirty="0" smtClean="0">
                <a:solidFill>
                  <a:schemeClr val="tx2">
                    <a:lumMod val="90000"/>
                  </a:schemeClr>
                </a:solidFill>
              </a:rPr>
              <a:t>Introduction </a:t>
            </a:r>
            <a:r>
              <a:rPr lang="en-US" altLang="zh-CN" b="1" dirty="0">
                <a:solidFill>
                  <a:schemeClr val="tx2">
                    <a:lumMod val="90000"/>
                  </a:schemeClr>
                </a:solidFill>
              </a:rPr>
              <a:t>to Soccer Match Analysis </a:t>
            </a:r>
          </a:p>
          <a:p>
            <a:r>
              <a:rPr lang="en-US" altLang="zh-CN" dirty="0"/>
              <a:t>Introduction </a:t>
            </a:r>
          </a:p>
          <a:p>
            <a:r>
              <a:rPr lang="en-US" altLang="zh-CN" dirty="0"/>
              <a:t>The Nature and Origins of Match Analysis </a:t>
            </a:r>
          </a:p>
          <a:p>
            <a:r>
              <a:rPr lang="en-US" altLang="zh-CN" dirty="0"/>
              <a:t>Why Match Analysis is Undertaken </a:t>
            </a:r>
          </a:p>
          <a:p>
            <a:r>
              <a:rPr lang="en-US" altLang="zh-CN" dirty="0"/>
              <a:t>When to </a:t>
            </a:r>
            <a:r>
              <a:rPr lang="en-US" altLang="zh-CN" dirty="0" err="1"/>
              <a:t>Analyse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Summary </a:t>
            </a:r>
          </a:p>
          <a:p>
            <a:endParaRPr lang="en-US" altLang="zh-CN" dirty="0" smtClean="0"/>
          </a:p>
          <a:p>
            <a:pPr marL="285750" indent="-285750">
              <a:buClr>
                <a:srgbClr val="FFFF00"/>
              </a:buClr>
              <a:buFont typeface="Wingdings" charset="2"/>
              <a:buChar char="n"/>
            </a:pPr>
            <a:r>
              <a:rPr lang="en-US" altLang="zh-CN" dirty="0" smtClean="0"/>
              <a:t>Chapter </a:t>
            </a:r>
            <a:r>
              <a:rPr lang="en-US" altLang="zh-CN" dirty="0" smtClean="0"/>
              <a:t>2 </a:t>
            </a:r>
            <a:r>
              <a:rPr lang="zh-CN" altLang="en-US" dirty="0" smtClean="0"/>
              <a:t> </a:t>
            </a:r>
            <a:r>
              <a:rPr lang="en-US" altLang="zh-CN" b="1" dirty="0" smtClean="0">
                <a:solidFill>
                  <a:srgbClr val="F9FBA0"/>
                </a:solidFill>
              </a:rPr>
              <a:t>Developing </a:t>
            </a:r>
            <a:r>
              <a:rPr lang="en-US" altLang="zh-CN" b="1" dirty="0">
                <a:solidFill>
                  <a:srgbClr val="F9FBA0"/>
                </a:solidFill>
              </a:rPr>
              <a:t>a Manual Notation </a:t>
            </a:r>
            <a:r>
              <a:rPr lang="en-US" altLang="zh-CN" b="1" dirty="0" smtClean="0">
                <a:solidFill>
                  <a:srgbClr val="F9FBA0"/>
                </a:solidFill>
              </a:rPr>
              <a:t>System</a:t>
            </a:r>
            <a:endParaRPr lang="en-US" altLang="zh-CN" b="1" dirty="0">
              <a:solidFill>
                <a:srgbClr val="F9FBA0"/>
              </a:solidFill>
            </a:endParaRPr>
          </a:p>
          <a:p>
            <a:r>
              <a:rPr lang="en-US" altLang="zh-CN" dirty="0"/>
              <a:t>Introduction </a:t>
            </a:r>
          </a:p>
          <a:p>
            <a:r>
              <a:rPr lang="en-US" altLang="zh-CN" dirty="0"/>
              <a:t>Deciding What Information is Needed and Why </a:t>
            </a:r>
          </a:p>
          <a:p>
            <a:r>
              <a:rPr lang="en-US" altLang="zh-CN" dirty="0"/>
              <a:t>How to Design a Hand-based Notation System </a:t>
            </a:r>
          </a:p>
          <a:p>
            <a:r>
              <a:rPr lang="en-US" altLang="zh-CN" dirty="0"/>
              <a:t>Determining the Accuracy and Reliability of the Data </a:t>
            </a:r>
          </a:p>
          <a:p>
            <a:r>
              <a:rPr lang="en-US" altLang="zh-CN" dirty="0"/>
              <a:t>Collating and Presenting the Data </a:t>
            </a:r>
          </a:p>
          <a:p>
            <a:r>
              <a:rPr lang="en-US" altLang="zh-CN" dirty="0"/>
              <a:t>Summary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6152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46200" y="309890"/>
            <a:ext cx="2578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目录  </a:t>
            </a:r>
            <a:r>
              <a:rPr kumimoji="1" lang="en-US" altLang="zh-CN" sz="2800" dirty="0" smtClean="0"/>
              <a:t> contents</a:t>
            </a:r>
            <a:endParaRPr kumimoji="1"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812800" y="1117600"/>
            <a:ext cx="79375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FF00"/>
              </a:buClr>
              <a:buFont typeface="Wingdings" charset="2"/>
              <a:buChar char="n"/>
            </a:pPr>
            <a:r>
              <a:rPr lang="en-US" altLang="zh-CN" dirty="0"/>
              <a:t>Chapter </a:t>
            </a:r>
            <a:r>
              <a:rPr lang="en-US" altLang="zh-CN" dirty="0" smtClean="0"/>
              <a:t>3   </a:t>
            </a:r>
            <a:r>
              <a:rPr lang="en-US" altLang="zh-CN" b="1" dirty="0" smtClean="0">
                <a:solidFill>
                  <a:srgbClr val="F9FBA0"/>
                </a:solidFill>
              </a:rPr>
              <a:t>Video </a:t>
            </a:r>
            <a:r>
              <a:rPr lang="en-US" altLang="zh-CN" b="1" dirty="0">
                <a:solidFill>
                  <a:srgbClr val="F9FBA0"/>
                </a:solidFill>
              </a:rPr>
              <a:t>and </a:t>
            </a:r>
            <a:r>
              <a:rPr lang="en-US" altLang="zh-CN" b="1" dirty="0" err="1">
                <a:solidFill>
                  <a:srgbClr val="F9FBA0"/>
                </a:solidFill>
              </a:rPr>
              <a:t>Computerised</a:t>
            </a:r>
            <a:r>
              <a:rPr lang="en-US" altLang="zh-CN" b="1" dirty="0">
                <a:solidFill>
                  <a:srgbClr val="F9FBA0"/>
                </a:solidFill>
              </a:rPr>
              <a:t> Match Analysis Technology </a:t>
            </a:r>
          </a:p>
          <a:p>
            <a:r>
              <a:rPr lang="en-US" altLang="zh-CN" dirty="0"/>
              <a:t>Introduction </a:t>
            </a:r>
          </a:p>
          <a:p>
            <a:r>
              <a:rPr lang="en-US" altLang="zh-CN" dirty="0"/>
              <a:t>Video Technology </a:t>
            </a:r>
          </a:p>
          <a:p>
            <a:r>
              <a:rPr lang="en-US" altLang="zh-CN" dirty="0"/>
              <a:t>Why Use Video? </a:t>
            </a:r>
          </a:p>
          <a:p>
            <a:r>
              <a:rPr lang="en-US" altLang="zh-CN" dirty="0"/>
              <a:t>Existing Digital Video Systems </a:t>
            </a:r>
          </a:p>
          <a:p>
            <a:r>
              <a:rPr lang="en-US" altLang="zh-CN" dirty="0" err="1"/>
              <a:t>Computerised</a:t>
            </a:r>
            <a:r>
              <a:rPr lang="en-US" altLang="zh-CN" dirty="0"/>
              <a:t> Match Analysis Systems </a:t>
            </a:r>
          </a:p>
          <a:p>
            <a:r>
              <a:rPr lang="en-US" altLang="zh-CN" dirty="0"/>
              <a:t>The First Systems </a:t>
            </a:r>
          </a:p>
          <a:p>
            <a:r>
              <a:rPr lang="en-US" altLang="zh-CN" dirty="0"/>
              <a:t>Modern Systems </a:t>
            </a:r>
          </a:p>
          <a:p>
            <a:r>
              <a:rPr lang="en-US" altLang="zh-CN" dirty="0"/>
              <a:t>Database Technology </a:t>
            </a:r>
          </a:p>
          <a:p>
            <a:r>
              <a:rPr lang="en-US" altLang="zh-CN" dirty="0" smtClean="0"/>
              <a:t>Summary</a:t>
            </a:r>
          </a:p>
          <a:p>
            <a:endParaRPr lang="en-US" altLang="zh-CN" dirty="0" smtClean="0"/>
          </a:p>
          <a:p>
            <a:pPr marL="285750" indent="-285750">
              <a:buClr>
                <a:srgbClr val="FFFF00"/>
              </a:buClr>
              <a:buFont typeface="Wingdings" charset="2"/>
              <a:buChar char="n"/>
            </a:pPr>
            <a:r>
              <a:rPr lang="en-US" altLang="zh-CN" dirty="0" smtClean="0"/>
              <a:t>Chapter </a:t>
            </a:r>
            <a:r>
              <a:rPr lang="en-US" altLang="zh-CN" dirty="0" smtClean="0"/>
              <a:t>4   </a:t>
            </a:r>
            <a:r>
              <a:rPr lang="en-US" altLang="zh-CN" b="1" dirty="0" smtClean="0">
                <a:solidFill>
                  <a:srgbClr val="F9FBA0"/>
                </a:solidFill>
              </a:rPr>
              <a:t>General </a:t>
            </a:r>
            <a:r>
              <a:rPr lang="en-US" altLang="zh-CN" b="1" dirty="0">
                <a:solidFill>
                  <a:srgbClr val="F9FBA0"/>
                </a:solidFill>
              </a:rPr>
              <a:t>Advice on </a:t>
            </a:r>
            <a:r>
              <a:rPr lang="en-US" altLang="zh-CN" b="1" dirty="0" err="1">
                <a:solidFill>
                  <a:srgbClr val="F9FBA0"/>
                </a:solidFill>
              </a:rPr>
              <a:t>Analysing</a:t>
            </a:r>
            <a:r>
              <a:rPr lang="en-US" altLang="zh-CN" b="1" dirty="0">
                <a:solidFill>
                  <a:srgbClr val="F9FBA0"/>
                </a:solidFill>
              </a:rPr>
              <a:t> Match Performance </a:t>
            </a:r>
          </a:p>
          <a:p>
            <a:r>
              <a:rPr lang="en-US" altLang="zh-CN" dirty="0"/>
              <a:t>Introduction </a:t>
            </a:r>
          </a:p>
          <a:p>
            <a:r>
              <a:rPr lang="en-US" altLang="zh-CN" dirty="0"/>
              <a:t>Preparation </a:t>
            </a:r>
            <a:r>
              <a:rPr lang="en-US" altLang="zh-CN" dirty="0" smtClean="0"/>
              <a:t>for </a:t>
            </a:r>
            <a:r>
              <a:rPr lang="en-US" altLang="zh-CN" dirty="0"/>
              <a:t>and Carrying </a:t>
            </a:r>
            <a:r>
              <a:rPr lang="en-US" altLang="zh-CN" dirty="0" smtClean="0"/>
              <a:t>Out </a:t>
            </a:r>
            <a:r>
              <a:rPr lang="en-US" altLang="zh-CN" dirty="0"/>
              <a:t>Match Analysis </a:t>
            </a:r>
          </a:p>
          <a:p>
            <a:r>
              <a:rPr lang="en-US" altLang="zh-CN" dirty="0"/>
              <a:t>Advice on Choosing a Personal Computer System </a:t>
            </a:r>
          </a:p>
          <a:p>
            <a:r>
              <a:rPr lang="en-US" altLang="zh-CN" dirty="0"/>
              <a:t>Advice on Choosing Audio-visual Equipment </a:t>
            </a:r>
          </a:p>
          <a:p>
            <a:r>
              <a:rPr lang="en-US" altLang="zh-CN" dirty="0"/>
              <a:t>Advice on Choosing a Match Analysis System </a:t>
            </a:r>
          </a:p>
          <a:p>
            <a:r>
              <a:rPr lang="en-US" altLang="zh-CN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61961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46200" y="309890"/>
            <a:ext cx="2578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目录  </a:t>
            </a:r>
            <a:r>
              <a:rPr kumimoji="1" lang="en-US" altLang="zh-CN" sz="2800" dirty="0" smtClean="0"/>
              <a:t> contents</a:t>
            </a:r>
            <a:endParaRPr kumimoji="1"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977900" y="1219200"/>
            <a:ext cx="79375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FF00"/>
              </a:buClr>
              <a:buFont typeface="Wingdings" charset="2"/>
              <a:buChar char="n"/>
            </a:pPr>
            <a:r>
              <a:rPr lang="en-US" altLang="zh-CN" dirty="0" smtClean="0"/>
              <a:t>Chapter </a:t>
            </a:r>
            <a:r>
              <a:rPr lang="zh-CN" altLang="en-US" dirty="0" smtClean="0"/>
              <a:t> </a:t>
            </a:r>
            <a:r>
              <a:rPr lang="en-US" altLang="zh-CN" dirty="0" smtClean="0"/>
              <a:t>5    </a:t>
            </a:r>
            <a:r>
              <a:rPr lang="en-US" altLang="zh-CN" b="1" dirty="0" smtClean="0">
                <a:solidFill>
                  <a:srgbClr val="F9FBA0"/>
                </a:solidFill>
              </a:rPr>
              <a:t>Analysis </a:t>
            </a:r>
            <a:r>
              <a:rPr lang="en-US" altLang="zh-CN" b="1" dirty="0">
                <a:solidFill>
                  <a:srgbClr val="F9FBA0"/>
                </a:solidFill>
              </a:rPr>
              <a:t>and Presentation of the Results </a:t>
            </a:r>
          </a:p>
          <a:p>
            <a:r>
              <a:rPr lang="en-US" altLang="zh-CN" dirty="0" smtClean="0"/>
              <a:t>Introduction</a:t>
            </a:r>
            <a:endParaRPr lang="en-US" altLang="zh-CN" dirty="0"/>
          </a:p>
          <a:p>
            <a:r>
              <a:rPr lang="en-US" altLang="zh-CN" dirty="0"/>
              <a:t>Looking at the Results </a:t>
            </a:r>
          </a:p>
          <a:p>
            <a:r>
              <a:rPr lang="en-US" altLang="zh-CN" dirty="0"/>
              <a:t>Computer </a:t>
            </a:r>
            <a:r>
              <a:rPr lang="en-US" altLang="zh-CN" dirty="0" smtClean="0"/>
              <a:t>Graphics</a:t>
            </a:r>
            <a:endParaRPr lang="en-US" altLang="zh-CN" dirty="0"/>
          </a:p>
          <a:p>
            <a:r>
              <a:rPr lang="en-US" altLang="zh-CN" dirty="0"/>
              <a:t>Qualitative Information </a:t>
            </a:r>
          </a:p>
          <a:p>
            <a:r>
              <a:rPr lang="en-US" altLang="zh-CN" dirty="0"/>
              <a:t>Using Match Analysis Feedback during Team Talks </a:t>
            </a:r>
          </a:p>
          <a:p>
            <a:r>
              <a:rPr lang="en-US" altLang="zh-CN" dirty="0"/>
              <a:t>Team-talk </a:t>
            </a:r>
            <a:r>
              <a:rPr lang="en-US" altLang="zh-CN" dirty="0" smtClean="0"/>
              <a:t>Scenario</a:t>
            </a:r>
            <a:endParaRPr lang="en-US" altLang="zh-CN" dirty="0"/>
          </a:p>
          <a:p>
            <a:r>
              <a:rPr lang="en-US" altLang="zh-CN" dirty="0"/>
              <a:t>Avoiding Potential Pitfalls with the Analysis and Evaluation of Results </a:t>
            </a:r>
          </a:p>
          <a:p>
            <a:r>
              <a:rPr lang="en-US" altLang="zh-CN" dirty="0"/>
              <a:t>Summary </a:t>
            </a:r>
          </a:p>
          <a:p>
            <a:endParaRPr lang="en-US" altLang="zh-CN" dirty="0" smtClean="0"/>
          </a:p>
          <a:p>
            <a:pPr marL="285750" indent="-285750">
              <a:buClr>
                <a:srgbClr val="FFFF00"/>
              </a:buClr>
              <a:buFont typeface="Wingdings" charset="2"/>
              <a:buChar char="n"/>
            </a:pPr>
            <a:r>
              <a:rPr lang="en-US" altLang="zh-CN" dirty="0" smtClean="0"/>
              <a:t>Chapter </a:t>
            </a:r>
            <a:r>
              <a:rPr lang="zh-CN" altLang="en-US" dirty="0" smtClean="0"/>
              <a:t> </a:t>
            </a:r>
            <a:r>
              <a:rPr lang="en-US" altLang="zh-CN" dirty="0" smtClean="0"/>
              <a:t>6</a:t>
            </a:r>
            <a:r>
              <a:rPr lang="zh-CN" altLang="zh-CN" dirty="0" smtClean="0"/>
              <a:t> </a:t>
            </a:r>
            <a:r>
              <a:rPr lang="zh-CN" altLang="en-US" dirty="0" smtClean="0"/>
              <a:t>   </a:t>
            </a:r>
            <a:r>
              <a:rPr lang="en-US" altLang="zh-CN" b="1" dirty="0" smtClean="0">
                <a:solidFill>
                  <a:srgbClr val="F9FBA0"/>
                </a:solidFill>
              </a:rPr>
              <a:t>Motion </a:t>
            </a:r>
            <a:r>
              <a:rPr lang="en-US" altLang="zh-CN" b="1" dirty="0">
                <a:solidFill>
                  <a:srgbClr val="F9FBA0"/>
                </a:solidFill>
              </a:rPr>
              <a:t>Analysis and Consequences for Training </a:t>
            </a:r>
          </a:p>
          <a:p>
            <a:r>
              <a:rPr lang="en-US" altLang="zh-CN" dirty="0"/>
              <a:t>Introduction </a:t>
            </a:r>
          </a:p>
          <a:p>
            <a:r>
              <a:rPr lang="en-US" altLang="zh-CN" dirty="0"/>
              <a:t>Principles of Motion Analysis </a:t>
            </a:r>
          </a:p>
          <a:p>
            <a:r>
              <a:rPr lang="en-US" altLang="zh-CN" dirty="0"/>
              <a:t>Factors Influencing Work-rate Profiles </a:t>
            </a:r>
          </a:p>
          <a:p>
            <a:r>
              <a:rPr lang="en-US" altLang="zh-CN" dirty="0"/>
              <a:t>Physiological Considerations </a:t>
            </a:r>
          </a:p>
          <a:p>
            <a:r>
              <a:rPr lang="en-US" altLang="zh-CN" dirty="0"/>
              <a:t>Strategies to Reduce Fatigue </a:t>
            </a:r>
          </a:p>
          <a:p>
            <a:r>
              <a:rPr lang="en-US" altLang="zh-CN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929245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46200" y="309890"/>
            <a:ext cx="2578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目录  </a:t>
            </a:r>
            <a:r>
              <a:rPr kumimoji="1" lang="en-US" altLang="zh-CN" sz="2800" dirty="0" smtClean="0"/>
              <a:t> contents</a:t>
            </a:r>
            <a:endParaRPr kumimoji="1"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304800" y="1168400"/>
            <a:ext cx="86106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FFFF00"/>
              </a:buClr>
              <a:buFont typeface="Wingdings" charset="2"/>
              <a:buChar char="n"/>
            </a:pPr>
            <a:r>
              <a:rPr lang="en-US" altLang="zh-CN" dirty="0"/>
              <a:t>Chapter </a:t>
            </a:r>
            <a:r>
              <a:rPr lang="en-US" altLang="zh-CN" dirty="0" smtClean="0"/>
              <a:t>7  </a:t>
            </a:r>
            <a:r>
              <a:rPr lang="en-US" altLang="zh-CN" b="1" dirty="0" smtClean="0">
                <a:solidFill>
                  <a:srgbClr val="F9FBA0"/>
                </a:solidFill>
              </a:rPr>
              <a:t>What </a:t>
            </a:r>
            <a:r>
              <a:rPr lang="en-US" altLang="zh-CN" b="1" dirty="0">
                <a:solidFill>
                  <a:srgbClr val="F9FBA0"/>
                </a:solidFill>
              </a:rPr>
              <a:t>Match Analysis Tells Us about Successful Strategy and Tactics </a:t>
            </a:r>
            <a:r>
              <a:rPr lang="en-US" altLang="zh-CN" b="1" dirty="0" smtClean="0">
                <a:solidFill>
                  <a:srgbClr val="F9FBA0"/>
                </a:solidFill>
              </a:rPr>
              <a:t>in</a:t>
            </a:r>
            <a:r>
              <a:rPr lang="zh-CN" altLang="en-US" b="1" dirty="0" smtClean="0">
                <a:solidFill>
                  <a:srgbClr val="F9FBA0"/>
                </a:solidFill>
              </a:rPr>
              <a:t> </a:t>
            </a:r>
            <a:r>
              <a:rPr lang="en-US" altLang="zh-CN" b="1" dirty="0" smtClean="0">
                <a:solidFill>
                  <a:srgbClr val="F9FBA0"/>
                </a:solidFill>
              </a:rPr>
              <a:t>Soccer Introduction </a:t>
            </a:r>
          </a:p>
          <a:p>
            <a:pPr algn="just"/>
            <a:r>
              <a:rPr lang="en-US" altLang="zh-CN" dirty="0" smtClean="0"/>
              <a:t>The </a:t>
            </a:r>
            <a:r>
              <a:rPr lang="en-US" altLang="zh-CN" dirty="0"/>
              <a:t>Importance of Set Plays: Preparation and Planning 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Some </a:t>
            </a:r>
            <a:r>
              <a:rPr lang="en-US" altLang="zh-CN" dirty="0"/>
              <a:t>Observations from Open Play: Creating and Scoring Goals 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Consecutive </a:t>
            </a:r>
            <a:r>
              <a:rPr lang="en-US" altLang="zh-CN" dirty="0"/>
              <a:t>Forward Movement 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Summary </a:t>
            </a:r>
          </a:p>
          <a:p>
            <a:pPr algn="just"/>
            <a:endParaRPr lang="en-US" altLang="zh-CN" dirty="0"/>
          </a:p>
          <a:p>
            <a:pPr marL="285750" indent="-285750" algn="just">
              <a:buClr>
                <a:srgbClr val="FFFF00"/>
              </a:buClr>
              <a:buFont typeface="Wingdings" charset="2"/>
              <a:buChar char="n"/>
            </a:pPr>
            <a:r>
              <a:rPr lang="en-US" altLang="zh-CN" dirty="0" smtClean="0"/>
              <a:t>Chapter </a:t>
            </a:r>
            <a:r>
              <a:rPr lang="en-US" altLang="zh-CN" dirty="0" smtClean="0"/>
              <a:t>8</a:t>
            </a:r>
            <a:r>
              <a:rPr lang="en-US" altLang="en-US" dirty="0"/>
              <a:t> </a:t>
            </a:r>
            <a:r>
              <a:rPr lang="en-US" altLang="zh-CN" b="1" dirty="0" smtClean="0">
                <a:solidFill>
                  <a:srgbClr val="F9FBA0"/>
                </a:solidFill>
              </a:rPr>
              <a:t>From </a:t>
            </a:r>
            <a:r>
              <a:rPr lang="en-US" altLang="zh-CN" b="1" dirty="0">
                <a:solidFill>
                  <a:srgbClr val="F9FBA0"/>
                </a:solidFill>
              </a:rPr>
              <a:t>Technical and Tactical Performance Analysis to Training </a:t>
            </a:r>
            <a:r>
              <a:rPr lang="en-US" altLang="zh-CN" b="1" dirty="0" smtClean="0">
                <a:solidFill>
                  <a:srgbClr val="F9FBA0"/>
                </a:solidFill>
              </a:rPr>
              <a:t>Drills</a:t>
            </a:r>
            <a:endParaRPr lang="en-US" altLang="zh-CN" b="1" dirty="0">
              <a:solidFill>
                <a:srgbClr val="F9FBA0"/>
              </a:solidFill>
            </a:endParaRPr>
          </a:p>
          <a:p>
            <a:pPr algn="just"/>
            <a:r>
              <a:rPr lang="en-US" altLang="zh-CN" dirty="0"/>
              <a:t>Introduction </a:t>
            </a:r>
          </a:p>
          <a:p>
            <a:pPr algn="just"/>
            <a:r>
              <a:rPr lang="en-US" altLang="zh-CN" dirty="0"/>
              <a:t>Strategy, Playing Systems, Tactics and Technique </a:t>
            </a:r>
          </a:p>
          <a:p>
            <a:pPr algn="just"/>
            <a:r>
              <a:rPr lang="en-US" altLang="zh-CN" dirty="0"/>
              <a:t>What Technical and Tactical Aspects Can Be </a:t>
            </a:r>
            <a:r>
              <a:rPr lang="en-US" altLang="zh-CN" dirty="0" err="1"/>
              <a:t>Analysed</a:t>
            </a:r>
            <a:r>
              <a:rPr lang="en-US" altLang="zh-CN" dirty="0"/>
              <a:t>? </a:t>
            </a:r>
          </a:p>
          <a:p>
            <a:pPr algn="just"/>
            <a:r>
              <a:rPr lang="en-US" altLang="zh-CN" dirty="0"/>
              <a:t>Coaching Tactics and Technique Using Match Analysis and Feedback </a:t>
            </a:r>
          </a:p>
          <a:p>
            <a:pPr algn="just"/>
            <a:r>
              <a:rPr lang="en-US" altLang="zh-CN" dirty="0"/>
              <a:t>Practical </a:t>
            </a:r>
            <a:r>
              <a:rPr lang="en-US" altLang="zh-CN" dirty="0" smtClean="0"/>
              <a:t>Application</a:t>
            </a:r>
          </a:p>
          <a:p>
            <a:r>
              <a:rPr lang="en-US" altLang="zh-CN" dirty="0"/>
              <a:t>Crossing Analysis Scenario </a:t>
            </a:r>
          </a:p>
          <a:p>
            <a:r>
              <a:rPr lang="en-US" altLang="zh-CN" dirty="0"/>
              <a:t>Shooting Analysis Scenario </a:t>
            </a:r>
          </a:p>
          <a:p>
            <a:r>
              <a:rPr lang="en-US" altLang="zh-CN" dirty="0"/>
              <a:t>Goalkeeping Analysis Scenario </a:t>
            </a:r>
          </a:p>
          <a:p>
            <a:r>
              <a:rPr lang="en-US" altLang="zh-CN" dirty="0"/>
              <a:t>Summary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7505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46200" y="309890"/>
            <a:ext cx="2578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目录  </a:t>
            </a:r>
            <a:r>
              <a:rPr kumimoji="1" lang="en-US" altLang="zh-CN" sz="2800" dirty="0" smtClean="0"/>
              <a:t> contents</a:t>
            </a:r>
            <a:endParaRPr kumimoji="1"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016000" y="1701800"/>
            <a:ext cx="60480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Wingdings" charset="2"/>
              <a:buChar char="n"/>
            </a:pPr>
            <a:r>
              <a:rPr lang="en-US" altLang="zh-CN" dirty="0"/>
              <a:t>Chapter </a:t>
            </a:r>
            <a:r>
              <a:rPr lang="en-US" altLang="zh-CN" dirty="0" smtClean="0"/>
              <a:t>9</a:t>
            </a:r>
            <a:r>
              <a:rPr lang="zh-CN" altLang="zh-CN" dirty="0" smtClean="0"/>
              <a:t> </a:t>
            </a:r>
            <a:r>
              <a:rPr lang="zh-CN" altLang="en-US" dirty="0" smtClean="0"/>
              <a:t>    </a:t>
            </a:r>
            <a:r>
              <a:rPr lang="en-US" altLang="zh-CN" b="1" dirty="0" smtClean="0">
                <a:solidFill>
                  <a:srgbClr val="F9FBA0"/>
                </a:solidFill>
              </a:rPr>
              <a:t>The </a:t>
            </a:r>
            <a:r>
              <a:rPr lang="en-US" altLang="zh-CN" b="1" dirty="0">
                <a:solidFill>
                  <a:srgbClr val="F9FBA0"/>
                </a:solidFill>
              </a:rPr>
              <a:t>Future of Soccer Match Analysis </a:t>
            </a:r>
          </a:p>
          <a:p>
            <a:r>
              <a:rPr lang="en-US" altLang="zh-CN" dirty="0"/>
              <a:t>Introduction </a:t>
            </a:r>
          </a:p>
          <a:p>
            <a:r>
              <a:rPr lang="en-US" altLang="zh-CN" dirty="0"/>
              <a:t>New Methods of Obtaining Data </a:t>
            </a:r>
          </a:p>
          <a:p>
            <a:r>
              <a:rPr lang="en-US" altLang="zh-CN" dirty="0"/>
              <a:t>Data and </a:t>
            </a:r>
            <a:r>
              <a:rPr lang="en-US" altLang="zh-CN" dirty="0" smtClean="0"/>
              <a:t>Results</a:t>
            </a:r>
            <a:endParaRPr lang="en-US" altLang="zh-CN" dirty="0"/>
          </a:p>
          <a:p>
            <a:r>
              <a:rPr lang="en-US" altLang="zh-CN" dirty="0"/>
              <a:t>Expert System Scenario </a:t>
            </a:r>
          </a:p>
          <a:p>
            <a:r>
              <a:rPr lang="en-US" altLang="zh-CN" dirty="0"/>
              <a:t>New Training Methods </a:t>
            </a:r>
          </a:p>
          <a:p>
            <a:r>
              <a:rPr lang="en-US" altLang="zh-CN" dirty="0"/>
              <a:t>Player Detection, Transfers and Performance-related Pay </a:t>
            </a:r>
          </a:p>
          <a:p>
            <a:r>
              <a:rPr lang="en-US" altLang="zh-CN" dirty="0"/>
              <a:t>Drug Detection </a:t>
            </a:r>
          </a:p>
          <a:p>
            <a:r>
              <a:rPr lang="en-US" altLang="zh-CN" dirty="0"/>
              <a:t>Summary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944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ina dark ani">
  <a:themeElements>
    <a:clrScheme name="china dark ani 2">
      <a:dk1>
        <a:srgbClr val="808080"/>
      </a:dk1>
      <a:lt1>
        <a:srgbClr val="FFFFFF"/>
      </a:lt1>
      <a:dk2>
        <a:srgbClr val="C81207"/>
      </a:dk2>
      <a:lt2>
        <a:srgbClr val="FCFDCC"/>
      </a:lt2>
      <a:accent1>
        <a:srgbClr val="959349"/>
      </a:accent1>
      <a:accent2>
        <a:srgbClr val="A2BB27"/>
      </a:accent2>
      <a:accent3>
        <a:srgbClr val="E0AAAA"/>
      </a:accent3>
      <a:accent4>
        <a:srgbClr val="DADADA"/>
      </a:accent4>
      <a:accent5>
        <a:srgbClr val="C8C8B1"/>
      </a:accent5>
      <a:accent6>
        <a:srgbClr val="92A922"/>
      </a:accent6>
      <a:hlink>
        <a:srgbClr val="EB6B1D"/>
      </a:hlink>
      <a:folHlink>
        <a:srgbClr val="25A7B5"/>
      </a:folHlink>
    </a:clrScheme>
    <a:fontScheme name="china dark ani">
      <a:majorFont>
        <a:latin typeface="Times New Roman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ina dark ani 1">
        <a:dk1>
          <a:srgbClr val="333333"/>
        </a:dk1>
        <a:lt1>
          <a:srgbClr val="FFFFFF"/>
        </a:lt1>
        <a:dk2>
          <a:srgbClr val="C81207"/>
        </a:dk2>
        <a:lt2>
          <a:srgbClr val="E6EEFE"/>
        </a:lt2>
        <a:accent1>
          <a:srgbClr val="86ABBC"/>
        </a:accent1>
        <a:accent2>
          <a:srgbClr val="F46F0C"/>
        </a:accent2>
        <a:accent3>
          <a:srgbClr val="E0AAAA"/>
        </a:accent3>
        <a:accent4>
          <a:srgbClr val="DADADA"/>
        </a:accent4>
        <a:accent5>
          <a:srgbClr val="C3D2DA"/>
        </a:accent5>
        <a:accent6>
          <a:srgbClr val="DD640A"/>
        </a:accent6>
        <a:hlink>
          <a:srgbClr val="43BC22"/>
        </a:hlink>
        <a:folHlink>
          <a:srgbClr val="EFBF1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na dark ani 2">
        <a:dk1>
          <a:srgbClr val="808080"/>
        </a:dk1>
        <a:lt1>
          <a:srgbClr val="FFFFFF"/>
        </a:lt1>
        <a:dk2>
          <a:srgbClr val="C81207"/>
        </a:dk2>
        <a:lt2>
          <a:srgbClr val="FCFDCC"/>
        </a:lt2>
        <a:accent1>
          <a:srgbClr val="959349"/>
        </a:accent1>
        <a:accent2>
          <a:srgbClr val="A2BB27"/>
        </a:accent2>
        <a:accent3>
          <a:srgbClr val="E0AAAA"/>
        </a:accent3>
        <a:accent4>
          <a:srgbClr val="DADADA"/>
        </a:accent4>
        <a:accent5>
          <a:srgbClr val="C8C8B1"/>
        </a:accent5>
        <a:accent6>
          <a:srgbClr val="92A922"/>
        </a:accent6>
        <a:hlink>
          <a:srgbClr val="EB6B1D"/>
        </a:hlink>
        <a:folHlink>
          <a:srgbClr val="25A7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na dark ani 3">
        <a:dk1>
          <a:srgbClr val="5F5F5F"/>
        </a:dk1>
        <a:lt1>
          <a:srgbClr val="FFFFFF"/>
        </a:lt1>
        <a:dk2>
          <a:srgbClr val="C81207"/>
        </a:dk2>
        <a:lt2>
          <a:srgbClr val="DFF9EC"/>
        </a:lt2>
        <a:accent1>
          <a:srgbClr val="F6AB16"/>
        </a:accent1>
        <a:accent2>
          <a:srgbClr val="55C050"/>
        </a:accent2>
        <a:accent3>
          <a:srgbClr val="E0AAAA"/>
        </a:accent3>
        <a:accent4>
          <a:srgbClr val="DADADA"/>
        </a:accent4>
        <a:accent5>
          <a:srgbClr val="FAD2AB"/>
        </a:accent5>
        <a:accent6>
          <a:srgbClr val="4CAE48"/>
        </a:accent6>
        <a:hlink>
          <a:srgbClr val="EE4E22"/>
        </a:hlink>
        <a:folHlink>
          <a:srgbClr val="5249C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590</Words>
  <Application>Microsoft Macintosh PowerPoint</Application>
  <PresentationFormat>全屏显示(4:3)</PresentationFormat>
  <Paragraphs>98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china dark ani</vt:lpstr>
      <vt:lpstr>Handbook of Soccer Match Analysis:  A Systematic Approach to Improving Performance  足球比赛分析手册：一种提高比赛成绩的系统方法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Handbook of Soccer Match Analysis:  A Systematic Approach to Improving Performance  足球比赛分析手册：一种系统的方法提高比赛成绩</dc:title>
  <dc:creator>陈 小虎</dc:creator>
  <cp:lastModifiedBy>陈 小虎</cp:lastModifiedBy>
  <cp:revision>7</cp:revision>
  <dcterms:created xsi:type="dcterms:W3CDTF">2014-12-02T05:52:42Z</dcterms:created>
  <dcterms:modified xsi:type="dcterms:W3CDTF">2014-12-02T06:54:55Z</dcterms:modified>
</cp:coreProperties>
</file>