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7"/>
  </p:notesMasterIdLst>
  <p:sldIdLst>
    <p:sldId id="256" r:id="rId3"/>
    <p:sldId id="279" r:id="rId4"/>
    <p:sldId id="280" r:id="rId5"/>
    <p:sldId id="257" r:id="rId6"/>
    <p:sldId id="270" r:id="rId7"/>
    <p:sldId id="274" r:id="rId8"/>
    <p:sldId id="273" r:id="rId9"/>
    <p:sldId id="281" r:id="rId10"/>
    <p:sldId id="282" r:id="rId11"/>
    <p:sldId id="283" r:id="rId12"/>
    <p:sldId id="284" r:id="rId13"/>
    <p:sldId id="275" r:id="rId14"/>
    <p:sldId id="277" r:id="rId15"/>
    <p:sldId id="272" r:id="rId16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2951" autoAdjust="0"/>
  </p:normalViewPr>
  <p:slideViewPr>
    <p:cSldViewPr>
      <p:cViewPr varScale="1">
        <p:scale>
          <a:sx n="57" d="100"/>
          <a:sy n="57" d="100"/>
        </p:scale>
        <p:origin x="1481" y="21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594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10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01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11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3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93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25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81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花在调研数据处理方法上的时间比较多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20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81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5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6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94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7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54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8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36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9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69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4/27/2015 5:11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4/27/2015 5:11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4/27/2015 5:11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4/27/2015 5:11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4/27/2015 5:11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4/27/2015 5:11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4/27/2015 5:11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4/27/2015 5:11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4/27/2015 5:11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4/27/2015 5:11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4/27/2015 5:11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4/27/2015 5:11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>
    <p:pull/>
  </p:transition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76500" y="4343400"/>
            <a:ext cx="7016750" cy="144780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3891A7">
                    <a:lumMod val="75000"/>
                  </a:srgbClr>
                </a:solidFill>
                <a:ea typeface="宋体" pitchFamily="2" charset="-122"/>
              </a:rPr>
              <a:t>足球训练监控软件</a:t>
            </a:r>
            <a:r>
              <a:rPr lang="zh-CN" altLang="en-US" dirty="0" smtClean="0">
                <a:solidFill>
                  <a:srgbClr val="3891A7">
                    <a:lumMod val="75000"/>
                  </a:srgbClr>
                </a:solidFill>
                <a:ea typeface="宋体" pitchFamily="2" charset="-122"/>
              </a:rPr>
              <a:t>系统的设计与开发</a:t>
            </a:r>
            <a: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/>
            </a:r>
            <a:b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</a:br>
            <a:r>
              <a:rPr lang="zh-CN" altLang="en-US" sz="360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</a:rPr>
              <a:t>中期汇报</a:t>
            </a:r>
            <a:endParaRPr lang="zh-CN" altLang="en-US" sz="3600" b="0" i="0" dirty="0">
              <a:solidFill>
                <a:srgbClr val="3891A7">
                  <a:lumMod val="75000"/>
                </a:srgbClr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59050" y="6093296"/>
            <a:ext cx="7264400" cy="685800"/>
          </a:xfrm>
        </p:spPr>
        <p:txBody>
          <a:bodyPr>
            <a:no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2400" dirty="0" smtClean="0">
                <a:ea typeface="宋体" pitchFamily="2" charset="-122"/>
              </a:rPr>
              <a:t>计</a:t>
            </a:r>
            <a:r>
              <a:rPr lang="en-US" altLang="zh-CN" sz="2400" dirty="0" smtClean="0">
                <a:ea typeface="宋体" pitchFamily="2" charset="-122"/>
              </a:rPr>
              <a:t>13</a:t>
            </a:r>
            <a:r>
              <a:rPr lang="zh-CN" altLang="en-US" sz="2400" dirty="0" smtClean="0">
                <a:ea typeface="宋体" pitchFamily="2" charset="-122"/>
              </a:rPr>
              <a:t>班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zh-CN" altLang="en-US" sz="2400" dirty="0" smtClean="0">
                <a:ea typeface="宋体" pitchFamily="2" charset="-122"/>
              </a:rPr>
              <a:t>   许</a:t>
            </a:r>
            <a:r>
              <a:rPr lang="zh-CN" altLang="en-US" sz="2400" dirty="0">
                <a:ea typeface="宋体" pitchFamily="2" charset="-122"/>
              </a:rPr>
              <a:t>建</a:t>
            </a:r>
            <a:r>
              <a:rPr lang="zh-CN" altLang="en-US" sz="2400" dirty="0" smtClean="0">
                <a:ea typeface="宋体" pitchFamily="2" charset="-122"/>
              </a:rPr>
              <a:t>林    </a:t>
            </a:r>
            <a:r>
              <a:rPr lang="en-US" altLang="zh-CN" sz="2400" dirty="0" smtClean="0">
                <a:ea typeface="宋体" pitchFamily="2" charset="-122"/>
              </a:rPr>
              <a:t>2011011238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zh-CN" altLang="en-US" sz="2400" b="0" i="0" dirty="0">
                <a:solidFill>
                  <a:srgbClr val="FFFFFF"/>
                </a:solidFill>
                <a:ea typeface="宋体" pitchFamily="2" charset="-122"/>
              </a:rPr>
              <a:t>指导</a:t>
            </a: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>老师：许斌</a:t>
            </a:r>
            <a:endParaRPr lang="zh-CN" altLang="en-US" sz="2400" b="0" i="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4F271C"/>
                </a:solidFill>
                <a:ea typeface="宋体" pitchFamily="2" charset="-122"/>
              </a:rPr>
              <a:t>手机模拟实验（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续）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Enhance</a:t>
            </a:r>
            <a:r>
              <a:rPr lang="zh-CN" altLang="en-US" dirty="0" smtClean="0">
                <a:ea typeface="宋体" pitchFamily="2" charset="-122"/>
              </a:rPr>
              <a:t>： 运动距离计算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45295"/>
              </p:ext>
            </p:extLst>
          </p:nvPr>
        </p:nvGraphicFramePr>
        <p:xfrm>
          <a:off x="1064568" y="2492895"/>
          <a:ext cx="7632849" cy="3096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780"/>
                <a:gridCol w="1826327"/>
                <a:gridCol w="1695678"/>
                <a:gridCol w="1507064"/>
              </a:tblGrid>
              <a:tr h="496289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轨迹编号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轨迹</a:t>
                      </a:r>
                      <a:r>
                        <a:rPr lang="en-US" sz="1800" kern="0">
                          <a:effectLst/>
                        </a:rPr>
                        <a:t>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轨迹</a:t>
                      </a:r>
                      <a:r>
                        <a:rPr lang="en-US" sz="1800" kern="0">
                          <a:effectLst/>
                        </a:rPr>
                        <a:t>b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轨迹</a:t>
                      </a:r>
                      <a:r>
                        <a:rPr lang="en-US" sz="1800" kern="0">
                          <a:effectLst/>
                        </a:rPr>
                        <a:t>c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1883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实际轨迹长度</a:t>
                      </a:r>
                      <a:r>
                        <a:rPr lang="en-US" sz="1800" kern="0">
                          <a:effectLst/>
                        </a:rPr>
                        <a:t>(m)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558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784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375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1883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计算轨迹长度</a:t>
                      </a:r>
                      <a:r>
                        <a:rPr lang="en-US" sz="1800" kern="0">
                          <a:effectLst/>
                        </a:rPr>
                        <a:t>(m)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579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771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386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6289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相对误差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3.8%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1.7%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2.4%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367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4F271C"/>
                </a:solidFill>
                <a:ea typeface="宋体" pitchFamily="2" charset="-122"/>
              </a:rPr>
              <a:t>手机模拟实验（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续）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Enhance plus</a:t>
            </a:r>
            <a:r>
              <a:rPr lang="zh-CN" altLang="en-US" dirty="0" smtClean="0">
                <a:ea typeface="宋体" pitchFamily="2" charset="-122"/>
              </a:rPr>
              <a:t>： 速度计算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8068"/>
              </p:ext>
            </p:extLst>
          </p:nvPr>
        </p:nvGraphicFramePr>
        <p:xfrm>
          <a:off x="920552" y="2564904"/>
          <a:ext cx="8064897" cy="2456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1164"/>
                <a:gridCol w="1378499"/>
                <a:gridCol w="1377527"/>
                <a:gridCol w="1240454"/>
                <a:gridCol w="1317253"/>
              </a:tblGrid>
              <a:tr h="614480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阶段编号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③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3905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实际速度</a:t>
                      </a:r>
                      <a:r>
                        <a:rPr lang="en-US" sz="1800" kern="0">
                          <a:effectLst/>
                        </a:rPr>
                        <a:t>(m/s)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3.5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5.5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3905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计算速度</a:t>
                      </a:r>
                      <a:r>
                        <a:rPr lang="en-US" sz="1800" kern="0">
                          <a:effectLst/>
                        </a:rPr>
                        <a:t>(m/s)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1.92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3.57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5.38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1.26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480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相对误差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2.2%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5%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8451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4F271C"/>
                </a:solidFill>
                <a:latin typeface="Tw Cen MT"/>
                <a:ea typeface="宋体" pitchFamily="2" charset="-122"/>
              </a:rPr>
              <a:t>部分功能预览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见附件视频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47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后期时间安排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月</a:t>
            </a:r>
            <a:r>
              <a:rPr lang="en-US" altLang="zh-CN" dirty="0">
                <a:ea typeface="宋体" pitchFamily="2" charset="-122"/>
              </a:rPr>
              <a:t>25</a:t>
            </a:r>
            <a:r>
              <a:rPr lang="zh-CN" altLang="en-US" dirty="0">
                <a:ea typeface="宋体" pitchFamily="2" charset="-122"/>
              </a:rPr>
              <a:t>日</a:t>
            </a:r>
            <a:r>
              <a:rPr lang="en-US" altLang="zh-CN" dirty="0">
                <a:ea typeface="宋体" pitchFamily="2" charset="-122"/>
              </a:rPr>
              <a:t>~5</a:t>
            </a:r>
            <a:r>
              <a:rPr lang="zh-CN" altLang="en-US" dirty="0">
                <a:ea typeface="宋体" pitchFamily="2" charset="-122"/>
              </a:rPr>
              <a:t>月</a:t>
            </a:r>
            <a:r>
              <a:rPr lang="en-US" altLang="zh-CN" dirty="0">
                <a:ea typeface="宋体" pitchFamily="2" charset="-122"/>
              </a:rPr>
              <a:t>12</a:t>
            </a:r>
            <a:r>
              <a:rPr lang="zh-CN" altLang="en-US" dirty="0">
                <a:ea typeface="宋体" pitchFamily="2" charset="-122"/>
              </a:rPr>
              <a:t>日</a:t>
            </a: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显示端开发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模拟</a:t>
            </a:r>
            <a:r>
              <a:rPr lang="zh-CN" altLang="en-US" dirty="0" smtClean="0">
                <a:ea typeface="宋体" pitchFamily="2" charset="-122"/>
              </a:rPr>
              <a:t>测试，改进</a:t>
            </a:r>
            <a:endParaRPr lang="en-US" altLang="zh-CN" dirty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>
                <a:ea typeface="宋体" pitchFamily="2" charset="-122"/>
              </a:rPr>
              <a:t>5</a:t>
            </a:r>
            <a:r>
              <a:rPr lang="zh-CN" altLang="en-US" dirty="0">
                <a:ea typeface="宋体" pitchFamily="2" charset="-122"/>
              </a:rPr>
              <a:t>月</a:t>
            </a:r>
            <a:r>
              <a:rPr lang="en-US" altLang="zh-CN" dirty="0">
                <a:ea typeface="宋体" pitchFamily="2" charset="-122"/>
              </a:rPr>
              <a:t>13</a:t>
            </a:r>
            <a:r>
              <a:rPr lang="zh-CN" altLang="en-US" dirty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~5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31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 smtClean="0">
                <a:ea typeface="宋体" pitchFamily="2" charset="-122"/>
              </a:rPr>
              <a:t>真实设备调试，系统改进，测试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6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~6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dirty="0" smtClean="0">
                <a:ea typeface="宋体" pitchFamily="2" charset="-122"/>
              </a:rPr>
              <a:t>论文</a:t>
            </a:r>
            <a:r>
              <a:rPr lang="zh-CN" altLang="en-US" dirty="0">
                <a:ea typeface="宋体" pitchFamily="2" charset="-122"/>
              </a:rPr>
              <a:t>撰写，修改，终期汇报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8241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Q&amp;A</a:t>
            </a:r>
          </a:p>
          <a:p>
            <a:r>
              <a:rPr lang="en-US" altLang="zh-CN" sz="4400" dirty="0" smtClean="0"/>
              <a:t>Thank you!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09176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纲要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开题时间安排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目前进度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数据处理方案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手机模拟实验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部分功能预览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后期时间安排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1862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时间安排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14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~3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26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dirty="0" smtClean="0">
                <a:ea typeface="宋体" pitchFamily="2" charset="-122"/>
              </a:rPr>
              <a:t>传感器、</a:t>
            </a:r>
            <a:r>
              <a:rPr lang="en-US" altLang="zh-CN" dirty="0" smtClean="0">
                <a:ea typeface="宋体" pitchFamily="2" charset="-122"/>
              </a:rPr>
              <a:t>HTML5</a:t>
            </a:r>
            <a:r>
              <a:rPr lang="zh-CN" altLang="en-US" dirty="0" smtClean="0">
                <a:ea typeface="宋体" pitchFamily="2" charset="-122"/>
              </a:rPr>
              <a:t>等技术的学习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27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~4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服务器</a:t>
            </a:r>
            <a:r>
              <a:rPr lang="zh-CN" altLang="en-US" dirty="0" smtClean="0">
                <a:ea typeface="宋体" pitchFamily="2" charset="-122"/>
              </a:rPr>
              <a:t>开发，使用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>
                <a:ea typeface="宋体" pitchFamily="2" charset="-122"/>
              </a:rPr>
              <a:t>手机</a:t>
            </a:r>
            <a:r>
              <a:rPr lang="zh-CN" altLang="en-US" dirty="0" smtClean="0">
                <a:ea typeface="宋体" pitchFamily="2" charset="-122"/>
              </a:rPr>
              <a:t>进行模拟实验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11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~4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24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i="1" dirty="0" smtClean="0">
                <a:ea typeface="宋体" pitchFamily="2" charset="-122"/>
              </a:rPr>
              <a:t>真实设备调试</a:t>
            </a:r>
            <a:r>
              <a:rPr lang="zh-CN" altLang="en-US" dirty="0" smtClean="0">
                <a:ea typeface="宋体" pitchFamily="2" charset="-122"/>
              </a:rPr>
              <a:t>、小规模实验，中期汇报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endParaRPr lang="en-US" altLang="zh-CN" dirty="0" smtClean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25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~5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12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i="1" dirty="0" smtClean="0">
                <a:ea typeface="宋体" pitchFamily="2" charset="-122"/>
              </a:rPr>
              <a:t>显示端开发</a:t>
            </a:r>
            <a:r>
              <a:rPr lang="zh-CN" altLang="en-US" dirty="0" smtClean="0">
                <a:ea typeface="宋体" pitchFamily="2" charset="-122"/>
              </a:rPr>
              <a:t>，大规模实验，改进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5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13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~6</a:t>
            </a:r>
            <a:r>
              <a:rPr lang="zh-CN" altLang="en-US" dirty="0" smtClean="0">
                <a:ea typeface="宋体" pitchFamily="2" charset="-122"/>
              </a:rPr>
              <a:t>月</a:t>
            </a:r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 smtClean="0">
                <a:ea typeface="宋体" pitchFamily="2" charset="-122"/>
              </a:rPr>
              <a:t>日</a:t>
            </a: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dirty="0" smtClean="0">
                <a:ea typeface="宋体" pitchFamily="2" charset="-122"/>
              </a:rPr>
              <a:t>论文撰写，修改，终期汇报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3959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目前进度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端：已开发完毕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数据收集、数据处理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数据存储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显示端：已完成示例页面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配置运动员信息、历史速度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实验：已进行手机模拟实验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数据处理方案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数据为主，通过滤波处理，辅以加速度计和陀螺仪数据，降低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误差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Base line</a:t>
            </a: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直接使用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传感器测量的位置、速度数据，通过位置计算距离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Enhance</a:t>
            </a: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使用高斯滤波器对运动员轨迹进行平滑处理，减小运动距离计算的误差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Enhance plus</a:t>
            </a: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结合加速度计、陀螺仪数据，对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给出的速度进行修正，减小速度测量的误差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761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手机模拟实验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测距轨迹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72" y="1052736"/>
            <a:ext cx="4032448" cy="56388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88" y="1124744"/>
            <a:ext cx="3778656" cy="565418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34" y="1304456"/>
            <a:ext cx="3574496" cy="565418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42" y="1475310"/>
            <a:ext cx="4186188" cy="512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11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4F271C"/>
                </a:solidFill>
                <a:ea typeface="宋体" pitchFamily="2" charset="-122"/>
              </a:rPr>
              <a:t>手机模拟实验（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续）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Base line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GPS</a:t>
            </a:r>
            <a:r>
              <a:rPr lang="zh-CN" altLang="en-US" dirty="0" smtClean="0">
                <a:ea typeface="宋体" pitchFamily="2" charset="-122"/>
              </a:rPr>
              <a:t>记录轨迹</a:t>
            </a: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396172"/>
            <a:ext cx="7200800" cy="40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434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4F271C"/>
                </a:solidFill>
                <a:ea typeface="宋体" pitchFamily="2" charset="-122"/>
              </a:rPr>
              <a:t>手机模拟实验（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续）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>
                <a:ea typeface="宋体" pitchFamily="2" charset="-122"/>
              </a:rPr>
              <a:t>Base line</a:t>
            </a:r>
            <a:r>
              <a:rPr lang="zh-CN" altLang="en-US" dirty="0">
                <a:ea typeface="宋体" pitchFamily="2" charset="-122"/>
              </a:rPr>
              <a:t>： </a:t>
            </a:r>
            <a:r>
              <a:rPr lang="zh-CN" altLang="en-US" dirty="0" smtClean="0">
                <a:ea typeface="宋体" pitchFamily="2" charset="-122"/>
              </a:rPr>
              <a:t>运动距离计算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20500"/>
              </p:ext>
            </p:extLst>
          </p:nvPr>
        </p:nvGraphicFramePr>
        <p:xfrm>
          <a:off x="992560" y="2636912"/>
          <a:ext cx="7848872" cy="259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7472"/>
                <a:gridCol w="1878015"/>
                <a:gridCol w="1743668"/>
                <a:gridCol w="1549717"/>
              </a:tblGrid>
              <a:tr h="648375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轨迹编号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轨迹</a:t>
                      </a:r>
                      <a:r>
                        <a:rPr lang="en-US" sz="1800" kern="0">
                          <a:effectLst/>
                        </a:rPr>
                        <a:t>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轨迹</a:t>
                      </a:r>
                      <a:r>
                        <a:rPr lang="en-US" sz="1800" kern="0">
                          <a:effectLst/>
                        </a:rPr>
                        <a:t>b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轨迹</a:t>
                      </a:r>
                      <a:r>
                        <a:rPr lang="en-US" sz="1800" kern="0">
                          <a:effectLst/>
                        </a:rPr>
                        <a:t>c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7769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实际轨迹长度</a:t>
                      </a:r>
                      <a:r>
                        <a:rPr lang="en-US" sz="1800" kern="0">
                          <a:effectLst/>
                        </a:rPr>
                        <a:t>(m)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558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784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375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7769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计算轨迹长度</a:t>
                      </a:r>
                      <a:r>
                        <a:rPr lang="en-US" sz="1800" kern="0">
                          <a:effectLst/>
                        </a:rPr>
                        <a:t>(m)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600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766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396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375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相对误差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7.5%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2.3%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5.6%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0340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4F271C"/>
                </a:solidFill>
                <a:ea typeface="宋体" pitchFamily="2" charset="-122"/>
              </a:rPr>
              <a:t>手机模拟实验（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续）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>
                <a:ea typeface="宋体" pitchFamily="2" charset="-122"/>
              </a:rPr>
              <a:t>Base line</a:t>
            </a:r>
            <a:r>
              <a:rPr lang="zh-CN" altLang="en-US" dirty="0">
                <a:ea typeface="宋体" pitchFamily="2" charset="-122"/>
              </a:rPr>
              <a:t>： </a:t>
            </a:r>
            <a:r>
              <a:rPr lang="zh-CN" altLang="en-US" dirty="0" smtClean="0">
                <a:ea typeface="宋体" pitchFamily="2" charset="-122"/>
              </a:rPr>
              <a:t>速度计算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08045"/>
              </p:ext>
            </p:extLst>
          </p:nvPr>
        </p:nvGraphicFramePr>
        <p:xfrm>
          <a:off x="992560" y="2564904"/>
          <a:ext cx="7920880" cy="2736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2036"/>
                <a:gridCol w="1353882"/>
                <a:gridCol w="1352928"/>
                <a:gridCol w="1218303"/>
                <a:gridCol w="1293731"/>
              </a:tblGrid>
              <a:tr h="684396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阶段编号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③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3756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实际速度</a:t>
                      </a:r>
                      <a:r>
                        <a:rPr lang="en-US" sz="1800" kern="0">
                          <a:effectLst/>
                        </a:rPr>
                        <a:t>(m/s)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3.5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5.5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3756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计算速度</a:t>
                      </a:r>
                      <a:r>
                        <a:rPr lang="en-US" sz="1800" kern="0">
                          <a:effectLst/>
                        </a:rPr>
                        <a:t>(m/s)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1.82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3.64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5.22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1.35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4396"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相对误差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9%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12.5%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93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589</Words>
  <Application>Microsoft Office PowerPoint</Application>
  <PresentationFormat>A4 纸张(210x297 毫米)</PresentationFormat>
  <Paragraphs>148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华文仿宋</vt:lpstr>
      <vt:lpstr>宋体</vt:lpstr>
      <vt:lpstr>Calibri</vt:lpstr>
      <vt:lpstr>Times New Roman</vt:lpstr>
      <vt:lpstr>Tw Cen MT</vt:lpstr>
      <vt:lpstr>Wingdings</vt:lpstr>
      <vt:lpstr>Wingdings 2</vt:lpstr>
      <vt:lpstr>AcademicPresentation1_TP10352479</vt:lpstr>
      <vt:lpstr>足球训练监控软件系统的设计与开发 中期汇报</vt:lpstr>
      <vt:lpstr>纲要</vt:lpstr>
      <vt:lpstr>时间安排</vt:lpstr>
      <vt:lpstr>目前进度</vt:lpstr>
      <vt:lpstr>数据处理方案</vt:lpstr>
      <vt:lpstr>手机模拟实验</vt:lpstr>
      <vt:lpstr>手机模拟实验（续）</vt:lpstr>
      <vt:lpstr>手机模拟实验（续）</vt:lpstr>
      <vt:lpstr>手机模拟实验（续）</vt:lpstr>
      <vt:lpstr>手机模拟实验（续）</vt:lpstr>
      <vt:lpstr>手机模拟实验（续）</vt:lpstr>
      <vt:lpstr>部分功能预览</vt:lpstr>
      <vt:lpstr>后期时间安排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2015-03-06T01:25:09Z</dcterms:created>
  <dcterms:modified xsi:type="dcterms:W3CDTF">2015-04-27T09:12:17Z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