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2.svg" ContentType="image/svg+xml"/>
  <Override PartName="/ppt/media/image45.svg" ContentType="image/svg+xml"/>
  <Override PartName="/ppt/media/image47.svg" ContentType="image/svg+xml"/>
  <Override PartName="/ppt/media/image49.svg" ContentType="image/svg+xml"/>
  <Override PartName="/ppt/media/image51.svg" ContentType="image/svg+xml"/>
  <Override PartName="/ppt/media/image53.svg" ContentType="image/svg+xml"/>
  <Override PartName="/ppt/media/image55.svg" ContentType="image/svg+xml"/>
  <Override PartName="/ppt/media/image57.svg" ContentType="image/svg+xml"/>
  <Override PartName="/ppt/media/image59.svg" ContentType="image/svg+xml"/>
  <Override PartName="/ppt/media/image6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3"/>
    <p:sldId id="257" r:id="rId4"/>
    <p:sldId id="258" r:id="rId5"/>
    <p:sldId id="281" r:id="rId6"/>
    <p:sldId id="282" r:id="rId7"/>
    <p:sldId id="284" r:id="rId8"/>
    <p:sldId id="285" r:id="rId9"/>
    <p:sldId id="286" r:id="rId10"/>
    <p:sldId id="288" r:id="rId11"/>
    <p:sldId id="292" r:id="rId12"/>
    <p:sldId id="293" r:id="rId13"/>
    <p:sldId id="294" r:id="rId14"/>
    <p:sldId id="295" r:id="rId15"/>
    <p:sldId id="296" r:id="rId16"/>
    <p:sldId id="291" r:id="rId17"/>
    <p:sldId id="297" r:id="rId18"/>
    <p:sldId id="298" r:id="rId19"/>
    <p:sldId id="299" r:id="rId20"/>
    <p:sldId id="304" r:id="rId21"/>
    <p:sldId id="305" r:id="rId22"/>
    <p:sldId id="301" r:id="rId23"/>
    <p:sldId id="302" r:id="rId24"/>
    <p:sldId id="306" r:id="rId25"/>
    <p:sldId id="309" r:id="rId26"/>
    <p:sldId id="308" r:id="rId27"/>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3865"/>
    <a:srgbClr val="8DBED0"/>
    <a:srgbClr val="CFD6EC"/>
    <a:srgbClr val="00BFC4"/>
    <a:srgbClr val="00BFC9"/>
    <a:srgbClr val="DCDCDC"/>
    <a:srgbClr val="F0F0F0"/>
    <a:srgbClr val="E6E6E6"/>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88" d="100"/>
          <a:sy n="88" d="100"/>
        </p:scale>
        <p:origin x="306" y="57"/>
      </p:cViewPr>
      <p:guideLst>
        <p:guide orient="horz" pos="2258"/>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154.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image" Target="../media/image3.png"/><Relationship Id="rId5" Type="http://schemas.openxmlformats.org/officeDocument/2006/relationships/tags" Target="../tags/tag65.xml"/><Relationship Id="rId4" Type="http://schemas.openxmlformats.org/officeDocument/2006/relationships/image" Target="../media/image2.png"/><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07.xml"/><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3.png"/><Relationship Id="rId4" Type="http://schemas.openxmlformats.org/officeDocument/2006/relationships/tags" Target="../tags/tag106.xml"/><Relationship Id="rId3" Type="http://schemas.openxmlformats.org/officeDocument/2006/relationships/image" Target="../media/image2.png"/><Relationship Id="rId2" Type="http://schemas.openxmlformats.org/officeDocument/2006/relationships/tags" Target="../tags/tag105.xml"/><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10.xml"/><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3.png"/><Relationship Id="rId3" Type="http://schemas.openxmlformats.org/officeDocument/2006/relationships/tags" Target="../tags/tag109.xml"/><Relationship Id="rId2" Type="http://schemas.openxmlformats.org/officeDocument/2006/relationships/image" Target="../media/image2.png"/><Relationship Id="rId1" Type="http://schemas.openxmlformats.org/officeDocument/2006/relationships/tags" Target="../tags/tag108.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png"/><Relationship Id="rId3" Type="http://schemas.openxmlformats.org/officeDocument/2006/relationships/tags" Target="../tags/tag112.xml"/><Relationship Id="rId2" Type="http://schemas.openxmlformats.org/officeDocument/2006/relationships/image" Target="../media/image2.png"/><Relationship Id="rId1" Type="http://schemas.openxmlformats.org/officeDocument/2006/relationships/tags" Target="../tags/tag111.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1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3.png"/><Relationship Id="rId3" Type="http://schemas.openxmlformats.org/officeDocument/2006/relationships/tags" Target="../tags/tag115.xml"/><Relationship Id="rId2" Type="http://schemas.openxmlformats.org/officeDocument/2006/relationships/image" Target="../media/image2.png"/><Relationship Id="rId1" Type="http://schemas.openxmlformats.org/officeDocument/2006/relationships/tags" Target="../tags/tag114.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19.xml"/><Relationship Id="rId6" Type="http://schemas.openxmlformats.org/officeDocument/2006/relationships/image" Target="../media/image32.png"/><Relationship Id="rId5" Type="http://schemas.openxmlformats.org/officeDocument/2006/relationships/image" Target="../media/image30.png"/><Relationship Id="rId4" Type="http://schemas.openxmlformats.org/officeDocument/2006/relationships/image" Target="../media/image3.png"/><Relationship Id="rId3" Type="http://schemas.openxmlformats.org/officeDocument/2006/relationships/tags" Target="../tags/tag118.xml"/><Relationship Id="rId2" Type="http://schemas.openxmlformats.org/officeDocument/2006/relationships/image" Target="../media/image2.png"/><Relationship Id="rId1" Type="http://schemas.openxmlformats.org/officeDocument/2006/relationships/tags" Target="../tags/tag117.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2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png"/><Relationship Id="rId3" Type="http://schemas.openxmlformats.org/officeDocument/2006/relationships/tags" Target="../tags/tag121.xml"/><Relationship Id="rId2" Type="http://schemas.openxmlformats.org/officeDocument/2006/relationships/image" Target="../media/image2.png"/><Relationship Id="rId1" Type="http://schemas.openxmlformats.org/officeDocument/2006/relationships/tags" Target="../tags/tag120.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2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png"/><Relationship Id="rId3" Type="http://schemas.openxmlformats.org/officeDocument/2006/relationships/tags" Target="../tags/tag124.xml"/><Relationship Id="rId2" Type="http://schemas.openxmlformats.org/officeDocument/2006/relationships/image" Target="../media/image2.png"/><Relationship Id="rId1" Type="http://schemas.openxmlformats.org/officeDocument/2006/relationships/tags" Target="../tags/tag123.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28.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png"/><Relationship Id="rId3" Type="http://schemas.openxmlformats.org/officeDocument/2006/relationships/tags" Target="../tags/tag127.xml"/><Relationship Id="rId2" Type="http://schemas.openxmlformats.org/officeDocument/2006/relationships/image" Target="../media/image2.png"/><Relationship Id="rId1" Type="http://schemas.openxmlformats.org/officeDocument/2006/relationships/tags" Target="../tags/tag126.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image" Target="../media/image3.png"/><Relationship Id="rId3" Type="http://schemas.openxmlformats.org/officeDocument/2006/relationships/tags" Target="../tags/tag130.xml"/><Relationship Id="rId2" Type="http://schemas.openxmlformats.org/officeDocument/2006/relationships/image" Target="../media/image2.png"/><Relationship Id="rId1" Type="http://schemas.openxmlformats.org/officeDocument/2006/relationships/tags" Target="../tags/tag129.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35.xml"/><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png"/><Relationship Id="rId3" Type="http://schemas.openxmlformats.org/officeDocument/2006/relationships/tags" Target="../tags/tag134.xml"/><Relationship Id="rId2" Type="http://schemas.openxmlformats.org/officeDocument/2006/relationships/image" Target="../media/image2.png"/><Relationship Id="rId1" Type="http://schemas.openxmlformats.org/officeDocument/2006/relationships/tags" Target="../tags/tag133.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0.xml"/><Relationship Id="rId4" Type="http://schemas.openxmlformats.org/officeDocument/2006/relationships/image" Target="../media/image3.png"/><Relationship Id="rId3" Type="http://schemas.openxmlformats.org/officeDocument/2006/relationships/tags" Target="../tags/tag69.xml"/><Relationship Id="rId2" Type="http://schemas.openxmlformats.org/officeDocument/2006/relationships/image" Target="../media/image2.png"/><Relationship Id="rId1" Type="http://schemas.openxmlformats.org/officeDocument/2006/relationships/tags" Target="../tags/tag68.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38.xml"/><Relationship Id="rId4" Type="http://schemas.openxmlformats.org/officeDocument/2006/relationships/image" Target="../media/image3.png"/><Relationship Id="rId3" Type="http://schemas.openxmlformats.org/officeDocument/2006/relationships/tags" Target="../tags/tag137.xml"/><Relationship Id="rId2" Type="http://schemas.openxmlformats.org/officeDocument/2006/relationships/image" Target="../media/image2.png"/><Relationship Id="rId1" Type="http://schemas.openxmlformats.org/officeDocument/2006/relationships/tags" Target="../tags/tag136.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4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png"/><Relationship Id="rId3" Type="http://schemas.openxmlformats.org/officeDocument/2006/relationships/tags" Target="../tags/tag140.xml"/><Relationship Id="rId2" Type="http://schemas.openxmlformats.org/officeDocument/2006/relationships/image" Target="../media/image2.png"/><Relationship Id="rId1" Type="http://schemas.openxmlformats.org/officeDocument/2006/relationships/tags" Target="../tags/tag139.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44.xml"/><Relationship Id="rId4" Type="http://schemas.openxmlformats.org/officeDocument/2006/relationships/image" Target="../media/image3.png"/><Relationship Id="rId3" Type="http://schemas.openxmlformats.org/officeDocument/2006/relationships/tags" Target="../tags/tag143.xml"/><Relationship Id="rId2" Type="http://schemas.openxmlformats.org/officeDocument/2006/relationships/image" Target="../media/image2.png"/><Relationship Id="rId1" Type="http://schemas.openxmlformats.org/officeDocument/2006/relationships/tags" Target="../tags/tag142.xml"/></Relationships>
</file>

<file path=ppt/slides/_rels/slide23.xml.rels><?xml version="1.0" encoding="UTF-8" standalone="yes"?>
<Relationships xmlns="http://schemas.openxmlformats.org/package/2006/relationships"><Relationship Id="rId9" Type="http://schemas.openxmlformats.org/officeDocument/2006/relationships/image" Target="../media/image48.png"/><Relationship Id="rId8" Type="http://schemas.openxmlformats.org/officeDocument/2006/relationships/image" Target="../media/image47.svg"/><Relationship Id="rId7" Type="http://schemas.openxmlformats.org/officeDocument/2006/relationships/image" Target="../media/image46.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3.png"/><Relationship Id="rId3" Type="http://schemas.openxmlformats.org/officeDocument/2006/relationships/tags" Target="../tags/tag146.xml"/><Relationship Id="rId2" Type="http://schemas.openxmlformats.org/officeDocument/2006/relationships/image" Target="../media/image2.png"/><Relationship Id="rId18" Type="http://schemas.openxmlformats.org/officeDocument/2006/relationships/slideLayout" Target="../slideLayouts/slideLayout2.xml"/><Relationship Id="rId17" Type="http://schemas.openxmlformats.org/officeDocument/2006/relationships/tags" Target="../tags/tag147.xml"/><Relationship Id="rId16" Type="http://schemas.openxmlformats.org/officeDocument/2006/relationships/image" Target="../media/image55.svg"/><Relationship Id="rId15" Type="http://schemas.openxmlformats.org/officeDocument/2006/relationships/image" Target="../media/image54.png"/><Relationship Id="rId14" Type="http://schemas.openxmlformats.org/officeDocument/2006/relationships/image" Target="../media/image53.svg"/><Relationship Id="rId13" Type="http://schemas.openxmlformats.org/officeDocument/2006/relationships/image" Target="../media/image52.png"/><Relationship Id="rId12" Type="http://schemas.openxmlformats.org/officeDocument/2006/relationships/image" Target="../media/image51.svg"/><Relationship Id="rId11" Type="http://schemas.openxmlformats.org/officeDocument/2006/relationships/image" Target="../media/image50.png"/><Relationship Id="rId10" Type="http://schemas.openxmlformats.org/officeDocument/2006/relationships/image" Target="../media/image49.svg"/><Relationship Id="rId1" Type="http://schemas.openxmlformats.org/officeDocument/2006/relationships/tags" Target="../tags/tag145.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50.xml"/><Relationship Id="rId4" Type="http://schemas.openxmlformats.org/officeDocument/2006/relationships/image" Target="../media/image3.png"/><Relationship Id="rId3" Type="http://schemas.openxmlformats.org/officeDocument/2006/relationships/tags" Target="../tags/tag149.xml"/><Relationship Id="rId2" Type="http://schemas.openxmlformats.org/officeDocument/2006/relationships/image" Target="../media/image2.png"/><Relationship Id="rId1" Type="http://schemas.openxmlformats.org/officeDocument/2006/relationships/tags" Target="../tags/tag148.xml"/></Relationships>
</file>

<file path=ppt/slides/_rels/slide25.xml.rels><?xml version="1.0" encoding="UTF-8" standalone="yes"?>
<Relationships xmlns="http://schemas.openxmlformats.org/package/2006/relationships"><Relationship Id="rId9" Type="http://schemas.openxmlformats.org/officeDocument/2006/relationships/image" Target="../media/image60.png"/><Relationship Id="rId8" Type="http://schemas.openxmlformats.org/officeDocument/2006/relationships/image" Target="../media/image59.svg"/><Relationship Id="rId7" Type="http://schemas.openxmlformats.org/officeDocument/2006/relationships/image" Target="../media/image58.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3.png"/><Relationship Id="rId3" Type="http://schemas.openxmlformats.org/officeDocument/2006/relationships/tags" Target="../tags/tag152.xml"/><Relationship Id="rId2" Type="http://schemas.openxmlformats.org/officeDocument/2006/relationships/image" Target="../media/image2.png"/><Relationship Id="rId12" Type="http://schemas.openxmlformats.org/officeDocument/2006/relationships/slideLayout" Target="../slideLayouts/slideLayout2.xml"/><Relationship Id="rId11" Type="http://schemas.openxmlformats.org/officeDocument/2006/relationships/tags" Target="../tags/tag153.xml"/><Relationship Id="rId10" Type="http://schemas.openxmlformats.org/officeDocument/2006/relationships/image" Target="../media/image61.svg"/><Relationship Id="rId1" Type="http://schemas.openxmlformats.org/officeDocument/2006/relationships/tags" Target="../tags/tag151.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7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tags" Target="../tags/tag72.xml"/><Relationship Id="rId2" Type="http://schemas.openxmlformats.org/officeDocument/2006/relationships/image" Target="../media/image2.png"/><Relationship Id="rId1" Type="http://schemas.openxmlformats.org/officeDocument/2006/relationships/tags" Target="../tags/tag71.xml"/></Relationships>
</file>

<file path=ppt/slides/_rels/slide4.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image" Target="../media/image3.png"/><Relationship Id="rId4" Type="http://schemas.openxmlformats.org/officeDocument/2006/relationships/tags" Target="../tags/tag76.xml"/><Relationship Id="rId3" Type="http://schemas.openxmlformats.org/officeDocument/2006/relationships/image" Target="../media/image2.png"/><Relationship Id="rId2" Type="http://schemas.openxmlformats.org/officeDocument/2006/relationships/tags" Target="../tags/tag75.xml"/><Relationship Id="rId15" Type="http://schemas.openxmlformats.org/officeDocument/2006/relationships/slideLayout" Target="../slideLayouts/slideLayout2.xml"/><Relationship Id="rId14" Type="http://schemas.openxmlformats.org/officeDocument/2006/relationships/tags" Target="../tags/tag83.xml"/><Relationship Id="rId13" Type="http://schemas.openxmlformats.org/officeDocument/2006/relationships/tags" Target="../tags/tag82.xml"/><Relationship Id="rId12" Type="http://schemas.openxmlformats.org/officeDocument/2006/relationships/tags" Target="../tags/tag81.xml"/><Relationship Id="rId11" Type="http://schemas.openxmlformats.org/officeDocument/2006/relationships/image" Target="../media/image7.png"/><Relationship Id="rId10" Type="http://schemas.openxmlformats.org/officeDocument/2006/relationships/tags" Target="../tags/tag80.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image" Target="../media/image3.png"/><Relationship Id="rId3" Type="http://schemas.openxmlformats.org/officeDocument/2006/relationships/tags" Target="../tags/tag85.xml"/><Relationship Id="rId2" Type="http://schemas.openxmlformats.org/officeDocument/2006/relationships/image" Target="../media/image2.png"/><Relationship Id="rId12" Type="http://schemas.openxmlformats.org/officeDocument/2006/relationships/slideLayout" Target="../slideLayouts/slideLayout2.xml"/><Relationship Id="rId11" Type="http://schemas.openxmlformats.org/officeDocument/2006/relationships/tags" Target="../tags/tag90.xml"/><Relationship Id="rId10" Type="http://schemas.openxmlformats.org/officeDocument/2006/relationships/image" Target="../media/image9.png"/><Relationship Id="rId1" Type="http://schemas.openxmlformats.org/officeDocument/2006/relationships/tags" Target="../tags/tag84.xml"/></Relationships>
</file>

<file path=ppt/slides/_rels/slide6.xml.rels><?xml version="1.0" encoding="UTF-8" standalone="yes"?>
<Relationships xmlns="http://schemas.openxmlformats.org/package/2006/relationships"><Relationship Id="rId9" Type="http://schemas.openxmlformats.org/officeDocument/2006/relationships/image" Target="../media/image12.sv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image" Target="../media/image3.png"/><Relationship Id="rId3" Type="http://schemas.openxmlformats.org/officeDocument/2006/relationships/tags" Target="../tags/tag92.xml"/><Relationship Id="rId2" Type="http://schemas.openxmlformats.org/officeDocument/2006/relationships/image" Target="../media/image2.png"/><Relationship Id="rId11" Type="http://schemas.openxmlformats.org/officeDocument/2006/relationships/slideLayout" Target="../slideLayouts/slideLayout2.xml"/><Relationship Id="rId10" Type="http://schemas.openxmlformats.org/officeDocument/2006/relationships/tags" Target="../tags/tag95.xml"/><Relationship Id="rId1" Type="http://schemas.openxmlformats.org/officeDocument/2006/relationships/tags" Target="../tags/tag91.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8.xml"/><Relationship Id="rId4" Type="http://schemas.openxmlformats.org/officeDocument/2006/relationships/image" Target="../media/image3.png"/><Relationship Id="rId3" Type="http://schemas.openxmlformats.org/officeDocument/2006/relationships/tags" Target="../tags/tag97.xml"/><Relationship Id="rId2" Type="http://schemas.openxmlformats.org/officeDocument/2006/relationships/image" Target="../media/image2.png"/><Relationship Id="rId1" Type="http://schemas.openxmlformats.org/officeDocument/2006/relationships/tags" Target="../tags/tag96.xml"/></Relationships>
</file>

<file path=ppt/slides/_rels/slide8.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 Id="rId3" Type="http://schemas.openxmlformats.org/officeDocument/2006/relationships/tags" Target="../tags/tag100.xml"/><Relationship Id="rId2" Type="http://schemas.openxmlformats.org/officeDocument/2006/relationships/image" Target="../media/image2.png"/><Relationship Id="rId12" Type="http://schemas.openxmlformats.org/officeDocument/2006/relationships/slideLayout" Target="../slideLayouts/slideLayout2.xml"/><Relationship Id="rId11" Type="http://schemas.openxmlformats.org/officeDocument/2006/relationships/tags" Target="../tags/tag101.xml"/><Relationship Id="rId10" Type="http://schemas.openxmlformats.org/officeDocument/2006/relationships/image" Target="../media/image18.png"/><Relationship Id="rId1" Type="http://schemas.openxmlformats.org/officeDocument/2006/relationships/tags" Target="../tags/tag99.xml"/></Relationships>
</file>

<file path=ppt/slides/_rels/slide9.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 Id="rId3" Type="http://schemas.openxmlformats.org/officeDocument/2006/relationships/tags" Target="../tags/tag103.xml"/><Relationship Id="rId2" Type="http://schemas.openxmlformats.org/officeDocument/2006/relationships/image" Target="../media/image2.png"/><Relationship Id="rId10" Type="http://schemas.openxmlformats.org/officeDocument/2006/relationships/slideLayout" Target="../slideLayouts/slideLayout2.xml"/><Relationship Id="rId1" Type="http://schemas.openxmlformats.org/officeDocument/2006/relationships/tags" Target="../tags/tag1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descr="The Gilbert Scott Building with Glasgow behind"/>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7" name="矩形 6"/>
          <p:cNvSpPr/>
          <p:nvPr/>
        </p:nvSpPr>
        <p:spPr>
          <a:xfrm>
            <a:off x="1365250" y="1426845"/>
            <a:ext cx="10629900" cy="3898900"/>
          </a:xfrm>
          <a:prstGeom prst="rect">
            <a:avLst/>
          </a:prstGeom>
          <a:solidFill>
            <a:schemeClr val="bg1">
              <a:lumMod val="95000"/>
              <a:alpha val="59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标题 1"/>
          <p:cNvSpPr>
            <a:spLocks noGrp="1"/>
          </p:cNvSpPr>
          <p:nvPr>
            <p:ph type="ctrTitle"/>
            <p:custDataLst>
              <p:tags r:id="rId2"/>
            </p:custDataLst>
          </p:nvPr>
        </p:nvSpPr>
        <p:spPr>
          <a:xfrm>
            <a:off x="1365250" y="1426845"/>
            <a:ext cx="9799320" cy="3462655"/>
          </a:xfrm>
          <a:ln>
            <a:noFill/>
          </a:ln>
        </p:spPr>
        <p:txBody>
          <a:bodyPr>
            <a:normAutofit fontScale="90000"/>
          </a:bodyPr>
          <a:lstStyle/>
          <a:p>
            <a:pPr algn="ctr"/>
            <a:r>
              <a:rPr lang="en-US" altLang="zh-CN">
                <a:solidFill>
                  <a:srgbClr val="003865"/>
                </a:solidFill>
              </a:rPr>
              <a:t>An Analysis of the Impact of Socioeconomic Factors on Personal Income Levels:</a:t>
            </a:r>
            <a:br>
              <a:rPr lang="en-US" altLang="zh-CN">
                <a:solidFill>
                  <a:srgbClr val="003865"/>
                </a:solidFill>
              </a:rPr>
            </a:br>
            <a:r>
              <a:rPr lang="en-US" altLang="zh-CN">
                <a:solidFill>
                  <a:srgbClr val="003865"/>
                </a:solidFill>
              </a:rPr>
              <a:t>A global inspective</a:t>
            </a:r>
            <a:endParaRPr lang="en-US" altLang="zh-CN">
              <a:solidFill>
                <a:srgbClr val="003865"/>
              </a:solidFill>
            </a:endParaRPr>
          </a:p>
        </p:txBody>
      </p:sp>
      <p:grpSp>
        <p:nvGrpSpPr>
          <p:cNvPr id="6" name="组合 5"/>
          <p:cNvGrpSpPr/>
          <p:nvPr/>
        </p:nvGrpSpPr>
        <p:grpSpPr>
          <a:xfrm>
            <a:off x="0" y="6191250"/>
            <a:ext cx="12192000" cy="666750"/>
            <a:chOff x="0" y="9776"/>
            <a:chExt cx="19200" cy="1050"/>
          </a:xfrm>
        </p:grpSpPr>
        <p:pic>
          <p:nvPicPr>
            <p:cNvPr id="4" name="图片 3"/>
            <p:cNvPicPr/>
            <p:nvPr>
              <p:custDataLst>
                <p:tags r:id="rId3"/>
              </p:custDataLst>
            </p:nvPr>
          </p:nvPicPr>
          <p:blipFill>
            <a:blip r:embed="rId4"/>
            <a:stretch>
              <a:fillRect/>
            </a:stretch>
          </p:blipFill>
          <p:spPr>
            <a:xfrm>
              <a:off x="1888" y="9777"/>
              <a:ext cx="17312" cy="1036"/>
            </a:xfrm>
            <a:prstGeom prst="rect">
              <a:avLst/>
            </a:prstGeom>
          </p:spPr>
        </p:pic>
        <p:pic>
          <p:nvPicPr>
            <p:cNvPr id="5" name="图片 4"/>
            <p:cNvPicPr/>
            <p:nvPr>
              <p:custDataLst>
                <p:tags r:id="rId5"/>
              </p:custDataLst>
            </p:nvPr>
          </p:nvPicPr>
          <p:blipFill>
            <a:blip r:embed="rId6"/>
            <a:stretch>
              <a:fillRect/>
            </a:stretch>
          </p:blipFill>
          <p:spPr>
            <a:xfrm>
              <a:off x="0" y="9776"/>
              <a:ext cx="2150" cy="1050"/>
            </a:xfrm>
            <a:prstGeom prst="rect">
              <a:avLst/>
            </a:prstGeom>
          </p:spPr>
        </p:pic>
      </p:grpSp>
      <p:sp>
        <p:nvSpPr>
          <p:cNvPr id="3" name="副标题 2"/>
          <p:cNvSpPr>
            <a:spLocks noGrp="1"/>
          </p:cNvSpPr>
          <p:nvPr>
            <p:ph type="subTitle" idx="1"/>
            <p:custDataLst>
              <p:tags r:id="rId7"/>
            </p:custDataLst>
          </p:nvPr>
        </p:nvSpPr>
        <p:spPr>
          <a:xfrm>
            <a:off x="559435" y="5125085"/>
            <a:ext cx="11657965" cy="1066165"/>
          </a:xfrm>
        </p:spPr>
        <p:txBody>
          <a:bodyPr>
            <a:normAutofit/>
          </a:bodyPr>
          <a:lstStyle/>
          <a:p>
            <a:pPr algn="l"/>
            <a:r>
              <a:rPr lang="en-US" altLang="zh-CN">
                <a:solidFill>
                  <a:schemeClr val="bg1"/>
                </a:solidFill>
              </a:rPr>
              <a:t>Group 29: Yang Jiateng, Lin Gaoli, </a:t>
            </a:r>
            <a:r>
              <a:rPr lang="en-US" altLang="zh-CN">
                <a:solidFill>
                  <a:schemeClr val="bg1"/>
                </a:solidFill>
                <a:sym typeface="+mn-ea"/>
              </a:rPr>
              <a:t>Bi Yanhan, </a:t>
            </a:r>
            <a:r>
              <a:rPr lang="en-US" altLang="zh-CN">
                <a:solidFill>
                  <a:schemeClr val="bg1"/>
                </a:solidFill>
                <a:sym typeface="+mn-ea"/>
              </a:rPr>
              <a:t>Wang Qiyue,</a:t>
            </a:r>
            <a:r>
              <a:rPr lang="en-US" altLang="zh-CN">
                <a:solidFill>
                  <a:schemeClr val="bg1"/>
                </a:solidFill>
              </a:rPr>
              <a:t>Yan Jingfei  (School of Mathematics and Statistics)</a:t>
            </a:r>
            <a:endParaRPr lang="en-US" altLang="zh-CN">
              <a:solidFill>
                <a:schemeClr val="bg1"/>
              </a:solidFill>
            </a:endParaRPr>
          </a:p>
          <a:p>
            <a:pPr algn="l"/>
            <a:endParaRPr lang="en-US" altLang="zh-CN">
              <a:solidFill>
                <a:schemeClr val="bg1"/>
              </a:solidFill>
            </a:endParaRPr>
          </a:p>
        </p:txBody>
      </p:sp>
    </p:spTree>
    <p:custDataLst>
      <p:tags r:id="rId8"/>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descr="Income-Education-new"/>
          <p:cNvPicPr>
            <a:picLocks noChangeAspect="1"/>
          </p:cNvPicPr>
          <p:nvPr/>
        </p:nvPicPr>
        <p:blipFill>
          <a:blip r:embed="rId1"/>
          <a:stretch>
            <a:fillRect/>
          </a:stretch>
        </p:blipFill>
        <p:spPr>
          <a:xfrm>
            <a:off x="3906520" y="1471295"/>
            <a:ext cx="4466590" cy="2655570"/>
          </a:xfrm>
          <a:prstGeom prst="rect">
            <a:avLst/>
          </a:prstGeom>
        </p:spPr>
      </p:pic>
      <p:sp>
        <p:nvSpPr>
          <p:cNvPr id="13" name="矩形 12"/>
          <p:cNvSpPr/>
          <p:nvPr/>
        </p:nvSpPr>
        <p:spPr>
          <a:xfrm>
            <a:off x="741045" y="981075"/>
            <a:ext cx="9613265" cy="400050"/>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12775" y="185420"/>
            <a:ext cx="11942445" cy="705485"/>
          </a:xfrm>
        </p:spPr>
        <p:txBody>
          <a:bodyPr/>
          <a:lstStyle/>
          <a:p>
            <a:r>
              <a:rPr lang="en-US" altLang="zh-CN" b="1">
                <a:solidFill>
                  <a:srgbClr val="003865"/>
                </a:solidFill>
                <a:sym typeface="+mn-ea"/>
              </a:rPr>
              <a:t>Model Optimization-Levels Merging</a:t>
            </a:r>
            <a:endParaRPr lang="en-US" altLang="zh-CN" b="1">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2"/>
              </p:custDataLst>
            </p:nvPr>
          </p:nvPicPr>
          <p:blipFill>
            <a:blip r:embed="rId3"/>
            <a:stretch>
              <a:fillRect/>
            </a:stretch>
          </p:blipFill>
          <p:spPr>
            <a:xfrm>
              <a:off x="1888" y="9777"/>
              <a:ext cx="17312" cy="1036"/>
            </a:xfrm>
            <a:prstGeom prst="rect">
              <a:avLst/>
            </a:prstGeom>
          </p:spPr>
        </p:pic>
        <p:pic>
          <p:nvPicPr>
            <p:cNvPr id="5" name="图片 4"/>
            <p:cNvPicPr/>
            <p:nvPr>
              <p:custDataLst>
                <p:tags r:id="rId4"/>
              </p:custDataLst>
            </p:nvPr>
          </p:nvPicPr>
          <p:blipFill>
            <a:blip r:embed="rId5"/>
            <a:stretch>
              <a:fillRect/>
            </a:stretch>
          </p:blipFill>
          <p:spPr>
            <a:xfrm>
              <a:off x="0" y="9776"/>
              <a:ext cx="2150" cy="1050"/>
            </a:xfrm>
            <a:prstGeom prst="rect">
              <a:avLst/>
            </a:prstGeom>
          </p:spPr>
        </p:pic>
      </p:grpSp>
      <p:cxnSp>
        <p:nvCxnSpPr>
          <p:cNvPr id="16" name="直接连接符 15"/>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824865" y="1012825"/>
            <a:ext cx="10756900" cy="368300"/>
          </a:xfrm>
          <a:prstGeom prst="rect">
            <a:avLst/>
          </a:prstGeom>
          <a:noFill/>
        </p:spPr>
        <p:txBody>
          <a:bodyPr wrap="square" rtlCol="0">
            <a:spAutoFit/>
          </a:bodyPr>
          <a:lstStyle/>
          <a:p>
            <a:r>
              <a:rPr lang="en-US" altLang="zh-CN">
                <a:solidFill>
                  <a:srgbClr val="003865"/>
                </a:solidFill>
              </a:rPr>
              <a:t>To resolve the perfect separation issue, merge the categories of some explanatory variables.</a:t>
            </a:r>
            <a:endParaRPr lang="en-US" altLang="zh-CN">
              <a:solidFill>
                <a:srgbClr val="003865"/>
              </a:solidFill>
            </a:endParaRPr>
          </a:p>
        </p:txBody>
      </p:sp>
      <p:pic>
        <p:nvPicPr>
          <p:cNvPr id="10" name="图片 9" descr="Income-Education-new"/>
          <p:cNvPicPr>
            <a:picLocks noChangeAspect="1"/>
          </p:cNvPicPr>
          <p:nvPr/>
        </p:nvPicPr>
        <p:blipFill>
          <a:blip r:embed="rId1"/>
          <a:stretch>
            <a:fillRect/>
          </a:stretch>
        </p:blipFill>
        <p:spPr>
          <a:xfrm>
            <a:off x="3970020" y="1471295"/>
            <a:ext cx="4466590" cy="2655570"/>
          </a:xfrm>
          <a:prstGeom prst="rect">
            <a:avLst/>
          </a:prstGeom>
        </p:spPr>
      </p:pic>
      <p:pic>
        <p:nvPicPr>
          <p:cNvPr id="3" name="图片 2" descr="Education-distribution"/>
          <p:cNvPicPr>
            <a:picLocks noChangeAspect="1"/>
          </p:cNvPicPr>
          <p:nvPr/>
        </p:nvPicPr>
        <p:blipFill>
          <a:blip r:embed="rId6"/>
          <a:stretch>
            <a:fillRect/>
          </a:stretch>
        </p:blipFill>
        <p:spPr>
          <a:xfrm>
            <a:off x="220980" y="1539875"/>
            <a:ext cx="3562350" cy="2543810"/>
          </a:xfrm>
          <a:prstGeom prst="rect">
            <a:avLst/>
          </a:prstGeom>
        </p:spPr>
      </p:pic>
      <p:pic>
        <p:nvPicPr>
          <p:cNvPr id="15" name="图片 14"/>
          <p:cNvPicPr>
            <a:picLocks noChangeAspect="1"/>
          </p:cNvPicPr>
          <p:nvPr/>
        </p:nvPicPr>
        <p:blipFill>
          <a:blip r:embed="rId7"/>
          <a:stretch>
            <a:fillRect/>
          </a:stretch>
        </p:blipFill>
        <p:spPr>
          <a:xfrm>
            <a:off x="2106295" y="3955415"/>
            <a:ext cx="3899535" cy="2252980"/>
          </a:xfrm>
          <a:prstGeom prst="rect">
            <a:avLst/>
          </a:prstGeom>
        </p:spPr>
      </p:pic>
      <p:sp>
        <p:nvSpPr>
          <p:cNvPr id="24" name="矩形 23"/>
          <p:cNvSpPr/>
          <p:nvPr/>
        </p:nvSpPr>
        <p:spPr>
          <a:xfrm>
            <a:off x="8458200" y="2076450"/>
            <a:ext cx="3619500" cy="2900045"/>
          </a:xfrm>
          <a:prstGeom prst="rect">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文本框 20"/>
          <p:cNvSpPr txBox="1"/>
          <p:nvPr/>
        </p:nvSpPr>
        <p:spPr>
          <a:xfrm>
            <a:off x="8496300" y="2076450"/>
            <a:ext cx="3676650" cy="2774315"/>
          </a:xfrm>
          <a:prstGeom prst="rect">
            <a:avLst/>
          </a:prstGeom>
          <a:noFill/>
        </p:spPr>
        <p:txBody>
          <a:bodyPr wrap="square" rtlCol="0">
            <a:noAutofit/>
          </a:bodyPr>
          <a:lstStyle/>
          <a:p>
            <a:r>
              <a:rPr lang="en-US" altLang="zh-CN">
                <a:solidFill>
                  <a:srgbClr val="003865"/>
                </a:solidFill>
              </a:rPr>
              <a:t>Merge the </a:t>
            </a:r>
            <a:r>
              <a:rPr lang="en-US" altLang="zh-CN" b="1">
                <a:solidFill>
                  <a:srgbClr val="003865"/>
                </a:solidFill>
                <a:highlight>
                  <a:srgbClr val="C0C0C0"/>
                </a:highlight>
              </a:rPr>
              <a:t>Education</a:t>
            </a:r>
            <a:r>
              <a:rPr lang="en-US" altLang="zh-CN">
                <a:solidFill>
                  <a:srgbClr val="003865"/>
                </a:solidFill>
              </a:rPr>
              <a:t>: </a:t>
            </a:r>
            <a:endParaRPr lang="en-US" altLang="zh-CN">
              <a:solidFill>
                <a:srgbClr val="003865"/>
              </a:solidFill>
            </a:endParaRPr>
          </a:p>
          <a:p>
            <a:r>
              <a:rPr lang="en-US" altLang="zh-CN">
                <a:solidFill>
                  <a:srgbClr val="003865"/>
                </a:solidFill>
              </a:rPr>
              <a:t>The newly created </a:t>
            </a:r>
            <a:r>
              <a:rPr lang="en-US" altLang="zh-CN" b="1">
                <a:gradFill>
                  <a:gsLst>
                    <a:gs pos="50000">
                      <a:schemeClr val="accent1"/>
                    </a:gs>
                    <a:gs pos="0">
                      <a:schemeClr val="accent1">
                        <a:lumMod val="25000"/>
                        <a:lumOff val="75000"/>
                      </a:schemeClr>
                    </a:gs>
                    <a:gs pos="100000">
                      <a:schemeClr val="accent1">
                        <a:lumMod val="85000"/>
                      </a:schemeClr>
                    </a:gs>
                  </a:gsLst>
                  <a:lin ang="5400000" scaled="1"/>
                </a:gradFill>
              </a:rPr>
              <a:t>Low Education and High Education</a:t>
            </a:r>
            <a:r>
              <a:rPr lang="en-US" altLang="zh-CN">
                <a:solidFill>
                  <a:srgbClr val="003865"/>
                </a:solidFill>
              </a:rPr>
              <a:t> categories allow for a clearer comparison of income distribution between different education levels. Individuals with higher education levels are more likely to earn&gt;50K compared to those in the Low Education category.</a:t>
            </a:r>
            <a:endParaRPr lang="en-US" altLang="zh-CN">
              <a:solidFill>
                <a:srgbClr val="003865"/>
              </a:solidFill>
            </a:endParaRPr>
          </a:p>
        </p:txBody>
      </p:sp>
    </p:spTree>
    <p:custDataLst>
      <p:tags r:id="rId8"/>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741045" y="981075"/>
            <a:ext cx="9613265" cy="400050"/>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12775" y="185420"/>
            <a:ext cx="11942445" cy="705485"/>
          </a:xfrm>
        </p:spPr>
        <p:txBody>
          <a:bodyPr/>
          <a:lstStyle/>
          <a:p>
            <a:r>
              <a:rPr lang="en-US" altLang="zh-CN" b="1">
                <a:solidFill>
                  <a:srgbClr val="003865"/>
                </a:solidFill>
                <a:sym typeface="+mn-ea"/>
              </a:rPr>
              <a:t>Model Optimization-Levels Merging</a:t>
            </a:r>
            <a:endParaRPr lang="en-US" altLang="zh-CN" b="1">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p:cxnSp>
        <p:nvCxnSpPr>
          <p:cNvPr id="16" name="直接连接符 15"/>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824865" y="1012825"/>
            <a:ext cx="10756900" cy="368300"/>
          </a:xfrm>
          <a:prstGeom prst="rect">
            <a:avLst/>
          </a:prstGeom>
          <a:noFill/>
        </p:spPr>
        <p:txBody>
          <a:bodyPr wrap="square" rtlCol="0">
            <a:spAutoFit/>
          </a:bodyPr>
          <a:lstStyle/>
          <a:p>
            <a:r>
              <a:rPr lang="en-US" altLang="zh-CN">
                <a:solidFill>
                  <a:srgbClr val="003865"/>
                </a:solidFill>
              </a:rPr>
              <a:t>To resolve the perfect separation issue, merge the categories of some explanatory variables.</a:t>
            </a:r>
            <a:endParaRPr lang="en-US" altLang="zh-CN">
              <a:solidFill>
                <a:srgbClr val="003865"/>
              </a:solidFill>
            </a:endParaRPr>
          </a:p>
        </p:txBody>
      </p:sp>
      <p:pic>
        <p:nvPicPr>
          <p:cNvPr id="8" name="图片 7" descr="Income-Marital_Status-new"/>
          <p:cNvPicPr>
            <a:picLocks noChangeAspect="1"/>
          </p:cNvPicPr>
          <p:nvPr/>
        </p:nvPicPr>
        <p:blipFill>
          <a:blip r:embed="rId5"/>
          <a:stretch>
            <a:fillRect/>
          </a:stretch>
        </p:blipFill>
        <p:spPr>
          <a:xfrm>
            <a:off x="3983990" y="1508125"/>
            <a:ext cx="4267200" cy="2537460"/>
          </a:xfrm>
          <a:prstGeom prst="rect">
            <a:avLst/>
          </a:prstGeom>
        </p:spPr>
      </p:pic>
      <p:pic>
        <p:nvPicPr>
          <p:cNvPr id="9" name="图片 8" descr="Marital_status-distribution"/>
          <p:cNvPicPr>
            <a:picLocks noChangeAspect="1"/>
          </p:cNvPicPr>
          <p:nvPr/>
        </p:nvPicPr>
        <p:blipFill>
          <a:blip r:embed="rId6"/>
          <a:stretch>
            <a:fillRect/>
          </a:stretch>
        </p:blipFill>
        <p:spPr>
          <a:xfrm>
            <a:off x="200025" y="1429385"/>
            <a:ext cx="3783965" cy="2701925"/>
          </a:xfrm>
          <a:prstGeom prst="rect">
            <a:avLst/>
          </a:prstGeom>
        </p:spPr>
      </p:pic>
      <p:sp>
        <p:nvSpPr>
          <p:cNvPr id="24" name="矩形 23"/>
          <p:cNvSpPr/>
          <p:nvPr/>
        </p:nvSpPr>
        <p:spPr>
          <a:xfrm>
            <a:off x="8426450" y="2016760"/>
            <a:ext cx="3651250" cy="2900045"/>
          </a:xfrm>
          <a:prstGeom prst="rect">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文本框 20"/>
          <p:cNvSpPr txBox="1"/>
          <p:nvPr/>
        </p:nvSpPr>
        <p:spPr>
          <a:xfrm>
            <a:off x="8416290" y="2059305"/>
            <a:ext cx="3676650" cy="2573020"/>
          </a:xfrm>
          <a:prstGeom prst="rect">
            <a:avLst/>
          </a:prstGeom>
          <a:noFill/>
        </p:spPr>
        <p:txBody>
          <a:bodyPr wrap="square" rtlCol="0">
            <a:noAutofit/>
          </a:bodyPr>
          <a:lstStyle/>
          <a:p>
            <a:r>
              <a:rPr lang="en-US" altLang="zh-CN">
                <a:solidFill>
                  <a:srgbClr val="003865"/>
                </a:solidFill>
              </a:rPr>
              <a:t>Merge the </a:t>
            </a:r>
            <a:r>
              <a:rPr lang="en-US" altLang="zh-CN" b="1">
                <a:solidFill>
                  <a:srgbClr val="003865"/>
                </a:solidFill>
                <a:highlight>
                  <a:srgbClr val="C0C0C0"/>
                </a:highlight>
              </a:rPr>
              <a:t>Marital_Status</a:t>
            </a:r>
            <a:r>
              <a:rPr lang="en-US" altLang="zh-CN">
                <a:solidFill>
                  <a:srgbClr val="003865"/>
                </a:solidFill>
              </a:rPr>
              <a:t>: </a:t>
            </a:r>
            <a:endParaRPr lang="en-US" altLang="zh-CN">
              <a:solidFill>
                <a:srgbClr val="003865"/>
              </a:solidFill>
            </a:endParaRPr>
          </a:p>
          <a:p>
            <a:r>
              <a:rPr lang="en-US" altLang="zh-CN">
                <a:solidFill>
                  <a:srgbClr val="003865"/>
                </a:solidFill>
              </a:rPr>
              <a:t>The distribution of income across the newly grouped </a:t>
            </a:r>
            <a:r>
              <a:rPr lang="en-US" altLang="zh-CN" sz="2000" b="1">
                <a:gradFill>
                  <a:gsLst>
                    <a:gs pos="50000">
                      <a:schemeClr val="accent1"/>
                    </a:gs>
                    <a:gs pos="0">
                      <a:schemeClr val="accent1">
                        <a:lumMod val="25000"/>
                        <a:lumOff val="75000"/>
                      </a:schemeClr>
                    </a:gs>
                    <a:gs pos="100000">
                      <a:schemeClr val="accent1">
                        <a:lumMod val="85000"/>
                      </a:schemeClr>
                    </a:gs>
                  </a:gsLst>
                  <a:lin ang="5400000" scaled="1"/>
                </a:gradFill>
              </a:rPr>
              <a:t>Married and Unmarried</a:t>
            </a:r>
            <a:r>
              <a:rPr lang="en-US" altLang="zh-CN">
                <a:solidFill>
                  <a:srgbClr val="003865"/>
                </a:solidFill>
              </a:rPr>
              <a:t> categories is displayed. Married individuals show a higher proportion of high-income earners, reinforcing previous findings about marital status and financial stabil-</a:t>
            </a:r>
            <a:endParaRPr lang="en-US" altLang="zh-CN">
              <a:solidFill>
                <a:srgbClr val="003865"/>
              </a:solidFill>
            </a:endParaRPr>
          </a:p>
          <a:p>
            <a:r>
              <a:rPr lang="en-US" altLang="zh-CN">
                <a:solidFill>
                  <a:srgbClr val="003865"/>
                </a:solidFill>
              </a:rPr>
              <a:t>ity.</a:t>
            </a:r>
            <a:endParaRPr lang="en-US" altLang="zh-CN">
              <a:solidFill>
                <a:srgbClr val="003865"/>
              </a:solidFill>
            </a:endParaRPr>
          </a:p>
        </p:txBody>
      </p:sp>
      <p:pic>
        <p:nvPicPr>
          <p:cNvPr id="11" name="图片 10"/>
          <p:cNvPicPr>
            <a:picLocks noChangeAspect="1"/>
          </p:cNvPicPr>
          <p:nvPr/>
        </p:nvPicPr>
        <p:blipFill>
          <a:blip r:embed="rId7"/>
          <a:stretch>
            <a:fillRect/>
          </a:stretch>
        </p:blipFill>
        <p:spPr>
          <a:xfrm>
            <a:off x="2907030" y="4080510"/>
            <a:ext cx="2911475" cy="2092325"/>
          </a:xfrm>
          <a:prstGeom prst="rect">
            <a:avLst/>
          </a:prstGeom>
        </p:spPr>
      </p:pic>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741045" y="981075"/>
            <a:ext cx="10714355" cy="676910"/>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12775" y="185420"/>
            <a:ext cx="11942445" cy="705485"/>
          </a:xfrm>
        </p:spPr>
        <p:txBody>
          <a:bodyPr/>
          <a:lstStyle/>
          <a:p>
            <a:r>
              <a:rPr lang="en-US" altLang="zh-CN" b="1">
                <a:solidFill>
                  <a:srgbClr val="003865"/>
                </a:solidFill>
                <a:sym typeface="+mn-ea"/>
              </a:rPr>
              <a:t>Model Optimization-Levels Merging</a:t>
            </a:r>
            <a:endParaRPr lang="en-US" altLang="zh-CN" b="1">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p:cxnSp>
        <p:nvCxnSpPr>
          <p:cNvPr id="16" name="直接连接符 15"/>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824865" y="1012825"/>
            <a:ext cx="10565130" cy="645160"/>
          </a:xfrm>
          <a:prstGeom prst="rect">
            <a:avLst/>
          </a:prstGeom>
          <a:noFill/>
        </p:spPr>
        <p:txBody>
          <a:bodyPr wrap="square" rtlCol="0">
            <a:spAutoFit/>
          </a:bodyPr>
          <a:lstStyle/>
          <a:p>
            <a:r>
              <a:rPr lang="en-US" altLang="zh-CN">
                <a:solidFill>
                  <a:srgbClr val="003865"/>
                </a:solidFill>
              </a:rPr>
              <a:t>To simplify occupational categories and address class imbalance, occupations have been grouped into two broader categories: Mental Labor and Physical Labor.</a:t>
            </a:r>
            <a:endParaRPr lang="en-US" altLang="zh-CN">
              <a:solidFill>
                <a:srgbClr val="003865"/>
              </a:solidFill>
            </a:endParaRPr>
          </a:p>
        </p:txBody>
      </p:sp>
      <p:pic>
        <p:nvPicPr>
          <p:cNvPr id="9" name="图片 8" descr="Occupation-M-P"/>
          <p:cNvPicPr>
            <a:picLocks noChangeAspect="1"/>
          </p:cNvPicPr>
          <p:nvPr/>
        </p:nvPicPr>
        <p:blipFill>
          <a:blip r:embed="rId5"/>
          <a:stretch>
            <a:fillRect/>
          </a:stretch>
        </p:blipFill>
        <p:spPr>
          <a:xfrm>
            <a:off x="3732530" y="2270125"/>
            <a:ext cx="4011930" cy="2386330"/>
          </a:xfrm>
          <a:prstGeom prst="rect">
            <a:avLst/>
          </a:prstGeom>
        </p:spPr>
      </p:pic>
      <p:pic>
        <p:nvPicPr>
          <p:cNvPr id="11" name="图片 10" descr="Occupation-distribution"/>
          <p:cNvPicPr>
            <a:picLocks noChangeAspect="1"/>
          </p:cNvPicPr>
          <p:nvPr/>
        </p:nvPicPr>
        <p:blipFill>
          <a:blip r:embed="rId6"/>
          <a:stretch>
            <a:fillRect/>
          </a:stretch>
        </p:blipFill>
        <p:spPr>
          <a:xfrm>
            <a:off x="106680" y="2225040"/>
            <a:ext cx="3625850" cy="2476500"/>
          </a:xfrm>
          <a:prstGeom prst="rect">
            <a:avLst/>
          </a:prstGeom>
        </p:spPr>
      </p:pic>
      <p:sp>
        <p:nvSpPr>
          <p:cNvPr id="24" name="矩形 23"/>
          <p:cNvSpPr/>
          <p:nvPr/>
        </p:nvSpPr>
        <p:spPr>
          <a:xfrm>
            <a:off x="7744460" y="1842770"/>
            <a:ext cx="4363085" cy="4196715"/>
          </a:xfrm>
          <a:prstGeom prst="rect">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文本框 16"/>
          <p:cNvSpPr txBox="1"/>
          <p:nvPr/>
        </p:nvSpPr>
        <p:spPr>
          <a:xfrm>
            <a:off x="7744460" y="1816735"/>
            <a:ext cx="4362450" cy="4039870"/>
          </a:xfrm>
          <a:prstGeom prst="rect">
            <a:avLst/>
          </a:prstGeom>
          <a:noFill/>
        </p:spPr>
        <p:txBody>
          <a:bodyPr wrap="square" rtlCol="0">
            <a:noAutofit/>
          </a:bodyPr>
          <a:lstStyle/>
          <a:p>
            <a:r>
              <a:rPr lang="en-US" altLang="zh-CN">
                <a:solidFill>
                  <a:srgbClr val="003865"/>
                </a:solidFill>
              </a:rPr>
              <a:t>Merge the </a:t>
            </a:r>
            <a:r>
              <a:rPr lang="en-US" altLang="zh-CN" b="1">
                <a:solidFill>
                  <a:srgbClr val="003865"/>
                </a:solidFill>
                <a:highlight>
                  <a:srgbClr val="C0C0C0"/>
                </a:highlight>
              </a:rPr>
              <a:t>Occupation(Mental-Physical)</a:t>
            </a:r>
            <a:r>
              <a:rPr lang="en-US" altLang="zh-CN">
                <a:solidFill>
                  <a:srgbClr val="003865"/>
                </a:solidFill>
              </a:rPr>
              <a:t>:</a:t>
            </a:r>
            <a:endParaRPr lang="en-US" altLang="zh-CN">
              <a:solidFill>
                <a:srgbClr val="003865"/>
              </a:solidFill>
            </a:endParaRPr>
          </a:p>
          <a:p>
            <a:r>
              <a:rPr lang="en-US" altLang="zh-CN" sz="2000" b="1">
                <a:gradFill>
                  <a:gsLst>
                    <a:gs pos="50000">
                      <a:schemeClr val="accent1"/>
                    </a:gs>
                    <a:gs pos="0">
                      <a:schemeClr val="accent1">
                        <a:lumMod val="25000"/>
                        <a:lumOff val="75000"/>
                      </a:schemeClr>
                    </a:gs>
                    <a:gs pos="100000">
                      <a:schemeClr val="accent1">
                        <a:lumMod val="85000"/>
                      </a:schemeClr>
                    </a:gs>
                  </a:gsLst>
                  <a:lin ang="5400000" scaled="1"/>
                </a:gradFill>
              </a:rPr>
              <a:t>Mental labor</a:t>
            </a:r>
            <a:r>
              <a:rPr lang="en-US" altLang="zh-CN">
                <a:solidFill>
                  <a:srgbClr val="003865"/>
                </a:solidFill>
              </a:rPr>
              <a:t> jobs have a higher pro-portion of individuals earning &gt;50K, reinforcing the idea that cognitive and managerial roles tend to offer better salaries. </a:t>
            </a:r>
            <a:r>
              <a:rPr lang="en-US" altLang="zh-CN" sz="2000" b="1">
                <a:gradFill>
                  <a:gsLst>
                    <a:gs pos="50000">
                      <a:schemeClr val="accent1"/>
                    </a:gs>
                    <a:gs pos="0">
                      <a:schemeClr val="accent1">
                        <a:lumMod val="25000"/>
                        <a:lumOff val="75000"/>
                      </a:schemeClr>
                    </a:gs>
                    <a:gs pos="100000">
                      <a:schemeClr val="accent1">
                        <a:lumMod val="85000"/>
                      </a:schemeClr>
                    </a:gs>
                  </a:gsLst>
                  <a:lin ang="5400000" scaled="1"/>
                </a:gradFill>
              </a:rPr>
              <a:t>Physical labor</a:t>
            </a:r>
            <a:r>
              <a:rPr lang="en-US" altLang="zh-CN">
                <a:gradFill>
                  <a:gsLst>
                    <a:gs pos="50000">
                      <a:schemeClr val="accent1"/>
                    </a:gs>
                    <a:gs pos="0">
                      <a:schemeClr val="accent1">
                        <a:lumMod val="25000"/>
                        <a:lumOff val="75000"/>
                      </a:schemeClr>
                    </a:gs>
                    <a:gs pos="100000">
                      <a:schemeClr val="accent1">
                        <a:lumMod val="85000"/>
                      </a:schemeClr>
                    </a:gs>
                  </a:gsLst>
                  <a:lin ang="5400000" scaled="1"/>
                </a:gradFill>
              </a:rPr>
              <a:t> </a:t>
            </a:r>
            <a:r>
              <a:rPr lang="en-US" altLang="zh-CN">
                <a:solidFill>
                  <a:srgbClr val="003865"/>
                </a:solidFill>
              </a:rPr>
              <a:t>jobs predo-minantly fall in the &lt;=50K category, suggesting that manual labor occupa-tions generally provide lower wages. The proportion of high-income earners in mental labor jobs is significantly higher than in physical labor jobs, highlighting the economic advantage of cognitive and executive occupations.</a:t>
            </a:r>
            <a:endParaRPr lang="en-US" altLang="zh-CN">
              <a:solidFill>
                <a:srgbClr val="003865"/>
              </a:solidFill>
            </a:endParaRPr>
          </a:p>
        </p:txBody>
      </p:sp>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741045" y="981075"/>
            <a:ext cx="11189335" cy="982345"/>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12775" y="185420"/>
            <a:ext cx="11942445" cy="705485"/>
          </a:xfrm>
        </p:spPr>
        <p:txBody>
          <a:bodyPr/>
          <a:lstStyle/>
          <a:p>
            <a:r>
              <a:rPr lang="en-US" altLang="zh-CN" b="1">
                <a:solidFill>
                  <a:srgbClr val="003865"/>
                </a:solidFill>
                <a:sym typeface="+mn-ea"/>
              </a:rPr>
              <a:t>Model Optimization-Levels Merging</a:t>
            </a:r>
            <a:endParaRPr lang="en-US" altLang="zh-CN" b="1">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p:cxnSp>
        <p:nvCxnSpPr>
          <p:cNvPr id="16" name="直接连接符 15"/>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741045" y="1012825"/>
            <a:ext cx="11192510" cy="1052830"/>
          </a:xfrm>
          <a:prstGeom prst="rect">
            <a:avLst/>
          </a:prstGeom>
          <a:noFill/>
        </p:spPr>
        <p:txBody>
          <a:bodyPr wrap="square" rtlCol="0">
            <a:noAutofit/>
          </a:bodyPr>
          <a:lstStyle/>
          <a:p>
            <a:r>
              <a:rPr lang="en-US" altLang="zh-CN">
                <a:solidFill>
                  <a:srgbClr val="003865"/>
                </a:solidFill>
                <a:sym typeface="+mn-ea"/>
              </a:rPr>
              <a:t>To further refine the occupation categories, we classify jobs according to the PRC Job Classification List. This classification system groups occupations based on skill levels and job nature, and provides a structured way to analyze income disparities across different occupational groups.</a:t>
            </a:r>
            <a:endParaRPr lang="en-US" altLang="zh-CN">
              <a:solidFill>
                <a:srgbClr val="003865"/>
              </a:solidFill>
              <a:sym typeface="+mn-ea"/>
            </a:endParaRPr>
          </a:p>
        </p:txBody>
      </p:sp>
      <p:pic>
        <p:nvPicPr>
          <p:cNvPr id="11" name="图片 10" descr="Occupation-distribution"/>
          <p:cNvPicPr>
            <a:picLocks noChangeAspect="1"/>
          </p:cNvPicPr>
          <p:nvPr/>
        </p:nvPicPr>
        <p:blipFill>
          <a:blip r:embed="rId5"/>
          <a:stretch>
            <a:fillRect/>
          </a:stretch>
        </p:blipFill>
        <p:spPr>
          <a:xfrm>
            <a:off x="253365" y="2554605"/>
            <a:ext cx="3366135" cy="2290445"/>
          </a:xfrm>
          <a:prstGeom prst="rect">
            <a:avLst/>
          </a:prstGeom>
        </p:spPr>
      </p:pic>
      <p:pic>
        <p:nvPicPr>
          <p:cNvPr id="3" name="图片 2" descr="merge-Occupation-PRC_Job_Classification_List"/>
          <p:cNvPicPr>
            <a:picLocks noChangeAspect="1"/>
          </p:cNvPicPr>
          <p:nvPr/>
        </p:nvPicPr>
        <p:blipFill>
          <a:blip r:embed="rId6"/>
          <a:stretch>
            <a:fillRect/>
          </a:stretch>
        </p:blipFill>
        <p:spPr>
          <a:xfrm>
            <a:off x="3717290" y="2477135"/>
            <a:ext cx="4112260" cy="2445385"/>
          </a:xfrm>
          <a:prstGeom prst="rect">
            <a:avLst/>
          </a:prstGeom>
        </p:spPr>
      </p:pic>
      <p:sp>
        <p:nvSpPr>
          <p:cNvPr id="24" name="矩形 23"/>
          <p:cNvSpPr/>
          <p:nvPr/>
        </p:nvSpPr>
        <p:spPr>
          <a:xfrm>
            <a:off x="7829550" y="2070100"/>
            <a:ext cx="4363085" cy="4030980"/>
          </a:xfrm>
          <a:prstGeom prst="rect">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文本框 11"/>
          <p:cNvSpPr txBox="1"/>
          <p:nvPr/>
        </p:nvSpPr>
        <p:spPr>
          <a:xfrm>
            <a:off x="7828915" y="2005330"/>
            <a:ext cx="4362450" cy="3855085"/>
          </a:xfrm>
          <a:prstGeom prst="rect">
            <a:avLst/>
          </a:prstGeom>
          <a:noFill/>
        </p:spPr>
        <p:txBody>
          <a:bodyPr wrap="square" rtlCol="0">
            <a:noAutofit/>
          </a:bodyPr>
          <a:lstStyle/>
          <a:p>
            <a:r>
              <a:rPr lang="en-US" altLang="zh-CN" sz="1600">
                <a:solidFill>
                  <a:srgbClr val="003865"/>
                </a:solidFill>
              </a:rPr>
              <a:t>Merge the </a:t>
            </a:r>
            <a:r>
              <a:rPr lang="en-US" altLang="zh-CN" sz="1600" b="1">
                <a:solidFill>
                  <a:srgbClr val="003865"/>
                </a:solidFill>
                <a:highlight>
                  <a:srgbClr val="C0C0C0"/>
                </a:highlight>
              </a:rPr>
              <a:t>Occupation(by PRC Job Classification List)</a:t>
            </a:r>
            <a:r>
              <a:rPr lang="en-US" altLang="zh-CN" sz="1600">
                <a:solidFill>
                  <a:srgbClr val="003865"/>
                </a:solidFill>
              </a:rPr>
              <a:t>:</a:t>
            </a:r>
            <a:endParaRPr lang="en-US" altLang="zh-CN" sz="1600">
              <a:solidFill>
                <a:srgbClr val="003865"/>
              </a:solidFill>
            </a:endParaRPr>
          </a:p>
          <a:p>
            <a:r>
              <a:rPr lang="en-US" altLang="zh-CN" sz="1600">
                <a:solidFill>
                  <a:srgbClr val="003865"/>
                </a:solidFill>
              </a:rPr>
              <a:t>Management and technical jobs tend to have higher salaries, while sales, service, and agricultural jobs have a greater share of low-income earners. Category 1 (Senior Management) has the highest proportion of individuals earning &gt;50K, reinforcing the idea that executive roles are highly paid. Category 2 (Specialists &amp; Technical Support) also has a notable presence in the high-income group, indicating that specialized skills lead to better salaries. Category 4 (Sales &amp; Service) and Category 5 (Agriculture &amp;</a:t>
            </a:r>
            <a:endParaRPr lang="en-US" altLang="zh-CN" sz="1600">
              <a:solidFill>
                <a:srgbClr val="003865"/>
              </a:solidFill>
            </a:endParaRPr>
          </a:p>
          <a:p>
            <a:r>
              <a:rPr lang="en-US" altLang="zh-CN" sz="1600">
                <a:solidFill>
                  <a:srgbClr val="003865"/>
                </a:solidFill>
              </a:rPr>
              <a:t>Fishing) have the lowest share of high-income earners, highlighting the financial struggles in these job sectors.</a:t>
            </a:r>
            <a:endParaRPr lang="en-US" altLang="zh-CN" sz="1600">
              <a:solidFill>
                <a:srgbClr val="003865"/>
              </a:solidFill>
            </a:endParaRPr>
          </a:p>
        </p:txBody>
      </p:sp>
      <p:sp>
        <p:nvSpPr>
          <p:cNvPr id="8" name="文本框 7"/>
          <p:cNvSpPr txBox="1"/>
          <p:nvPr/>
        </p:nvSpPr>
        <p:spPr>
          <a:xfrm>
            <a:off x="371475" y="5605145"/>
            <a:ext cx="6763385" cy="508635"/>
          </a:xfrm>
          <a:prstGeom prst="rect">
            <a:avLst/>
          </a:prstGeom>
          <a:noFill/>
        </p:spPr>
        <p:txBody>
          <a:bodyPr wrap="square" rtlCol="0">
            <a:noAutofit/>
          </a:bodyPr>
          <a:lstStyle/>
          <a:p>
            <a:r>
              <a:rPr lang="en-US" altLang="zh-CN" sz="1600">
                <a:solidFill>
                  <a:schemeClr val="accent1">
                    <a:lumMod val="60000"/>
                    <a:lumOff val="40000"/>
                  </a:schemeClr>
                </a:solidFill>
                <a:effectLst/>
              </a:rPr>
              <a:t>ref: https://zchweb.oss-cn-beijing.aliyuncs.com/contract/temp/2021122116541363304.pdf</a:t>
            </a:r>
            <a:endParaRPr lang="en-US" altLang="zh-CN" sz="1600">
              <a:solidFill>
                <a:schemeClr val="accent1">
                  <a:lumMod val="60000"/>
                  <a:lumOff val="40000"/>
                </a:schemeClr>
              </a:solidFill>
              <a:effectLst/>
            </a:endParaRPr>
          </a:p>
        </p:txBody>
      </p:sp>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741045" y="981075"/>
            <a:ext cx="11202670" cy="939165"/>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12775" y="185420"/>
            <a:ext cx="11942445" cy="705485"/>
          </a:xfrm>
        </p:spPr>
        <p:txBody>
          <a:bodyPr/>
          <a:lstStyle/>
          <a:p>
            <a:r>
              <a:rPr lang="en-US" altLang="zh-CN" b="1">
                <a:solidFill>
                  <a:srgbClr val="003865"/>
                </a:solidFill>
                <a:sym typeface="+mn-ea"/>
              </a:rPr>
              <a:t>Model Optimization-Levels Merging</a:t>
            </a:r>
            <a:endParaRPr lang="en-US" altLang="zh-CN" b="1">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p:cxnSp>
        <p:nvCxnSpPr>
          <p:cNvPr id="16" name="直接连接符 15"/>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741045" y="998220"/>
            <a:ext cx="11202035" cy="922020"/>
          </a:xfrm>
          <a:prstGeom prst="rect">
            <a:avLst/>
          </a:prstGeom>
          <a:noFill/>
        </p:spPr>
        <p:txBody>
          <a:bodyPr wrap="square" rtlCol="0">
            <a:spAutoFit/>
          </a:bodyPr>
          <a:lstStyle/>
          <a:p>
            <a:r>
              <a:rPr lang="en-US" altLang="zh-CN">
                <a:solidFill>
                  <a:srgbClr val="003865"/>
                </a:solidFill>
              </a:rPr>
              <a:t>the International Standard Classification of Occupations (ISCO-08) is also used to categorize occupations into structured groups based on job function and skill level. This classification allows for a globally standardized approach to analyzing income distribution by profession.</a:t>
            </a:r>
            <a:endParaRPr lang="en-US" altLang="zh-CN">
              <a:solidFill>
                <a:srgbClr val="003865"/>
              </a:solidFill>
            </a:endParaRPr>
          </a:p>
        </p:txBody>
      </p:sp>
      <p:pic>
        <p:nvPicPr>
          <p:cNvPr id="11" name="图片 10" descr="Occupation-distribution"/>
          <p:cNvPicPr>
            <a:picLocks noChangeAspect="1"/>
          </p:cNvPicPr>
          <p:nvPr/>
        </p:nvPicPr>
        <p:blipFill>
          <a:blip r:embed="rId5"/>
          <a:stretch>
            <a:fillRect/>
          </a:stretch>
        </p:blipFill>
        <p:spPr>
          <a:xfrm>
            <a:off x="207645" y="2411730"/>
            <a:ext cx="3270885" cy="2238375"/>
          </a:xfrm>
          <a:prstGeom prst="rect">
            <a:avLst/>
          </a:prstGeom>
        </p:spPr>
      </p:pic>
      <p:pic>
        <p:nvPicPr>
          <p:cNvPr id="8" name="图片 7" descr="merge-Occupation-ISCO_08"/>
          <p:cNvPicPr>
            <a:picLocks noChangeAspect="1"/>
          </p:cNvPicPr>
          <p:nvPr/>
        </p:nvPicPr>
        <p:blipFill>
          <a:blip r:embed="rId6"/>
          <a:stretch>
            <a:fillRect/>
          </a:stretch>
        </p:blipFill>
        <p:spPr>
          <a:xfrm>
            <a:off x="3478530" y="2332990"/>
            <a:ext cx="4093210" cy="2433955"/>
          </a:xfrm>
          <a:prstGeom prst="rect">
            <a:avLst/>
          </a:prstGeom>
        </p:spPr>
      </p:pic>
      <p:sp>
        <p:nvSpPr>
          <p:cNvPr id="24" name="矩形 23"/>
          <p:cNvSpPr/>
          <p:nvPr/>
        </p:nvSpPr>
        <p:spPr>
          <a:xfrm>
            <a:off x="7571740" y="2154555"/>
            <a:ext cx="4489450" cy="3639185"/>
          </a:xfrm>
          <a:prstGeom prst="rect">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文本框 11"/>
          <p:cNvSpPr txBox="1"/>
          <p:nvPr/>
        </p:nvSpPr>
        <p:spPr>
          <a:xfrm>
            <a:off x="7560945" y="2154555"/>
            <a:ext cx="4500245" cy="3542030"/>
          </a:xfrm>
          <a:prstGeom prst="rect">
            <a:avLst/>
          </a:prstGeom>
          <a:noFill/>
        </p:spPr>
        <p:txBody>
          <a:bodyPr wrap="square" rtlCol="0">
            <a:noAutofit/>
          </a:bodyPr>
          <a:lstStyle/>
          <a:p>
            <a:r>
              <a:rPr lang="en-US" altLang="zh-CN" sz="1600"/>
              <a:t>Merge the </a:t>
            </a:r>
            <a:r>
              <a:rPr lang="en-US" altLang="zh-CN" sz="1600" b="1">
                <a:solidFill>
                  <a:srgbClr val="003865"/>
                </a:solidFill>
                <a:highlight>
                  <a:srgbClr val="C0C0C0"/>
                </a:highlight>
              </a:rPr>
              <a:t>Occupation(by </a:t>
            </a:r>
            <a:r>
              <a:rPr lang="en-US" altLang="zh-CN" sz="1600" b="1">
                <a:solidFill>
                  <a:srgbClr val="003865"/>
                </a:solidFill>
                <a:highlight>
                  <a:srgbClr val="C0C0C0"/>
                </a:highlight>
                <a:sym typeface="+mn-ea"/>
              </a:rPr>
              <a:t>ISCO-08</a:t>
            </a:r>
            <a:r>
              <a:rPr lang="en-US" altLang="zh-CN" sz="1600" b="1">
                <a:solidFill>
                  <a:srgbClr val="003865"/>
                </a:solidFill>
                <a:highlight>
                  <a:srgbClr val="C0C0C0"/>
                </a:highlight>
              </a:rPr>
              <a:t>)</a:t>
            </a:r>
            <a:r>
              <a:rPr lang="en-US" altLang="zh-CN" sz="1600"/>
              <a:t>:</a:t>
            </a:r>
            <a:endParaRPr lang="en-US" altLang="zh-CN" sz="1600"/>
          </a:p>
          <a:p>
            <a:r>
              <a:rPr lang="en-US" altLang="zh-CN" sz="1600">
                <a:sym typeface="+mn-ea"/>
              </a:rPr>
              <a:t>Category 1 (Managers) and Category 2 (Professionals) have the highest share of individuals earning &gt;50K, emphasizing that managerial and specialized roles offer better earnings. Category 5 (Service &amp; Sales) and Category 6 (Agricultural &amp; Fishery) exhibit the lowest proportion of high-income earners, indicating the financial constraints faced by these workers. Category 7 (Craft Workers) and Category 8 (Machine Operators) have an intermediate income distribution, suggesting that skilled manual labor provides moderate earnings.</a:t>
            </a:r>
            <a:endParaRPr lang="en-US" altLang="zh-CN" sz="1600"/>
          </a:p>
          <a:p>
            <a:endParaRPr lang="en-US" altLang="zh-CN" sz="1600"/>
          </a:p>
        </p:txBody>
      </p:sp>
      <p:sp>
        <p:nvSpPr>
          <p:cNvPr id="10" name="文本框 9"/>
          <p:cNvSpPr txBox="1"/>
          <p:nvPr/>
        </p:nvSpPr>
        <p:spPr>
          <a:xfrm>
            <a:off x="371475" y="5605145"/>
            <a:ext cx="6763385" cy="508635"/>
          </a:xfrm>
          <a:prstGeom prst="rect">
            <a:avLst/>
          </a:prstGeom>
          <a:noFill/>
        </p:spPr>
        <p:txBody>
          <a:bodyPr wrap="square" rtlCol="0">
            <a:noAutofit/>
          </a:bodyPr>
          <a:lstStyle/>
          <a:p>
            <a:r>
              <a:rPr lang="en-US" altLang="zh-CN" sz="1600">
                <a:solidFill>
                  <a:schemeClr val="accent1">
                    <a:lumMod val="60000"/>
                    <a:lumOff val="40000"/>
                  </a:schemeClr>
                </a:solidFill>
                <a:effectLst/>
              </a:rPr>
              <a:t>ref: https://ilostat.ilo.org/methods/concepts-and-definitions/classification-occupation/</a:t>
            </a:r>
            <a:endParaRPr lang="en-US" altLang="zh-CN" sz="1600">
              <a:solidFill>
                <a:schemeClr val="accent1">
                  <a:lumMod val="60000"/>
                  <a:lumOff val="40000"/>
                </a:schemeClr>
              </a:solidFill>
              <a:effectLst/>
            </a:endParaRPr>
          </a:p>
        </p:txBody>
      </p:sp>
    </p:spTree>
    <p:custDataLst>
      <p:tags r:id="rId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741045" y="981075"/>
            <a:ext cx="10840720" cy="666750"/>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5605145" y="3059430"/>
            <a:ext cx="6449695" cy="2703830"/>
          </a:xfrm>
          <a:prstGeom prst="rect">
            <a:avLst/>
          </a:prstGeom>
          <a:noFill/>
          <a:ln w="38100">
            <a:solidFill>
              <a:srgbClr val="003865"/>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5605145" y="3110230"/>
            <a:ext cx="6691630" cy="2668905"/>
          </a:xfrm>
          <a:prstGeom prst="rect">
            <a:avLst/>
          </a:prstGeom>
          <a:noFill/>
        </p:spPr>
        <p:txBody>
          <a:bodyPr wrap="square" rtlCol="0">
            <a:noAutofit/>
          </a:bodyPr>
          <a:lstStyle/>
          <a:p>
            <a:r>
              <a:rPr lang="en-US" altLang="zh-CN">
                <a:solidFill>
                  <a:srgbClr val="003865"/>
                </a:solidFill>
              </a:rPr>
              <a:t>The model shows that </a:t>
            </a:r>
            <a:r>
              <a:rPr lang="en-US" altLang="zh-CN" b="1">
                <a:solidFill>
                  <a:srgbClr val="003865"/>
                </a:solidFill>
              </a:rPr>
              <a:t>older age, higher education, male status, longer working hours, married status, and brainwork occupations</a:t>
            </a:r>
            <a:r>
              <a:rPr lang="en-US" altLang="zh-CN">
                <a:solidFill>
                  <a:srgbClr val="003865"/>
                </a:solidFill>
              </a:rPr>
              <a:t> are all significantly associated with higher income. For example, the coefficient of </a:t>
            </a:r>
            <a:r>
              <a:rPr lang="en-US" altLang="zh-CN">
                <a:solidFill>
                  <a:srgbClr val="003865"/>
                </a:solidFill>
                <a:sym typeface="+mn-ea"/>
              </a:rPr>
              <a:t>Education </a:t>
            </a:r>
            <a:r>
              <a:rPr lang="en-US" altLang="zh-CN">
                <a:solidFill>
                  <a:srgbClr val="003865"/>
                </a:solidFill>
              </a:rPr>
              <a:t>is negative and significant, indicating that higher education has a significant impact on higher income. A negative and significant manual labor coefficient indicates that it is more difficult for people who engage in manual labor to enter the higher income group than those who occupation physical_labor.</a:t>
            </a:r>
            <a:endParaRPr lang="en-US" altLang="zh-CN">
              <a:solidFill>
                <a:srgbClr val="003865"/>
              </a:solidFill>
            </a:endParaRPr>
          </a:p>
        </p:txBody>
      </p:sp>
      <p:sp>
        <p:nvSpPr>
          <p:cNvPr id="2" name="标题 1"/>
          <p:cNvSpPr>
            <a:spLocks noGrp="1"/>
          </p:cNvSpPr>
          <p:nvPr>
            <p:ph type="title"/>
          </p:nvPr>
        </p:nvSpPr>
        <p:spPr>
          <a:xfrm>
            <a:off x="612775" y="185420"/>
            <a:ext cx="11317605" cy="705485"/>
          </a:xfrm>
        </p:spPr>
        <p:txBody>
          <a:bodyPr>
            <a:normAutofit/>
          </a:bodyPr>
          <a:lstStyle/>
          <a:p>
            <a:r>
              <a:rPr lang="en-US" altLang="zh-CN" b="1">
                <a:solidFill>
                  <a:srgbClr val="003865"/>
                </a:solidFill>
                <a:sym typeface="+mn-ea"/>
              </a:rPr>
              <a:t>Model Optimization-Mental-Physcial Model</a:t>
            </a:r>
            <a:endParaRPr lang="en-US" altLang="zh-CN" b="1">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p:cxnSp>
        <p:nvCxnSpPr>
          <p:cNvPr id="16" name="直接连接符 15"/>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824865" y="1012825"/>
            <a:ext cx="10756900" cy="645160"/>
          </a:xfrm>
          <a:prstGeom prst="rect">
            <a:avLst/>
          </a:prstGeom>
          <a:noFill/>
        </p:spPr>
        <p:txBody>
          <a:bodyPr wrap="square" rtlCol="0">
            <a:spAutoFit/>
          </a:bodyPr>
          <a:lstStyle/>
          <a:p>
            <a:r>
              <a:rPr lang="en-US" altLang="zh-CN">
                <a:solidFill>
                  <a:srgbClr val="003865"/>
                </a:solidFill>
              </a:rPr>
              <a:t>Stepwise Akaike Information Criterion (AIC) selection is </a:t>
            </a:r>
            <a:r>
              <a:rPr lang="en-US" altLang="zh-CN" b="1">
                <a:solidFill>
                  <a:srgbClr val="003865"/>
                </a:solidFill>
              </a:rPr>
              <a:t>STILL </a:t>
            </a:r>
            <a:r>
              <a:rPr lang="en-US" altLang="zh-CN">
                <a:solidFill>
                  <a:srgbClr val="003865"/>
                </a:solidFill>
              </a:rPr>
              <a:t>used to iteratively remove the least significant predictors to find the best-performing model. </a:t>
            </a:r>
            <a:endParaRPr lang="en-US" altLang="zh-CN">
              <a:solidFill>
                <a:srgbClr val="003865"/>
              </a:solidFill>
            </a:endParaRPr>
          </a:p>
        </p:txBody>
      </p:sp>
      <mc:AlternateContent xmlns:mc="http://schemas.openxmlformats.org/markup-compatibility/2006">
        <mc:Choice xmlns:a14="http://schemas.microsoft.com/office/drawing/2010/main" Requires="a14">
          <p:sp>
            <p:nvSpPr>
              <p:cNvPr id="9" name="文本框 8"/>
              <p:cNvSpPr txBox="1"/>
              <p:nvPr/>
            </p:nvSpPr>
            <p:spPr>
              <a:xfrm>
                <a:off x="672465" y="1816735"/>
                <a:ext cx="11519535" cy="94043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𝑙𝑜𝑔</m:t>
                      </m:r>
                      <m:d>
                        <m:dPr>
                          <m:ctrlPr>
                            <a:rPr lang="en-US" altLang="zh-CN" i="1">
                              <a:latin typeface="Cambria Math" panose="02040503050406030204" charset="0"/>
                              <a:cs typeface="Cambria Math" panose="02040503050406030204" charset="0"/>
                            </a:rPr>
                          </m:ctrlPr>
                        </m:dPr>
                        <m:e>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𝑝</m:t>
                              </m:r>
                            </m:num>
                            <m:den>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𝑝</m:t>
                              </m:r>
                            </m:den>
                          </m:f>
                        </m:e>
                      </m:d>
                      <m:r>
                        <a:rPr lang="en-US" altLang="zh-CN" i="1">
                          <a:latin typeface="Cambria Math" panose="02040503050406030204" charset="0"/>
                          <a:cs typeface="Cambria Math" panose="02040503050406030204" charset="0"/>
                        </a:rPr>
                        <m:t>=</m:t>
                      </m:r>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𝛼</m:t>
                          </m:r>
                        </m:e>
                      </m:acc>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𝐴𝑔𝑒</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𝐴𝑔𝑒</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𝐿𝑜𝑤−𝐸𝑑𝑢𝑐𝑎𝑡𝑖𝑜𝑛</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𝐿𝑜𝑤−𝐸𝑑𝑢𝑐𝑎𝑡𝑖𝑜𝑛</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oMath>
                  </m:oMathPara>
                </a14:m>
                <a:endParaRPr lang="en-US" altLang="zh-CN" i="1">
                  <a:latin typeface="Cambria Math" panose="02040503050406030204" charset="0"/>
                  <a:cs typeface="Cambria Math" panose="02040503050406030204" charset="0"/>
                </a:endParaRPr>
              </a:p>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𝑃ℎ𝑦𝑐𝑖𝑎𝑙−𝐿𝑎𝑏𝑜𝑟</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𝑃ℎ𝑦𝑐𝑖𝑎𝑙</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𝐿𝑎𝑏𝑜𝑟</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𝑈𝑛𝑚𝑎𝑟𝑟𝑖𝑒𝑑</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𝑈𝑛𝑚𝑎𝑟𝑟𝑖𝑒𝑑</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𝑀𝑎𝑙𝑒</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𝑀𝑎𝑙𝑒</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ℎ</m:t>
                          </m:r>
                          <m:r>
                            <a:rPr lang="en-US" altLang="zh-CN" i="1">
                              <a:latin typeface="Cambria Math" panose="02040503050406030204" charset="0"/>
                              <a:cs typeface="Cambria Math" panose="02040503050406030204" charset="0"/>
                            </a:rPr>
                            <m:t>𝑜𝑢𝑟𝑠</m:t>
                          </m:r>
                          <m:r>
                            <a:rPr lang="en-US" altLang="zh-CN" i="1">
                              <a:latin typeface="Cambria Math" panose="02040503050406030204" charset="0"/>
                              <a:cs typeface="Cambria Math" panose="02040503050406030204" charset="0"/>
                            </a:rPr>
                            <m:t>_</m:t>
                          </m:r>
                          <m:r>
                            <a:rPr lang="en-US" altLang="zh-CN" i="1">
                              <a:latin typeface="Cambria Math" panose="02040503050406030204" charset="0"/>
                              <a:cs typeface="Cambria Math" panose="02040503050406030204" charset="0"/>
                            </a:rPr>
                            <m:t>𝑃𝑊</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𝐻𝑜𝑢𝑟𝑠</m:t>
                      </m:r>
                      <m:r>
                        <a:rPr lang="en-US" altLang="zh-CN" i="1">
                          <a:latin typeface="Cambria Math" panose="02040503050406030204" charset="0"/>
                          <a:cs typeface="Cambria Math" panose="02040503050406030204" charset="0"/>
                        </a:rPr>
                        <m:t>_</m:t>
                      </m:r>
                      <m:r>
                        <a:rPr lang="en-US" altLang="zh-CN" i="1">
                          <a:latin typeface="Cambria Math" panose="02040503050406030204" charset="0"/>
                          <a:cs typeface="Cambria Math" panose="02040503050406030204" charset="0"/>
                        </a:rPr>
                        <m:t>𝑃𝑊</m:t>
                      </m:r>
                    </m:oMath>
                  </m:oMathPara>
                </a14:m>
                <a:endParaRPr lang="en-US" altLang="zh-CN"/>
              </a:p>
            </p:txBody>
          </p:sp>
        </mc:Choice>
        <mc:Fallback>
          <p:sp>
            <p:nvSpPr>
              <p:cNvPr id="9" name="文本框 8"/>
              <p:cNvSpPr txBox="1">
                <a:spLocks noRot="1" noChangeAspect="1" noMove="1" noResize="1" noEditPoints="1" noAdjustHandles="1" noChangeArrowheads="1" noChangeShapeType="1" noTextEdit="1"/>
              </p:cNvSpPr>
              <p:nvPr/>
            </p:nvSpPr>
            <p:spPr>
              <a:xfrm>
                <a:off x="672465" y="1816735"/>
                <a:ext cx="11519535" cy="940435"/>
              </a:xfrm>
              <a:prstGeom prst="rect">
                <a:avLst/>
              </a:prstGeom>
              <a:blipFill rotWithShape="1">
                <a:blip r:embed="rId5"/>
                <a:stretch>
                  <a:fillRect/>
                </a:stretch>
              </a:blipFill>
            </p:spPr>
            <p:txBody>
              <a:bodyPr/>
              <a:lstStyle/>
              <a:p>
                <a:r>
                  <a:rPr lang="zh-CN" altLang="en-US">
                    <a:noFill/>
                  </a:rPr>
                  <a:t> </a:t>
                </a:r>
              </a:p>
            </p:txBody>
          </p:sp>
        </mc:Fallback>
      </mc:AlternateContent>
      <p:sp>
        <p:nvSpPr>
          <p:cNvPr id="19" name="圆角矩形 18"/>
          <p:cNvSpPr/>
          <p:nvPr/>
        </p:nvSpPr>
        <p:spPr>
          <a:xfrm>
            <a:off x="76200" y="3590290"/>
            <a:ext cx="5422900" cy="1978025"/>
          </a:xfrm>
          <a:prstGeom prst="roundRect">
            <a:avLst/>
          </a:prstGeom>
        </p:spPr>
        <p:style>
          <a:lnRef idx="0">
            <a:srgbClr val="FFFFFF"/>
          </a:lnRef>
          <a:fillRef idx="2">
            <a:schemeClr val="accent1"/>
          </a:fillRef>
          <a:effectRef idx="1">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6"/>
          <a:stretch>
            <a:fillRect/>
          </a:stretch>
        </p:blipFill>
        <p:spPr>
          <a:xfrm>
            <a:off x="252730" y="3851910"/>
            <a:ext cx="5069205" cy="1454150"/>
          </a:xfrm>
          <a:prstGeom prst="rect">
            <a:avLst/>
          </a:prstGeom>
        </p:spPr>
      </p:pic>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741045" y="981075"/>
            <a:ext cx="10840720" cy="666750"/>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5605145" y="3060700"/>
            <a:ext cx="6474460" cy="3030220"/>
          </a:xfrm>
          <a:prstGeom prst="rect">
            <a:avLst/>
          </a:prstGeom>
          <a:noFill/>
          <a:ln w="38100">
            <a:solidFill>
              <a:srgbClr val="003865"/>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5604510" y="3060700"/>
            <a:ext cx="6475095" cy="3060065"/>
          </a:xfrm>
          <a:prstGeom prst="rect">
            <a:avLst/>
          </a:prstGeom>
          <a:noFill/>
        </p:spPr>
        <p:txBody>
          <a:bodyPr wrap="square" rtlCol="0">
            <a:noAutofit/>
          </a:bodyPr>
          <a:lstStyle/>
          <a:p>
            <a:r>
              <a:rPr lang="en-US" altLang="zh-CN">
                <a:solidFill>
                  <a:srgbClr val="003865"/>
                </a:solidFill>
              </a:rPr>
              <a:t>Age and Hours_PW have a significant positive impact on income, and the older the age and the longer the working hours, the easier it is to enter the high-income group. Both the Low_Education and Unmarried groups coefficients are nega-tive and significant, indicating that low education and unma-rried status significantly reduce the possibility of high income. Occupation2 has a significantly positive effect on income, while Occupation4, 5, and 6 are all significantly negative, indicating that Occupation2 is more likely to be of higher income than control occupations, while Occupation4, 5, and 6 are more closely associated with lower income.</a:t>
            </a:r>
            <a:endParaRPr lang="en-US" altLang="zh-CN">
              <a:solidFill>
                <a:srgbClr val="003865"/>
              </a:solidFill>
            </a:endParaRPr>
          </a:p>
        </p:txBody>
      </p:sp>
      <p:sp>
        <p:nvSpPr>
          <p:cNvPr id="2" name="标题 1"/>
          <p:cNvSpPr>
            <a:spLocks noGrp="1"/>
          </p:cNvSpPr>
          <p:nvPr>
            <p:ph type="title"/>
          </p:nvPr>
        </p:nvSpPr>
        <p:spPr>
          <a:xfrm>
            <a:off x="612775" y="185420"/>
            <a:ext cx="11317605" cy="705485"/>
          </a:xfrm>
        </p:spPr>
        <p:txBody>
          <a:bodyPr>
            <a:normAutofit/>
          </a:bodyPr>
          <a:lstStyle/>
          <a:p>
            <a:r>
              <a:rPr lang="en-US" altLang="zh-CN" b="1">
                <a:solidFill>
                  <a:srgbClr val="003865"/>
                </a:solidFill>
                <a:sym typeface="+mn-ea"/>
              </a:rPr>
              <a:t>Model Optimization-PRC Model</a:t>
            </a:r>
            <a:endParaRPr lang="en-US" altLang="zh-CN" b="1">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p:cxnSp>
        <p:nvCxnSpPr>
          <p:cNvPr id="16" name="直接连接符 15"/>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824865" y="1012825"/>
            <a:ext cx="10756900" cy="645160"/>
          </a:xfrm>
          <a:prstGeom prst="rect">
            <a:avLst/>
          </a:prstGeom>
          <a:noFill/>
        </p:spPr>
        <p:txBody>
          <a:bodyPr wrap="square" rtlCol="0">
            <a:spAutoFit/>
          </a:bodyPr>
          <a:lstStyle/>
          <a:p>
            <a:r>
              <a:rPr lang="en-US" altLang="zh-CN">
                <a:solidFill>
                  <a:srgbClr val="003865"/>
                </a:solidFill>
              </a:rPr>
              <a:t>Stepwise Akaike Information Criterion (AIC) selection is </a:t>
            </a:r>
            <a:r>
              <a:rPr lang="en-US" altLang="zh-CN" b="1">
                <a:solidFill>
                  <a:srgbClr val="003865"/>
                </a:solidFill>
              </a:rPr>
              <a:t>STILL </a:t>
            </a:r>
            <a:r>
              <a:rPr lang="en-US" altLang="zh-CN">
                <a:solidFill>
                  <a:srgbClr val="003865"/>
                </a:solidFill>
              </a:rPr>
              <a:t>used to iteratively remove the least significant predictors to find the best-performing model. </a:t>
            </a:r>
            <a:endParaRPr lang="en-US" altLang="zh-CN">
              <a:solidFill>
                <a:srgbClr val="003865"/>
              </a:solidFill>
            </a:endParaRPr>
          </a:p>
        </p:txBody>
      </p:sp>
      <p:sp>
        <p:nvSpPr>
          <p:cNvPr id="19" name="圆角矩形 18"/>
          <p:cNvSpPr/>
          <p:nvPr/>
        </p:nvSpPr>
        <p:spPr>
          <a:xfrm>
            <a:off x="76200" y="3463925"/>
            <a:ext cx="5422900" cy="2515870"/>
          </a:xfrm>
          <a:prstGeom prst="roundRect">
            <a:avLst/>
          </a:prstGeom>
        </p:spPr>
        <p:style>
          <a:lnRef idx="0">
            <a:srgbClr val="FFFFFF"/>
          </a:lnRef>
          <a:fillRef idx="2">
            <a:schemeClr val="accent1"/>
          </a:fillRef>
          <a:effectRef idx="1">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5"/>
          <a:stretch>
            <a:fillRect/>
          </a:stretch>
        </p:blipFill>
        <p:spPr>
          <a:xfrm>
            <a:off x="337820" y="3615055"/>
            <a:ext cx="4899025" cy="2166620"/>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672465" y="1739900"/>
                <a:ext cx="11519535" cy="1238885"/>
              </a:xfrm>
              <a:prstGeom prst="rect">
                <a:avLst/>
              </a:prstGeom>
              <a:noFill/>
            </p:spPr>
            <p:txBody>
              <a:bodyPr wrap="square" rtlCol="0">
                <a:noAutofit/>
              </a:bodyPr>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𝑙𝑜𝑔</m:t>
                      </m:r>
                      <m:d>
                        <m:dPr>
                          <m:ctrlPr>
                            <a:rPr lang="en-US" altLang="zh-CN" i="1">
                              <a:latin typeface="Cambria Math" panose="02040503050406030204" charset="0"/>
                              <a:cs typeface="Cambria Math" panose="02040503050406030204" charset="0"/>
                            </a:rPr>
                          </m:ctrlPr>
                        </m:dPr>
                        <m:e>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𝑝</m:t>
                              </m:r>
                            </m:num>
                            <m:den>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𝑝</m:t>
                              </m:r>
                            </m:den>
                          </m:f>
                        </m:e>
                      </m:d>
                      <m:r>
                        <a:rPr lang="en-US" altLang="zh-CN" i="1">
                          <a:latin typeface="Cambria Math" panose="02040503050406030204" charset="0"/>
                          <a:cs typeface="Cambria Math" panose="02040503050406030204" charset="0"/>
                        </a:rPr>
                        <m:t>=</m:t>
                      </m:r>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𝛼</m:t>
                          </m:r>
                        </m:e>
                      </m:acc>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𝐴𝑔𝑒</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𝐴𝑔𝑒</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𝐿𝑜𝑤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𝐸𝑑𝑢𝑐𝑎𝑡𝑖𝑜𝑛</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𝐿𝑜𝑤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𝐸𝑑𝑢𝑐𝑎𝑡𝑖𝑜𝑛</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6</m:t>
                          </m:r>
                        </m:sup>
                        <m:e>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𝑂𝑐𝑐𝑢𝑝𝑎𝑡𝑖𝑜𝑛</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𝑂𝑐𝑐𝑢𝑝𝑎𝑡𝑖𝑜𝑛</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e>
                      </m:nary>
                    </m:oMath>
                  </m:oMathPara>
                </a14:m>
                <a:endParaRPr lang="en-US" altLang="zh-CN" i="1">
                  <a:latin typeface="Cambria Math" panose="02040503050406030204" charset="0"/>
                  <a:cs typeface="Cambria Math" panose="02040503050406030204" charset="0"/>
                </a:endParaRPr>
              </a:p>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𝑈𝑛𝑚𝑎𝑟𝑟𝑖𝑒𝑑</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𝑈𝑛𝑚𝑎𝑟𝑟𝑖𝑒𝑑</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𝑀𝑎𝑙𝑒</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𝑀𝑎𝑙𝑒</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ℎ</m:t>
                          </m:r>
                          <m:r>
                            <a:rPr lang="en-US" altLang="zh-CN" i="1">
                              <a:latin typeface="Cambria Math" panose="02040503050406030204" charset="0"/>
                              <a:cs typeface="Cambria Math" panose="02040503050406030204" charset="0"/>
                            </a:rPr>
                            <m:t>𝑜𝑢𝑟𝑠</m:t>
                          </m:r>
                          <m:r>
                            <a:rPr lang="en-US" altLang="zh-CN" i="1">
                              <a:latin typeface="Cambria Math" panose="02040503050406030204" charset="0"/>
                              <a:cs typeface="Cambria Math" panose="02040503050406030204" charset="0"/>
                            </a:rPr>
                            <m:t>_</m:t>
                          </m:r>
                          <m:r>
                            <a:rPr lang="en-US" altLang="zh-CN" i="1">
                              <a:latin typeface="Cambria Math" panose="02040503050406030204" charset="0"/>
                              <a:cs typeface="Cambria Math" panose="02040503050406030204" charset="0"/>
                            </a:rPr>
                            <m:t>𝑃𝑊</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𝐻𝑜𝑢𝑟𝑠</m:t>
                      </m:r>
                      <m:r>
                        <a:rPr lang="en-US" altLang="zh-CN" i="1">
                          <a:latin typeface="Cambria Math" panose="02040503050406030204" charset="0"/>
                          <a:cs typeface="Cambria Math" panose="02040503050406030204" charset="0"/>
                        </a:rPr>
                        <m:t>_</m:t>
                      </m:r>
                      <m:r>
                        <a:rPr lang="en-US" altLang="zh-CN" i="1">
                          <a:latin typeface="Cambria Math" panose="02040503050406030204" charset="0"/>
                          <a:cs typeface="Cambria Math" panose="02040503050406030204" charset="0"/>
                        </a:rPr>
                        <m:t>𝑃𝑊</m:t>
                      </m:r>
                    </m:oMath>
                  </m:oMathPara>
                </a14:m>
                <a:endParaRPr lang="en-US" altLang="zh-CN"/>
              </a:p>
            </p:txBody>
          </p:sp>
        </mc:Choice>
        <mc:Fallback>
          <p:sp>
            <p:nvSpPr>
              <p:cNvPr id="10" name="文本框 9"/>
              <p:cNvSpPr txBox="1">
                <a:spLocks noRot="1" noChangeAspect="1" noMove="1" noResize="1" noEditPoints="1" noAdjustHandles="1" noChangeArrowheads="1" noChangeShapeType="1" noTextEdit="1"/>
              </p:cNvSpPr>
              <p:nvPr/>
            </p:nvSpPr>
            <p:spPr>
              <a:xfrm>
                <a:off x="672465" y="1739900"/>
                <a:ext cx="11519535" cy="1238885"/>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741045" y="981075"/>
            <a:ext cx="10840720" cy="666750"/>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5605145" y="3463290"/>
            <a:ext cx="6449695" cy="2124075"/>
          </a:xfrm>
          <a:prstGeom prst="rect">
            <a:avLst/>
          </a:prstGeom>
          <a:noFill/>
          <a:ln w="38100">
            <a:solidFill>
              <a:srgbClr val="003865"/>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5605145" y="3463290"/>
            <a:ext cx="6449695" cy="2124710"/>
          </a:xfrm>
          <a:prstGeom prst="rect">
            <a:avLst/>
          </a:prstGeom>
          <a:noFill/>
        </p:spPr>
        <p:txBody>
          <a:bodyPr wrap="square" rtlCol="0">
            <a:noAutofit/>
          </a:bodyPr>
          <a:lstStyle/>
          <a:p>
            <a:r>
              <a:rPr lang="en-US" altLang="zh-CN" dirty="0">
                <a:solidFill>
                  <a:srgbClr val="003865"/>
                </a:solidFill>
              </a:rPr>
              <a:t>The analysis results of other factors except occupation were similar to the previous two models. </a:t>
            </a:r>
            <a:endParaRPr lang="en-US" altLang="zh-CN" dirty="0">
              <a:solidFill>
                <a:srgbClr val="003865"/>
              </a:solidFill>
            </a:endParaRPr>
          </a:p>
          <a:p>
            <a:r>
              <a:rPr lang="en-US" altLang="zh-CN" dirty="0">
                <a:solidFill>
                  <a:srgbClr val="003865"/>
                </a:solidFill>
              </a:rPr>
              <a:t>Occupation 2 has a significantly positive impact (more of a higher income goal), while Occupation 5, 6, 7, 8, 9 are all significantly negative (more of a lower income goal); Occupation 3 and 4 are not significant, indicating little difference between their </a:t>
            </a:r>
            <a:r>
              <a:rPr lang="en-US" altLang="zh-CN" dirty="0" err="1">
                <a:solidFill>
                  <a:srgbClr val="003865"/>
                </a:solidFill>
              </a:rPr>
              <a:t>occupationtime</a:t>
            </a:r>
            <a:r>
              <a:rPr lang="en-US" altLang="zh-CN" dirty="0">
                <a:solidFill>
                  <a:srgbClr val="003865"/>
                </a:solidFill>
              </a:rPr>
              <a:t> and the control group.</a:t>
            </a:r>
            <a:endParaRPr lang="en-US" altLang="zh-CN" dirty="0">
              <a:solidFill>
                <a:srgbClr val="003865"/>
              </a:solidFill>
            </a:endParaRPr>
          </a:p>
        </p:txBody>
      </p:sp>
      <p:sp>
        <p:nvSpPr>
          <p:cNvPr id="2" name="标题 1"/>
          <p:cNvSpPr>
            <a:spLocks noGrp="1"/>
          </p:cNvSpPr>
          <p:nvPr>
            <p:ph type="title"/>
          </p:nvPr>
        </p:nvSpPr>
        <p:spPr>
          <a:xfrm>
            <a:off x="612775" y="185420"/>
            <a:ext cx="11317605" cy="705485"/>
          </a:xfrm>
        </p:spPr>
        <p:txBody>
          <a:bodyPr>
            <a:normAutofit/>
          </a:bodyPr>
          <a:lstStyle/>
          <a:p>
            <a:r>
              <a:rPr lang="en-US" altLang="zh-CN" b="1">
                <a:solidFill>
                  <a:srgbClr val="003865"/>
                </a:solidFill>
                <a:sym typeface="+mn-ea"/>
              </a:rPr>
              <a:t>Model Optimization-ISCO-08 Model</a:t>
            </a:r>
            <a:endParaRPr lang="en-US" altLang="zh-CN" b="1">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p:cxnSp>
        <p:nvCxnSpPr>
          <p:cNvPr id="16" name="直接连接符 15"/>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824865" y="1012825"/>
            <a:ext cx="10756900" cy="645160"/>
          </a:xfrm>
          <a:prstGeom prst="rect">
            <a:avLst/>
          </a:prstGeom>
          <a:noFill/>
        </p:spPr>
        <p:txBody>
          <a:bodyPr wrap="square" rtlCol="0">
            <a:spAutoFit/>
          </a:bodyPr>
          <a:lstStyle/>
          <a:p>
            <a:r>
              <a:rPr lang="en-US" altLang="zh-CN">
                <a:solidFill>
                  <a:srgbClr val="003865"/>
                </a:solidFill>
              </a:rPr>
              <a:t>Stepwise Akaike Information Criterion (AIC) selection is </a:t>
            </a:r>
            <a:r>
              <a:rPr lang="en-US" altLang="zh-CN" b="1">
                <a:solidFill>
                  <a:srgbClr val="003865"/>
                </a:solidFill>
              </a:rPr>
              <a:t>STILL </a:t>
            </a:r>
            <a:r>
              <a:rPr lang="en-US" altLang="zh-CN">
                <a:solidFill>
                  <a:srgbClr val="003865"/>
                </a:solidFill>
              </a:rPr>
              <a:t>used to iteratively remove the least significant predictors to find the best-performing model. </a:t>
            </a:r>
            <a:endParaRPr lang="en-US" altLang="zh-CN">
              <a:solidFill>
                <a:srgbClr val="003865"/>
              </a:solidFill>
            </a:endParaRPr>
          </a:p>
        </p:txBody>
      </p:sp>
      <p:sp>
        <p:nvSpPr>
          <p:cNvPr id="19" name="圆角矩形 18"/>
          <p:cNvSpPr/>
          <p:nvPr/>
        </p:nvSpPr>
        <p:spPr>
          <a:xfrm>
            <a:off x="76200" y="3140710"/>
            <a:ext cx="5398135" cy="2815590"/>
          </a:xfrm>
          <a:prstGeom prst="roundRect">
            <a:avLst/>
          </a:prstGeom>
        </p:spPr>
        <p:style>
          <a:lnRef idx="0">
            <a:srgbClr val="FFFFFF"/>
          </a:lnRef>
          <a:fillRef idx="2">
            <a:schemeClr val="accent1"/>
          </a:fillRef>
          <a:effectRef idx="1">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5"/>
          <a:stretch>
            <a:fillRect/>
          </a:stretch>
        </p:blipFill>
        <p:spPr>
          <a:xfrm>
            <a:off x="401320" y="3244215"/>
            <a:ext cx="4772025" cy="2562225"/>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672465" y="1739900"/>
                <a:ext cx="11519535" cy="1238885"/>
              </a:xfrm>
              <a:prstGeom prst="rect">
                <a:avLst/>
              </a:prstGeom>
              <a:noFill/>
            </p:spPr>
            <p:txBody>
              <a:bodyPr wrap="square" rtlCol="0">
                <a:noAutofit/>
              </a:bodyPr>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𝑙𝑜𝑔</m:t>
                      </m:r>
                      <m:d>
                        <m:dPr>
                          <m:ctrlPr>
                            <a:rPr lang="en-US" altLang="zh-CN" i="1">
                              <a:latin typeface="Cambria Math" panose="02040503050406030204" charset="0"/>
                              <a:cs typeface="Cambria Math" panose="02040503050406030204" charset="0"/>
                            </a:rPr>
                          </m:ctrlPr>
                        </m:dPr>
                        <m:e>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𝑝</m:t>
                              </m:r>
                            </m:num>
                            <m:den>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𝑝</m:t>
                              </m:r>
                            </m:den>
                          </m:f>
                        </m:e>
                      </m:d>
                      <m:r>
                        <a:rPr lang="en-US" altLang="zh-CN" i="1">
                          <a:latin typeface="Cambria Math" panose="02040503050406030204" charset="0"/>
                          <a:cs typeface="Cambria Math" panose="02040503050406030204" charset="0"/>
                        </a:rPr>
                        <m:t>=</m:t>
                      </m:r>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𝛼</m:t>
                          </m:r>
                        </m:e>
                      </m:acc>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𝐴𝑔𝑒</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𝐴𝑔𝑒</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𝐿𝑜𝑤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𝐸𝑑𝑢𝑐𝑎𝑡𝑖𝑜𝑛</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𝐿𝑜𝑤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𝐸𝑑𝑢𝑐𝑎𝑡𝑖𝑜𝑛</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9</m:t>
                          </m:r>
                        </m:sup>
                        <m:e>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𝑂𝑐𝑐𝑢𝑝𝑎𝑡𝑖𝑜𝑛</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𝑂𝑐𝑐𝑢𝑝𝑎𝑡𝑖𝑜𝑛</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e>
                      </m:nary>
                    </m:oMath>
                  </m:oMathPara>
                </a14:m>
                <a:endParaRPr lang="en-US" altLang="zh-CN" i="1">
                  <a:latin typeface="Cambria Math" panose="02040503050406030204" charset="0"/>
                  <a:cs typeface="Cambria Math" panose="02040503050406030204" charset="0"/>
                </a:endParaRPr>
              </a:p>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𝑈𝑛𝑚𝑎𝑟𝑟𝑖𝑒𝑑</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𝑈𝑛𝑚𝑎𝑟𝑟𝑖𝑒𝑑</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𝑀𝑎𝑙𝑒</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𝑀𝑎𝑙𝑒</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ℎ</m:t>
                          </m:r>
                          <m:r>
                            <a:rPr lang="en-US" altLang="zh-CN" i="1">
                              <a:latin typeface="Cambria Math" panose="02040503050406030204" charset="0"/>
                              <a:cs typeface="Cambria Math" panose="02040503050406030204" charset="0"/>
                            </a:rPr>
                            <m:t>𝑜𝑢𝑟𝑠</m:t>
                          </m:r>
                          <m:r>
                            <a:rPr lang="en-US" altLang="zh-CN" i="1">
                              <a:latin typeface="Cambria Math" panose="02040503050406030204" charset="0"/>
                              <a:cs typeface="Cambria Math" panose="02040503050406030204" charset="0"/>
                            </a:rPr>
                            <m:t>_</m:t>
                          </m:r>
                          <m:r>
                            <a:rPr lang="en-US" altLang="zh-CN" i="1">
                              <a:latin typeface="Cambria Math" panose="02040503050406030204" charset="0"/>
                              <a:cs typeface="Cambria Math" panose="02040503050406030204" charset="0"/>
                            </a:rPr>
                            <m:t>𝑃𝑊</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𝐻𝑜𝑢𝑟𝑠</m:t>
                      </m:r>
                      <m:r>
                        <a:rPr lang="en-US" altLang="zh-CN" i="1">
                          <a:latin typeface="Cambria Math" panose="02040503050406030204" charset="0"/>
                          <a:cs typeface="Cambria Math" panose="02040503050406030204" charset="0"/>
                        </a:rPr>
                        <m:t>_</m:t>
                      </m:r>
                      <m:r>
                        <a:rPr lang="en-US" altLang="zh-CN" i="1">
                          <a:latin typeface="Cambria Math" panose="02040503050406030204" charset="0"/>
                          <a:cs typeface="Cambria Math" panose="02040503050406030204" charset="0"/>
                        </a:rPr>
                        <m:t>𝑃𝑊</m:t>
                      </m:r>
                    </m:oMath>
                  </m:oMathPara>
                </a14:m>
                <a:endParaRPr lang="en-US" altLang="zh-CN"/>
              </a:p>
            </p:txBody>
          </p:sp>
        </mc:Choice>
        <mc:Fallback>
          <p:sp>
            <p:nvSpPr>
              <p:cNvPr id="10" name="文本框 9"/>
              <p:cNvSpPr txBox="1">
                <a:spLocks noRot="1" noChangeAspect="1" noMove="1" noResize="1" noEditPoints="1" noAdjustHandles="1" noChangeArrowheads="1" noChangeShapeType="1" noTextEdit="1"/>
              </p:cNvSpPr>
              <p:nvPr/>
            </p:nvSpPr>
            <p:spPr>
              <a:xfrm>
                <a:off x="672465" y="1739900"/>
                <a:ext cx="11519535" cy="1238885"/>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845" y="185490"/>
            <a:ext cx="10969200" cy="705600"/>
          </a:xfrm>
        </p:spPr>
        <p:txBody>
          <a:bodyPr/>
          <a:lstStyle/>
          <a:p>
            <a:r>
              <a:rPr lang="en-US" altLang="zh-CN" b="1">
                <a:solidFill>
                  <a:srgbClr val="003865"/>
                </a:solidFill>
                <a:sym typeface="+mn-ea"/>
              </a:rPr>
              <a:t>Models Summary </a:t>
            </a:r>
            <a:endParaRPr lang="en-US" altLang="zh-CN" b="1">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p:cxnSp>
        <p:nvCxnSpPr>
          <p:cNvPr id="16" name="直接连接符 15"/>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graphicFrame>
        <p:nvGraphicFramePr>
          <p:cNvPr id="8" name="内容占位符 7"/>
          <p:cNvGraphicFramePr>
            <a:graphicFrameLocks noGrp="1"/>
          </p:cNvGraphicFramePr>
          <p:nvPr>
            <p:ph idx="1"/>
            <p:custDataLst>
              <p:tags r:id="rId5"/>
            </p:custDataLst>
          </p:nvPr>
        </p:nvGraphicFramePr>
        <p:xfrm>
          <a:off x="964565" y="1256665"/>
          <a:ext cx="10119360" cy="2293620"/>
        </p:xfrm>
        <a:graphic>
          <a:graphicData uri="http://schemas.openxmlformats.org/drawingml/2006/table">
            <a:tbl>
              <a:tblPr firstRow="1" bandRow="1">
                <a:tableStyleId>{5C22544A-7EE6-4342-B048-85BDC9FD1C3A}</a:tableStyleId>
              </a:tblPr>
              <a:tblGrid>
                <a:gridCol w="2529840"/>
                <a:gridCol w="2529840"/>
                <a:gridCol w="2529840"/>
                <a:gridCol w="2529840"/>
              </a:tblGrid>
              <a:tr h="382270">
                <a:tc>
                  <a:txBody>
                    <a:bodyPr/>
                    <a:lstStyle/>
                    <a:p>
                      <a:pPr>
                        <a:buNone/>
                      </a:pPr>
                      <a:endParaRPr lang="en-US" altLang="zh-CN"/>
                    </a:p>
                  </a:txBody>
                  <a:tcPr/>
                </a:tc>
                <a:tc>
                  <a:txBody>
                    <a:bodyPr/>
                    <a:lstStyle/>
                    <a:p>
                      <a:pPr algn="ctr">
                        <a:buNone/>
                      </a:pPr>
                      <a:r>
                        <a:rPr lang="en-US" altLang="zh-CN"/>
                        <a:t>df</a:t>
                      </a:r>
                      <a:endParaRPr lang="en-US" altLang="zh-CN"/>
                    </a:p>
                  </a:txBody>
                  <a:tcPr/>
                </a:tc>
                <a:tc>
                  <a:txBody>
                    <a:bodyPr/>
                    <a:lstStyle/>
                    <a:p>
                      <a:pPr algn="ctr">
                        <a:buNone/>
                      </a:pPr>
                      <a:r>
                        <a:rPr lang="en-US" altLang="zh-CN"/>
                        <a:t>AIC</a:t>
                      </a:r>
                      <a:endParaRPr lang="en-US" altLang="zh-CN"/>
                    </a:p>
                  </a:txBody>
                  <a:tcPr/>
                </a:tc>
                <a:tc>
                  <a:txBody>
                    <a:bodyPr/>
                    <a:lstStyle/>
                    <a:p>
                      <a:pPr algn="ctr">
                        <a:buNone/>
                      </a:pPr>
                      <a:r>
                        <a:rPr lang="en-US" altLang="zh-CN"/>
                        <a:t>Residual Deviance</a:t>
                      </a:r>
                      <a:endParaRPr lang="en-US" altLang="zh-CN"/>
                    </a:p>
                  </a:txBody>
                  <a:tcPr/>
                </a:tc>
              </a:tr>
              <a:tr h="382270">
                <a:tc>
                  <a:txBody>
                    <a:bodyPr/>
                    <a:lstStyle/>
                    <a:p>
                      <a:pPr>
                        <a:buNone/>
                      </a:pPr>
                      <a:r>
                        <a:rPr lang="en-US" altLang="zh-CN"/>
                        <a:t>Full Model</a:t>
                      </a:r>
                      <a:endParaRPr lang="en-US" altLang="zh-CN"/>
                    </a:p>
                  </a:txBody>
                  <a:tcPr/>
                </a:tc>
                <a:tc>
                  <a:txBody>
                    <a:bodyPr/>
                    <a:lstStyle/>
                    <a:p>
                      <a:pPr algn="ctr">
                        <a:buNone/>
                      </a:pPr>
                      <a:r>
                        <a:rPr lang="en-US" altLang="zh-CN"/>
                        <a:t>1319</a:t>
                      </a:r>
                      <a:endParaRPr lang="en-US" altLang="zh-CN"/>
                    </a:p>
                  </a:txBody>
                  <a:tcPr/>
                </a:tc>
                <a:tc>
                  <a:txBody>
                    <a:bodyPr/>
                    <a:lstStyle/>
                    <a:p>
                      <a:pPr algn="ctr">
                        <a:buNone/>
                      </a:pPr>
                      <a:r>
                        <a:rPr lang="en-US" altLang="zh-CN"/>
                        <a:t>1106.3</a:t>
                      </a:r>
                      <a:endParaRPr lang="en-US" altLang="zh-CN"/>
                    </a:p>
                  </a:txBody>
                  <a:tcPr/>
                </a:tc>
                <a:tc>
                  <a:txBody>
                    <a:bodyPr/>
                    <a:lstStyle/>
                    <a:p>
                      <a:pPr algn="ctr">
                        <a:buNone/>
                      </a:pPr>
                      <a:r>
                        <a:rPr lang="en-US" altLang="zh-CN"/>
                        <a:t>974.31</a:t>
                      </a:r>
                      <a:endParaRPr lang="en-US" altLang="zh-CN"/>
                    </a:p>
                  </a:txBody>
                  <a:tcPr/>
                </a:tc>
              </a:tr>
              <a:tr h="382270">
                <a:tc>
                  <a:txBody>
                    <a:bodyPr/>
                    <a:lstStyle/>
                    <a:p>
                      <a:pPr>
                        <a:buNone/>
                      </a:pPr>
                      <a:r>
                        <a:rPr lang="en-US" altLang="zh-CN"/>
                        <a:t>stepAIC Model</a:t>
                      </a:r>
                      <a:endParaRPr lang="en-US" altLang="zh-CN"/>
                    </a:p>
                  </a:txBody>
                  <a:tcPr/>
                </a:tc>
                <a:tc>
                  <a:txBody>
                    <a:bodyPr/>
                    <a:lstStyle/>
                    <a:p>
                      <a:pPr algn="ctr">
                        <a:buNone/>
                      </a:pPr>
                      <a:r>
                        <a:rPr lang="en-US" altLang="zh-CN"/>
                        <a:t>1351</a:t>
                      </a:r>
                      <a:endParaRPr lang="en-US" altLang="zh-CN"/>
                    </a:p>
                  </a:txBody>
                  <a:tcPr/>
                </a:tc>
                <a:tc>
                  <a:txBody>
                    <a:bodyPr/>
                    <a:lstStyle/>
                    <a:p>
                      <a:pPr algn="ctr">
                        <a:buNone/>
                      </a:pPr>
                      <a:r>
                        <a:rPr lang="en-US" altLang="zh-CN"/>
                        <a:t>1066.6</a:t>
                      </a:r>
                      <a:endParaRPr lang="en-US" altLang="zh-CN"/>
                    </a:p>
                  </a:txBody>
                  <a:tcPr/>
                </a:tc>
                <a:tc>
                  <a:txBody>
                    <a:bodyPr/>
                    <a:lstStyle/>
                    <a:p>
                      <a:pPr algn="ctr">
                        <a:buNone/>
                      </a:pPr>
                      <a:r>
                        <a:rPr lang="en-US" altLang="zh-CN"/>
                        <a:t>998.6</a:t>
                      </a:r>
                      <a:endParaRPr lang="en-US" altLang="zh-CN"/>
                    </a:p>
                  </a:txBody>
                  <a:tcPr/>
                </a:tc>
              </a:tr>
              <a:tr h="382270">
                <a:tc>
                  <a:txBody>
                    <a:bodyPr/>
                    <a:lstStyle/>
                    <a:p>
                      <a:pPr>
                        <a:buNone/>
                      </a:pPr>
                      <a:r>
                        <a:rPr lang="en-US" altLang="zh-CN"/>
                        <a:t>Mental-Physical Model</a:t>
                      </a:r>
                      <a:endParaRPr lang="en-US" altLang="zh-CN"/>
                    </a:p>
                  </a:txBody>
                  <a:tcPr/>
                </a:tc>
                <a:tc>
                  <a:txBody>
                    <a:bodyPr/>
                    <a:lstStyle/>
                    <a:p>
                      <a:pPr algn="ctr">
                        <a:buNone/>
                      </a:pPr>
                      <a:r>
                        <a:rPr lang="en-US" altLang="zh-CN"/>
                        <a:t>1378</a:t>
                      </a:r>
                      <a:endParaRPr lang="en-US" altLang="zh-CN"/>
                    </a:p>
                  </a:txBody>
                  <a:tcPr/>
                </a:tc>
                <a:tc>
                  <a:txBody>
                    <a:bodyPr/>
                    <a:lstStyle/>
                    <a:p>
                      <a:pPr algn="ctr">
                        <a:buNone/>
                      </a:pPr>
                      <a:r>
                        <a:rPr lang="en-US" altLang="zh-CN"/>
                        <a:t>1123.9</a:t>
                      </a:r>
                      <a:endParaRPr lang="en-US" altLang="zh-CN"/>
                    </a:p>
                  </a:txBody>
                  <a:tcPr/>
                </a:tc>
                <a:tc>
                  <a:txBody>
                    <a:bodyPr/>
                    <a:lstStyle/>
                    <a:p>
                      <a:pPr algn="ctr">
                        <a:buNone/>
                      </a:pPr>
                      <a:r>
                        <a:rPr lang="en-US" altLang="zh-CN"/>
                        <a:t>1109.9</a:t>
                      </a:r>
                      <a:endParaRPr lang="en-US" altLang="zh-CN"/>
                    </a:p>
                  </a:txBody>
                  <a:tcPr/>
                </a:tc>
              </a:tr>
              <a:tr h="382270">
                <a:tc>
                  <a:txBody>
                    <a:bodyPr/>
                    <a:lstStyle/>
                    <a:p>
                      <a:pPr>
                        <a:buNone/>
                      </a:pPr>
                      <a:r>
                        <a:rPr lang="en-US" altLang="zh-CN"/>
                        <a:t>PRC Model</a:t>
                      </a:r>
                      <a:endParaRPr lang="en-US" altLang="zh-CN"/>
                    </a:p>
                  </a:txBody>
                  <a:tcPr/>
                </a:tc>
                <a:tc>
                  <a:txBody>
                    <a:bodyPr/>
                    <a:lstStyle/>
                    <a:p>
                      <a:pPr algn="ctr">
                        <a:buNone/>
                      </a:pPr>
                      <a:r>
                        <a:rPr lang="en-US" altLang="zh-CN"/>
                        <a:t>1374</a:t>
                      </a:r>
                      <a:endParaRPr lang="en-US" altLang="zh-CN"/>
                    </a:p>
                  </a:txBody>
                  <a:tcPr/>
                </a:tc>
                <a:tc>
                  <a:txBody>
                    <a:bodyPr/>
                    <a:lstStyle/>
                    <a:p>
                      <a:pPr algn="ctr">
                        <a:buNone/>
                      </a:pPr>
                      <a:r>
                        <a:rPr lang="en-US" altLang="zh-CN"/>
                        <a:t>1101.5</a:t>
                      </a:r>
                      <a:endParaRPr lang="en-US" altLang="zh-CN"/>
                    </a:p>
                  </a:txBody>
                  <a:tcPr/>
                </a:tc>
                <a:tc>
                  <a:txBody>
                    <a:bodyPr/>
                    <a:lstStyle/>
                    <a:p>
                      <a:pPr algn="ctr">
                        <a:buNone/>
                      </a:pPr>
                      <a:r>
                        <a:rPr lang="en-US" altLang="zh-CN"/>
                        <a:t>1079.5</a:t>
                      </a:r>
                      <a:endParaRPr lang="en-US" altLang="zh-CN"/>
                    </a:p>
                  </a:txBody>
                  <a:tcPr/>
                </a:tc>
              </a:tr>
              <a:tr h="382270">
                <a:tc>
                  <a:txBody>
                    <a:bodyPr/>
                    <a:lstStyle/>
                    <a:p>
                      <a:pPr>
                        <a:buNone/>
                      </a:pPr>
                      <a:r>
                        <a:rPr lang="en-US" altLang="zh-CN"/>
                        <a:t>ISCO-08 Model</a:t>
                      </a:r>
                      <a:endParaRPr lang="en-US" altLang="zh-CN"/>
                    </a:p>
                  </a:txBody>
                  <a:tcPr/>
                </a:tc>
                <a:tc>
                  <a:txBody>
                    <a:bodyPr/>
                    <a:lstStyle/>
                    <a:p>
                      <a:pPr algn="ctr">
                        <a:buNone/>
                      </a:pPr>
                      <a:r>
                        <a:rPr lang="en-US" altLang="zh-CN"/>
                        <a:t>1371</a:t>
                      </a:r>
                      <a:endParaRPr lang="en-US" altLang="zh-CN"/>
                    </a:p>
                  </a:txBody>
                  <a:tcPr/>
                </a:tc>
                <a:tc>
                  <a:txBody>
                    <a:bodyPr/>
                    <a:lstStyle/>
                    <a:p>
                      <a:pPr algn="ctr">
                        <a:buNone/>
                      </a:pPr>
                      <a:r>
                        <a:rPr lang="en-US" altLang="zh-CN"/>
                        <a:t>1106.4</a:t>
                      </a:r>
                      <a:endParaRPr lang="en-US" altLang="zh-CN"/>
                    </a:p>
                  </a:txBody>
                  <a:tcPr/>
                </a:tc>
                <a:tc>
                  <a:txBody>
                    <a:bodyPr/>
                    <a:lstStyle/>
                    <a:p>
                      <a:pPr algn="ctr">
                        <a:buNone/>
                      </a:pPr>
                      <a:r>
                        <a:rPr lang="en-US" altLang="zh-CN"/>
                        <a:t>1078.4</a:t>
                      </a:r>
                      <a:endParaRPr lang="en-US" altLang="zh-CN"/>
                    </a:p>
                  </a:txBody>
                  <a:tcPr/>
                </a:tc>
              </a:tr>
            </a:tbl>
          </a:graphicData>
        </a:graphic>
      </p:graphicFrame>
      <p:sp>
        <p:nvSpPr>
          <p:cNvPr id="10" name="文本框 9"/>
          <p:cNvSpPr txBox="1"/>
          <p:nvPr/>
        </p:nvSpPr>
        <p:spPr>
          <a:xfrm>
            <a:off x="899160" y="4060825"/>
            <a:ext cx="10682605" cy="1198880"/>
          </a:xfrm>
          <a:prstGeom prst="rect">
            <a:avLst/>
          </a:prstGeom>
          <a:noFill/>
        </p:spPr>
        <p:txBody>
          <a:bodyPr wrap="square" rtlCol="0">
            <a:spAutoFit/>
          </a:bodyPr>
          <a:lstStyle/>
          <a:p>
            <a:r>
              <a:rPr lang="en-US" altLang="zh-CN">
                <a:solidFill>
                  <a:srgbClr val="003865"/>
                </a:solidFill>
              </a:rPr>
              <a:t>The minimum AIC fit of the </a:t>
            </a:r>
            <a:r>
              <a:rPr lang="en-US" altLang="zh-CN" b="1">
                <a:solidFill>
                  <a:srgbClr val="003865"/>
                </a:solidFill>
              </a:rPr>
              <a:t>PRC-model</a:t>
            </a:r>
            <a:r>
              <a:rPr lang="en-US" altLang="zh-CN">
                <a:solidFill>
                  <a:srgbClr val="003865"/>
                </a:solidFill>
              </a:rPr>
              <a:t> best indicates that this occupation classification is desirable. To continue to improve prediction accuracy and account for potential interdependencies, we will continue to introduce interaction terms between variables in this logistic regression model. In this way, we can assess how a combination of factors affects the income classification (&lt;=50,000 vs &gt;50,000).</a:t>
            </a:r>
            <a:endParaRPr lang="en-US" altLang="zh-CN">
              <a:solidFill>
                <a:srgbClr val="003865"/>
              </a:solidFill>
            </a:endParaRPr>
          </a:p>
        </p:txBody>
      </p:sp>
      <p:sp>
        <p:nvSpPr>
          <p:cNvPr id="20" name="矩形 19"/>
          <p:cNvSpPr/>
          <p:nvPr/>
        </p:nvSpPr>
        <p:spPr>
          <a:xfrm>
            <a:off x="898525" y="3952875"/>
            <a:ext cx="10563860" cy="1425575"/>
          </a:xfrm>
          <a:prstGeom prst="rect">
            <a:avLst/>
          </a:prstGeom>
          <a:noFill/>
          <a:ln w="38100">
            <a:solidFill>
              <a:srgbClr val="003865"/>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741045" y="981075"/>
            <a:ext cx="10946130" cy="886460"/>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5752465" y="3629660"/>
            <a:ext cx="5788025" cy="2172335"/>
          </a:xfrm>
          <a:prstGeom prst="rect">
            <a:avLst/>
          </a:prstGeom>
          <a:noFill/>
          <a:ln w="38100">
            <a:solidFill>
              <a:srgbClr val="003865"/>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5752465" y="3651885"/>
            <a:ext cx="5788025" cy="2539365"/>
          </a:xfrm>
          <a:prstGeom prst="rect">
            <a:avLst/>
          </a:prstGeom>
          <a:noFill/>
        </p:spPr>
        <p:txBody>
          <a:bodyPr wrap="square" rtlCol="0">
            <a:noAutofit/>
          </a:bodyPr>
          <a:lstStyle/>
          <a:p>
            <a:r>
              <a:rPr lang="en-US" altLang="zh-CN" dirty="0">
                <a:solidFill>
                  <a:srgbClr val="003865"/>
                </a:solidFill>
              </a:rPr>
              <a:t>Including interaction terms improves model interpretability and accuracy. Gender interacts with both Marital Status and Occupation, indicating income disparities linked to societal roles. ROC analysis suggests that models with interactions perform better than those without, validating the importance of capturing interdependencies between variables.</a:t>
            </a:r>
            <a:endParaRPr lang="en-US" altLang="zh-CN" dirty="0">
              <a:solidFill>
                <a:srgbClr val="003865"/>
              </a:solidFill>
            </a:endParaRPr>
          </a:p>
        </p:txBody>
      </p:sp>
      <p:sp>
        <p:nvSpPr>
          <p:cNvPr id="2" name="标题 1"/>
          <p:cNvSpPr>
            <a:spLocks noGrp="1"/>
          </p:cNvSpPr>
          <p:nvPr>
            <p:ph type="title"/>
          </p:nvPr>
        </p:nvSpPr>
        <p:spPr>
          <a:xfrm>
            <a:off x="612775" y="185420"/>
            <a:ext cx="11317605" cy="705485"/>
          </a:xfrm>
        </p:spPr>
        <p:txBody>
          <a:bodyPr>
            <a:normAutofit/>
          </a:bodyPr>
          <a:lstStyle/>
          <a:p>
            <a:r>
              <a:rPr lang="en-US" altLang="zh-CN" b="1">
                <a:solidFill>
                  <a:srgbClr val="003865"/>
                </a:solidFill>
                <a:sym typeface="+mn-ea"/>
              </a:rPr>
              <a:t>Model Optimization-Interaction Model</a:t>
            </a:r>
            <a:endParaRPr lang="en-US" altLang="zh-CN" b="1">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p:cxnSp>
        <p:nvCxnSpPr>
          <p:cNvPr id="16" name="直接连接符 15"/>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741045" y="981710"/>
            <a:ext cx="10799445" cy="758825"/>
          </a:xfrm>
          <a:prstGeom prst="rect">
            <a:avLst/>
          </a:prstGeom>
          <a:noFill/>
        </p:spPr>
        <p:txBody>
          <a:bodyPr wrap="square" rtlCol="0">
            <a:noAutofit/>
          </a:bodyPr>
          <a:lstStyle/>
          <a:p>
            <a:r>
              <a:rPr lang="en-US" altLang="zh-CN" dirty="0">
                <a:solidFill>
                  <a:srgbClr val="003865"/>
                </a:solidFill>
              </a:rPr>
              <a:t>In order to improve prediction accuracy and take into account potential interdependence, we consider the interaction between </a:t>
            </a:r>
            <a:r>
              <a:rPr lang="en-US" altLang="zh-CN" dirty="0" err="1">
                <a:solidFill>
                  <a:srgbClr val="003865"/>
                </a:solidFill>
              </a:rPr>
              <a:t>two</a:t>
            </a:r>
            <a:r>
              <a:rPr lang="en-US" altLang="zh-CN" dirty="0">
                <a:solidFill>
                  <a:srgbClr val="003865"/>
                </a:solidFill>
              </a:rPr>
              <a:t> variables, introduce interaction terms into the model, and continue to use AIC iterative optimal model. There we show the outcome of the PRC Model with interaction:</a:t>
            </a:r>
            <a:endParaRPr lang="en-US" altLang="zh-CN" dirty="0">
              <a:solidFill>
                <a:srgbClr val="003865"/>
              </a:solidFill>
            </a:endParaRPr>
          </a:p>
        </p:txBody>
      </p:sp>
      <p:sp>
        <p:nvSpPr>
          <p:cNvPr id="19" name="圆角矩形 18"/>
          <p:cNvSpPr/>
          <p:nvPr/>
        </p:nvSpPr>
        <p:spPr>
          <a:xfrm>
            <a:off x="76200" y="3463925"/>
            <a:ext cx="5422900" cy="2675890"/>
          </a:xfrm>
          <a:prstGeom prst="roundRect">
            <a:avLst/>
          </a:prstGeom>
        </p:spPr>
        <p:style>
          <a:lnRef idx="0">
            <a:srgbClr val="FFFFFF"/>
          </a:lnRef>
          <a:fillRef idx="2">
            <a:schemeClr val="accent1"/>
          </a:fillRef>
          <a:effectRef idx="1">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5"/>
          <a:srcRect r="2275"/>
          <a:stretch>
            <a:fillRect/>
          </a:stretch>
        </p:blipFill>
        <p:spPr>
          <a:xfrm>
            <a:off x="571749" y="3508286"/>
            <a:ext cx="4065564" cy="1299934"/>
          </a:xfrm>
          <a:prstGeom prst="rect">
            <a:avLst/>
          </a:prstGeom>
        </p:spPr>
      </p:pic>
      <p:pic>
        <p:nvPicPr>
          <p:cNvPr id="10" name="图片 9"/>
          <p:cNvPicPr>
            <a:picLocks noChangeAspect="1"/>
          </p:cNvPicPr>
          <p:nvPr/>
        </p:nvPicPr>
        <p:blipFill>
          <a:blip r:embed="rId6"/>
          <a:srcRect t="6153"/>
          <a:stretch>
            <a:fillRect/>
          </a:stretch>
        </p:blipFill>
        <p:spPr>
          <a:xfrm>
            <a:off x="571748" y="4693009"/>
            <a:ext cx="4065565" cy="1286786"/>
          </a:xfrm>
          <a:prstGeom prst="rect">
            <a:avLst/>
          </a:prstGeom>
        </p:spPr>
      </p:pic>
      <mc:AlternateContent xmlns:mc="http://schemas.openxmlformats.org/markup-compatibility/2006">
        <mc:Choice xmlns:a14="http://schemas.microsoft.com/office/drawing/2010/main" Requires="a14">
          <p:sp>
            <p:nvSpPr>
              <p:cNvPr id="14" name="文本框 13"/>
              <p:cNvSpPr txBox="1"/>
              <p:nvPr/>
            </p:nvSpPr>
            <p:spPr>
              <a:xfrm>
                <a:off x="-12700" y="1697990"/>
                <a:ext cx="12204700" cy="1125220"/>
              </a:xfrm>
              <a:prstGeom prst="rect">
                <a:avLst/>
              </a:prstGeom>
              <a:noFill/>
            </p:spPr>
            <p:txBody>
              <a:bodyPr wrap="square" rtlCol="0">
                <a:noAutofit/>
              </a:bodyPr>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𝑙𝑜𝑔</m:t>
                      </m:r>
                      <m:d>
                        <m:dPr>
                          <m:ctrlPr>
                            <a:rPr lang="en-US" altLang="zh-CN" i="1">
                              <a:latin typeface="Cambria Math" panose="02040503050406030204" charset="0"/>
                              <a:cs typeface="Cambria Math" panose="02040503050406030204" charset="0"/>
                            </a:rPr>
                          </m:ctrlPr>
                        </m:dPr>
                        <m:e>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𝑝</m:t>
                              </m:r>
                            </m:num>
                            <m:den>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𝑝</m:t>
                              </m:r>
                            </m:den>
                          </m:f>
                        </m:e>
                      </m:d>
                      <m:r>
                        <a:rPr lang="en-US" altLang="zh-CN" i="1">
                          <a:latin typeface="Cambria Math" panose="02040503050406030204" charset="0"/>
                          <a:cs typeface="Cambria Math" panose="02040503050406030204" charset="0"/>
                        </a:rPr>
                        <m:t>=</m:t>
                      </m:r>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𝛼</m:t>
                          </m:r>
                        </m:e>
                      </m:acc>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𝐴𝑔𝑒</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𝐴𝑔𝑒</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𝐿𝑜𝑤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𝐸𝑑𝑢𝑐𝑎𝑡𝑖𝑜𝑛</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𝐿𝑜𝑤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𝐸𝑑𝑢𝑐𝑎𝑡𝑖𝑜𝑛</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6</m:t>
                          </m:r>
                        </m:sup>
                        <m:e>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𝑂𝑐𝑐𝑢𝑝𝑎𝑡𝑖𝑜𝑛</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𝑂𝑐𝑐𝑢𝑝𝑎𝑡𝑖𝑜𝑛</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e>
                      </m:nary>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𝑈𝑛𝑚𝑎𝑟𝑟𝑖𝑒𝑑</m:t>
                          </m:r>
                        </m:sub>
                      </m:sSub>
                      <m:r>
                        <a:rPr lang="en-US" altLang="zh-CN" i="1">
                          <a:latin typeface="Cambria Math" panose="02040503050406030204" charset="0"/>
                          <a:cs typeface="Cambria Math" panose="02040503050406030204" charset="0"/>
                        </a:rPr>
                        <m:t>∙</m:t>
                      </m:r>
                    </m:oMath>
                  </m:oMathPara>
                </a14:m>
                <a:endParaRPr lang="en-US" altLang="zh-CN" i="1">
                  <a:latin typeface="Cambria Math" panose="02040503050406030204" charset="0"/>
                  <a:cs typeface="Cambria Math" panose="02040503050406030204" charset="0"/>
                </a:endParaRPr>
              </a:p>
              <a:p>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𝑈𝑛𝑚𝑎𝑟𝑟𝑖𝑒𝑑</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𝑀𝑎𝑙𝑒</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𝑀𝑎𝑙𝑒</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ℎ𝑜𝑢𝑟𝑠</m:t>
                          </m:r>
                          <m:r>
                            <a:rPr lang="en-US" altLang="zh-CN" i="1">
                              <a:latin typeface="Cambria Math" panose="02040503050406030204" charset="0"/>
                              <a:cs typeface="Cambria Math" panose="02040503050406030204" charset="0"/>
                            </a:rPr>
                            <m:t>_</m:t>
                          </m:r>
                          <m:r>
                            <a:rPr lang="en-US" altLang="zh-CN" i="1">
                              <a:latin typeface="Cambria Math" panose="02040503050406030204" charset="0"/>
                              <a:cs typeface="Cambria Math" panose="02040503050406030204" charset="0"/>
                            </a:rPr>
                            <m:t>𝑃𝑊</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𝐻𝑜𝑢𝑟𝑠</m:t>
                      </m:r>
                      <m:r>
                        <a:rPr lang="en-US" altLang="zh-CN" i="1">
                          <a:latin typeface="Cambria Math" panose="02040503050406030204" charset="0"/>
                          <a:cs typeface="Cambria Math" panose="02040503050406030204" charset="0"/>
                        </a:rPr>
                        <m:t>_</m:t>
                      </m:r>
                      <m:r>
                        <a:rPr lang="en-US" altLang="zh-CN" i="1">
                          <a:latin typeface="Cambria Math" panose="02040503050406030204" charset="0"/>
                          <a:cs typeface="Cambria Math" panose="02040503050406030204" charset="0"/>
                        </a:rPr>
                        <m:t>𝑃𝑊</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𝑀𝑎𝑙𝑒</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𝑈𝑛𝑚𝑎𝑟𝑟𝑖𝑒𝑑</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𝑀𝑎𝑙𝑒</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𝑈𝑛𝑚𝑎𝑟𝑟𝑖𝑒𝑑</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 +</m:t>
                      </m:r>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6</m:t>
                          </m:r>
                        </m:sup>
                        <m:e>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𝑀𝑎𝑙𝑒</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𝑂𝑐𝑐𝑢𝑝𝑎𝑡𝑖𝑜𝑛</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𝑀𝑎𝑙𝑒</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𝑂𝑐𝑐𝑢𝑝𝑎𝑡𝑖𝑜𝑛</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e>
                      </m:nary>
                    </m:oMath>
                  </m:oMathPara>
                </a14:m>
                <a:endParaRPr lang="en-US" altLang="zh-CN"/>
              </a:p>
            </p:txBody>
          </p:sp>
        </mc:Choice>
        <mc:Fallback>
          <p:sp>
            <p:nvSpPr>
              <p:cNvPr id="14" name="文本框 13"/>
              <p:cNvSpPr txBox="1">
                <a:spLocks noRot="1" noChangeAspect="1" noMove="1" noResize="1" noEditPoints="1" noAdjustHandles="1" noChangeArrowheads="1" noChangeShapeType="1" noTextEdit="1"/>
              </p:cNvSpPr>
              <p:nvPr/>
            </p:nvSpPr>
            <p:spPr>
              <a:xfrm>
                <a:off x="-12700" y="1697990"/>
                <a:ext cx="12204700" cy="1125220"/>
              </a:xfrm>
              <a:prstGeom prst="rect">
                <a:avLst/>
              </a:prstGeom>
              <a:blipFill rotWithShape="1">
                <a:blip r:embed="rId7"/>
                <a:stretch>
                  <a:fillRect b="-70090"/>
                </a:stretch>
              </a:blipFill>
            </p:spPr>
            <p:txBody>
              <a:bodyPr/>
              <a:lstStyle/>
              <a:p>
                <a:r>
                  <a:rPr lang="zh-CN" altLang="en-US">
                    <a:noFill/>
                  </a:rPr>
                  <a:t> </a:t>
                </a:r>
              </a:p>
            </p:txBody>
          </p:sp>
        </mc:Fallback>
      </mc:AlternateContent>
    </p:spTree>
    <p:custDataLst>
      <p:tags r:id="rId8"/>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34365" y="1044575"/>
            <a:ext cx="11070590" cy="4413250"/>
          </a:xfrm>
          <a:prstGeom prst="rect">
            <a:avLst/>
          </a:prstGeom>
          <a:gradFill>
            <a:gsLst>
              <a:gs pos="0">
                <a:schemeClr val="accent1">
                  <a:alpha val="0"/>
                  <a:lumMod val="98000"/>
                </a:schemeClr>
              </a:gs>
              <a:gs pos="100000">
                <a:schemeClr val="accent1"/>
              </a:gs>
            </a:gsLst>
            <a:lin ang="3360000"/>
          </a:gradFill>
          <a:effectLst>
            <a:outerShdw blurRad="393700" dist="50800" dir="5400000" algn="ctr" rotWithShape="0">
              <a:srgbClr val="000000">
                <a:alpha val="43000"/>
              </a:srgbClr>
            </a:outerShdw>
          </a:effectLst>
        </p:spPr>
        <p:style>
          <a:lnRef idx="2">
            <a:schemeClr val="accent1"/>
          </a:lnRef>
          <a:fillRef idx="2">
            <a:schemeClr val="accent1"/>
          </a:fillRef>
          <a:effectRef idx="0">
            <a:srgbClr val="FFFFFF"/>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612775" y="1049020"/>
            <a:ext cx="11092180" cy="4759325"/>
          </a:xfrm>
        </p:spPr>
        <p:txBody>
          <a:bodyPr/>
          <a:lstStyle/>
          <a:p>
            <a:pPr>
              <a:buFont typeface="Arial" panose="020B0604020202020204" pitchFamily="34" charset="0"/>
              <a:buChar char="•"/>
            </a:pPr>
            <a:r>
              <a:rPr lang="en-US" altLang="zh-CN" sz="2000" b="1" dirty="0">
                <a:solidFill>
                  <a:srgbClr val="003865"/>
                </a:solidFill>
              </a:rPr>
              <a:t>Research Background</a:t>
            </a:r>
            <a:endParaRPr lang="en-US" altLang="zh-CN" sz="2000" b="1" dirty="0">
              <a:solidFill>
                <a:srgbClr val="003865"/>
              </a:solidFill>
            </a:endParaRPr>
          </a:p>
          <a:p>
            <a:pPr marL="0" indent="0">
              <a:buNone/>
            </a:pPr>
            <a:r>
              <a:rPr lang="en-US" altLang="zh-CN" dirty="0">
                <a:solidFill>
                  <a:srgbClr val="003865"/>
                </a:solidFill>
              </a:rPr>
              <a:t>According to the dataset of the US 1994 Census database, it contains data on individuals regarding their income level, and various socioeconomic factors: </a:t>
            </a:r>
            <a:endParaRPr lang="en-US" altLang="zh-CN" dirty="0">
              <a:solidFill>
                <a:srgbClr val="003865"/>
              </a:solidFill>
            </a:endParaRPr>
          </a:p>
          <a:p>
            <a:pPr marL="0" indent="0">
              <a:buNone/>
            </a:pPr>
            <a:r>
              <a:rPr lang="en-US" altLang="zh-CN" b="1" dirty="0">
                <a:gradFill>
                  <a:gsLst>
                    <a:gs pos="50000">
                      <a:schemeClr val="accent1"/>
                    </a:gs>
                    <a:gs pos="0">
                      <a:schemeClr val="accent1">
                        <a:lumMod val="25000"/>
                        <a:lumOff val="75000"/>
                      </a:schemeClr>
                    </a:gs>
                    <a:gs pos="100000">
                      <a:schemeClr val="accent1">
                        <a:lumMod val="85000"/>
                      </a:schemeClr>
                    </a:gs>
                  </a:gsLst>
                  <a:lin ang="5400000" scaled="1"/>
                </a:gradFill>
              </a:rPr>
              <a:t>Age, Education, </a:t>
            </a:r>
            <a:r>
              <a:rPr lang="en-US" altLang="zh-CN" b="1" dirty="0" err="1">
                <a:gradFill>
                  <a:gsLst>
                    <a:gs pos="50000">
                      <a:schemeClr val="accent1"/>
                    </a:gs>
                    <a:gs pos="0">
                      <a:schemeClr val="accent1">
                        <a:lumMod val="25000"/>
                        <a:lumOff val="75000"/>
                      </a:schemeClr>
                    </a:gs>
                    <a:gs pos="100000">
                      <a:schemeClr val="accent1">
                        <a:lumMod val="85000"/>
                      </a:schemeClr>
                    </a:gs>
                  </a:gsLst>
                  <a:lin ang="5400000" scaled="1"/>
                </a:gradFill>
              </a:rPr>
              <a:t>Marital_Status</a:t>
            </a:r>
            <a:r>
              <a:rPr lang="en-US" altLang="zh-CN" b="1" dirty="0">
                <a:gradFill>
                  <a:gsLst>
                    <a:gs pos="50000">
                      <a:schemeClr val="accent1"/>
                    </a:gs>
                    <a:gs pos="0">
                      <a:schemeClr val="accent1">
                        <a:lumMod val="25000"/>
                        <a:lumOff val="75000"/>
                      </a:schemeClr>
                    </a:gs>
                    <a:gs pos="100000">
                      <a:schemeClr val="accent1">
                        <a:lumMod val="85000"/>
                      </a:schemeClr>
                    </a:gs>
                  </a:gsLst>
                  <a:lin ang="5400000" scaled="1"/>
                </a:gradFill>
              </a:rPr>
              <a:t>, Occupation, Sex, </a:t>
            </a:r>
            <a:r>
              <a:rPr lang="en-US" altLang="zh-CN" b="1" dirty="0" err="1">
                <a:gradFill>
                  <a:gsLst>
                    <a:gs pos="50000">
                      <a:schemeClr val="accent1"/>
                    </a:gs>
                    <a:gs pos="0">
                      <a:schemeClr val="accent1">
                        <a:lumMod val="25000"/>
                        <a:lumOff val="75000"/>
                      </a:schemeClr>
                    </a:gs>
                    <a:gs pos="100000">
                      <a:schemeClr val="accent1">
                        <a:lumMod val="85000"/>
                      </a:schemeClr>
                    </a:gs>
                  </a:gsLst>
                  <a:lin ang="5400000" scaled="1"/>
                </a:gradFill>
              </a:rPr>
              <a:t>Hours_Pw</a:t>
            </a:r>
            <a:r>
              <a:rPr lang="en-US" altLang="zh-CN" b="1" dirty="0">
                <a:gradFill>
                  <a:gsLst>
                    <a:gs pos="50000">
                      <a:schemeClr val="accent1"/>
                    </a:gs>
                    <a:gs pos="0">
                      <a:schemeClr val="accent1">
                        <a:lumMod val="25000"/>
                        <a:lumOff val="75000"/>
                      </a:schemeClr>
                    </a:gs>
                    <a:gs pos="100000">
                      <a:schemeClr val="accent1">
                        <a:lumMod val="85000"/>
                      </a:schemeClr>
                    </a:gs>
                  </a:gsLst>
                  <a:lin ang="5400000" scaled="1"/>
                </a:gradFill>
              </a:rPr>
              <a:t>, Nationality </a:t>
            </a:r>
            <a:r>
              <a:rPr lang="en-US" altLang="zh-CN" dirty="0">
                <a:gradFill>
                  <a:gsLst>
                    <a:gs pos="50000">
                      <a:schemeClr val="accent1"/>
                    </a:gs>
                    <a:gs pos="0">
                      <a:schemeClr val="accent1">
                        <a:lumMod val="25000"/>
                        <a:lumOff val="75000"/>
                      </a:schemeClr>
                    </a:gs>
                    <a:gs pos="100000">
                      <a:schemeClr val="accent1">
                        <a:lumMod val="85000"/>
                      </a:schemeClr>
                    </a:gs>
                  </a:gsLst>
                  <a:lin ang="5400000" scaled="1"/>
                </a:gradFill>
              </a:rPr>
              <a:t>and</a:t>
            </a:r>
            <a:r>
              <a:rPr lang="en-US" altLang="zh-CN" b="1" dirty="0">
                <a:gradFill>
                  <a:gsLst>
                    <a:gs pos="50000">
                      <a:schemeClr val="accent1"/>
                    </a:gs>
                    <a:gs pos="0">
                      <a:schemeClr val="accent1">
                        <a:lumMod val="25000"/>
                        <a:lumOff val="75000"/>
                      </a:schemeClr>
                    </a:gs>
                    <a:gs pos="100000">
                      <a:schemeClr val="accent1">
                        <a:lumMod val="85000"/>
                      </a:schemeClr>
                    </a:gs>
                  </a:gsLst>
                  <a:lin ang="5400000" scaled="1"/>
                </a:gradFill>
              </a:rPr>
              <a:t> Income</a:t>
            </a:r>
            <a:r>
              <a:rPr lang="en-US" altLang="zh-CN" dirty="0">
                <a:gradFill>
                  <a:gsLst>
                    <a:gs pos="50000">
                      <a:schemeClr val="accent1"/>
                    </a:gs>
                    <a:gs pos="0">
                      <a:schemeClr val="accent1">
                        <a:lumMod val="25000"/>
                        <a:lumOff val="75000"/>
                      </a:schemeClr>
                    </a:gs>
                    <a:gs pos="100000">
                      <a:schemeClr val="accent1">
                        <a:lumMod val="85000"/>
                      </a:schemeClr>
                    </a:gs>
                  </a:gsLst>
                  <a:lin ang="5400000" scaled="1"/>
                </a:gradFill>
              </a:rPr>
              <a:t>.</a:t>
            </a:r>
            <a:endParaRPr lang="en-US" altLang="zh-CN" dirty="0">
              <a:gradFill>
                <a:gsLst>
                  <a:gs pos="50000">
                    <a:schemeClr val="accent1"/>
                  </a:gs>
                  <a:gs pos="0">
                    <a:schemeClr val="accent1">
                      <a:lumMod val="25000"/>
                      <a:lumOff val="75000"/>
                    </a:schemeClr>
                  </a:gs>
                  <a:gs pos="100000">
                    <a:schemeClr val="accent1">
                      <a:lumMod val="85000"/>
                    </a:schemeClr>
                  </a:gs>
                </a:gsLst>
                <a:lin ang="5400000" scaled="1"/>
              </a:gradFill>
            </a:endParaRPr>
          </a:p>
          <a:p>
            <a:pPr>
              <a:buFont typeface="Arial" panose="020B0604020202020204" pitchFamily="34" charset="0"/>
              <a:buChar char="•"/>
            </a:pPr>
            <a:r>
              <a:rPr lang="en-US" altLang="zh-CN" sz="2000" b="1" dirty="0">
                <a:solidFill>
                  <a:srgbClr val="003865"/>
                </a:solidFill>
              </a:rPr>
              <a:t>The main objective of this study:</a:t>
            </a:r>
            <a:endParaRPr lang="en-US" altLang="zh-CN" sz="2000" b="1" dirty="0">
              <a:solidFill>
                <a:srgbClr val="003865"/>
              </a:solidFill>
            </a:endParaRPr>
          </a:p>
          <a:p>
            <a:pPr marL="0" indent="0">
              <a:buNone/>
            </a:pPr>
            <a:r>
              <a:rPr lang="en-US" altLang="zh-CN" dirty="0">
                <a:solidFill>
                  <a:srgbClr val="003865"/>
                </a:solidFill>
              </a:rPr>
              <a:t>Based on the census data, determine:</a:t>
            </a:r>
            <a:endParaRPr lang="en-US" altLang="zh-CN" dirty="0">
              <a:solidFill>
                <a:srgbClr val="003865"/>
              </a:solidFill>
            </a:endParaRPr>
          </a:p>
          <a:p>
            <a:pPr>
              <a:buFont typeface="Arial" panose="020B0604020202020204" pitchFamily="34" charset="0"/>
              <a:buChar char="•"/>
            </a:pPr>
            <a:r>
              <a:rPr lang="en-US" altLang="zh-CN" dirty="0">
                <a:solidFill>
                  <a:srgbClr val="003865"/>
                </a:solidFill>
              </a:rPr>
              <a:t>which characteristics will influence an individual's income </a:t>
            </a:r>
            <a:endParaRPr lang="en-US" altLang="zh-CN" dirty="0">
              <a:solidFill>
                <a:srgbClr val="003865"/>
              </a:solidFill>
            </a:endParaRPr>
          </a:p>
          <a:p>
            <a:pPr>
              <a:buFont typeface="Arial" panose="020B0604020202020204" pitchFamily="34" charset="0"/>
              <a:buChar char="•"/>
            </a:pPr>
            <a:r>
              <a:rPr lang="en-US" altLang="zh-CN" dirty="0">
                <a:solidFill>
                  <a:srgbClr val="003865"/>
                </a:solidFill>
              </a:rPr>
              <a:t>which factors will lead to a situation where a person's annual income exceeds 50,000 US dollars.</a:t>
            </a:r>
            <a:endParaRPr lang="en-US" altLang="zh-CN" dirty="0">
              <a:solidFill>
                <a:srgbClr val="003865"/>
              </a:solidFill>
            </a:endParaRPr>
          </a:p>
        </p:txBody>
      </p:sp>
      <p:sp>
        <p:nvSpPr>
          <p:cNvPr id="2" name="标题 1"/>
          <p:cNvSpPr>
            <a:spLocks noGrp="1"/>
          </p:cNvSpPr>
          <p:nvPr>
            <p:ph type="title"/>
          </p:nvPr>
        </p:nvSpPr>
        <p:spPr>
          <a:xfrm>
            <a:off x="612845" y="206445"/>
            <a:ext cx="10969200" cy="705600"/>
          </a:xfrm>
        </p:spPr>
        <p:txBody>
          <a:bodyPr/>
          <a:lstStyle/>
          <a:p>
            <a:r>
              <a:rPr lang="en-US" altLang="zh-CN" b="1">
                <a:solidFill>
                  <a:srgbClr val="003865"/>
                </a:solidFill>
              </a:rPr>
              <a:t>Introduction</a:t>
            </a:r>
            <a:endParaRPr lang="en-US" altLang="zh-CN" b="1">
              <a:solidFill>
                <a:srgbClr val="003865"/>
              </a:solidFill>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p:cxnSp>
        <p:nvCxnSpPr>
          <p:cNvPr id="16" name="直接连接符 15"/>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6400" y="2092960"/>
            <a:ext cx="3595370" cy="4000500"/>
          </a:xfrm>
          <a:prstGeom prst="rect">
            <a:avLst/>
          </a:prstGeom>
          <a:noFill/>
          <a:ln>
            <a:solidFill>
              <a:srgbClr val="CFD6EC"/>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nvSpPr>
        <p:spPr>
          <a:xfrm>
            <a:off x="741045" y="981075"/>
            <a:ext cx="11202670" cy="664210"/>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endParaRPr lang="en-US" altLang="zh-CN">
              <a:solidFill>
                <a:srgbClr val="003865"/>
              </a:solidFill>
            </a:endParaRPr>
          </a:p>
        </p:txBody>
      </p:sp>
      <p:sp>
        <p:nvSpPr>
          <p:cNvPr id="2" name="标题 1"/>
          <p:cNvSpPr>
            <a:spLocks noGrp="1"/>
          </p:cNvSpPr>
          <p:nvPr>
            <p:ph type="title"/>
          </p:nvPr>
        </p:nvSpPr>
        <p:spPr>
          <a:xfrm>
            <a:off x="612775" y="185420"/>
            <a:ext cx="11942445" cy="705485"/>
          </a:xfrm>
        </p:spPr>
        <p:txBody>
          <a:bodyPr/>
          <a:lstStyle/>
          <a:p>
            <a:r>
              <a:rPr lang="en-US" altLang="zh-CN" b="1">
                <a:solidFill>
                  <a:srgbClr val="003865"/>
                </a:solidFill>
                <a:sym typeface="+mn-ea"/>
              </a:rPr>
              <a:t>Model Check</a:t>
            </a:r>
            <a:endParaRPr lang="en-US" altLang="zh-CN" b="1">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p:cxnSp>
        <p:nvCxnSpPr>
          <p:cNvPr id="16" name="直接连接符 15"/>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396240" y="2232025"/>
            <a:ext cx="3784600" cy="3810635"/>
          </a:xfrm>
          <a:prstGeom prst="rect">
            <a:avLst/>
          </a:prstGeom>
          <a:noFill/>
        </p:spPr>
        <p:txBody>
          <a:bodyPr wrap="square" rtlCol="0">
            <a:noAutofit/>
          </a:bodyPr>
          <a:lstStyle/>
          <a:p>
            <a:r>
              <a:rPr lang="en-US" altLang="zh-CN" sz="1600">
                <a:solidFill>
                  <a:srgbClr val="003865"/>
                </a:solidFill>
              </a:rPr>
              <a:t>By visualizing the coefficients of the model, one can intuitively understand the direction and strength of the impact of each independent variable on the dependent variable. If the confi-dence interval of a variable lies entirely to the right of 1 (OR &gt;1), it indicates a positive relationship between the variable and the dependent variable. If the confid-ence interval lies entirely to the left of 1 (OR &lt; 1), it suggests a negative relationship. If the confid-ence interval spans across 1, the positive or negative effect cannot be significantly distinguished.</a:t>
            </a:r>
            <a:endParaRPr lang="zh-CN" altLang="en-US" sz="1600">
              <a:solidFill>
                <a:srgbClr val="003865"/>
              </a:solidFill>
            </a:endParaRPr>
          </a:p>
        </p:txBody>
      </p:sp>
      <p:sp>
        <p:nvSpPr>
          <p:cNvPr id="9" name="文本框 8"/>
          <p:cNvSpPr txBox="1"/>
          <p:nvPr/>
        </p:nvSpPr>
        <p:spPr>
          <a:xfrm>
            <a:off x="740410" y="989330"/>
            <a:ext cx="11275060" cy="750570"/>
          </a:xfrm>
          <a:prstGeom prst="rect">
            <a:avLst/>
          </a:prstGeom>
          <a:noFill/>
        </p:spPr>
        <p:txBody>
          <a:bodyPr wrap="square" rtlCol="0">
            <a:noAutofit/>
          </a:bodyPr>
          <a:lstStyle/>
          <a:p>
            <a:pPr algn="l"/>
            <a:r>
              <a:rPr lang="en-US" altLang="zh-CN">
                <a:solidFill>
                  <a:srgbClr val="003865"/>
                </a:solidFill>
                <a:sym typeface="+mn-ea"/>
              </a:rPr>
              <a:t>To ensure the reliability and effectiveness of the logistic regression models, multiple validation techniques are applied, including coefficient visualization, ROC curve analysis, and ANOVA testing.</a:t>
            </a:r>
            <a:endParaRPr lang="en-US" altLang="zh-CN">
              <a:solidFill>
                <a:srgbClr val="003865"/>
              </a:solidFill>
            </a:endParaRPr>
          </a:p>
          <a:p>
            <a:endParaRPr lang="zh-CN" altLang="en-US"/>
          </a:p>
        </p:txBody>
      </p:sp>
      <p:sp>
        <p:nvSpPr>
          <p:cNvPr id="14" name="文本框 13"/>
          <p:cNvSpPr txBox="1"/>
          <p:nvPr/>
        </p:nvSpPr>
        <p:spPr>
          <a:xfrm>
            <a:off x="4269105" y="2233295"/>
            <a:ext cx="3401695" cy="3869055"/>
          </a:xfrm>
          <a:prstGeom prst="rect">
            <a:avLst/>
          </a:prstGeom>
          <a:noFill/>
        </p:spPr>
        <p:txBody>
          <a:bodyPr wrap="square" rtlCol="0">
            <a:noAutofit/>
          </a:bodyPr>
          <a:lstStyle/>
          <a:p>
            <a:r>
              <a:rPr lang="en-US" altLang="zh-CN" sz="1600">
                <a:solidFill>
                  <a:srgbClr val="003865"/>
                </a:solidFill>
              </a:rPr>
              <a:t>The ROC curve (Receiver Operating Characteristic curve) is plotted for each model to assess its classification performance. AUC (Area Under the Curve) values are calculated: A higher AUC (closer to 1) indicates a better-performing model. A lower AUC (closer to 0.5) suggests poor classification performance. The AUC values of different models are compared, helping to determine which occupational classification method improves predictive accuracy..</a:t>
            </a:r>
            <a:endParaRPr lang="en-US" altLang="zh-CN" sz="1600">
              <a:solidFill>
                <a:srgbClr val="003865"/>
              </a:solidFill>
            </a:endParaRPr>
          </a:p>
        </p:txBody>
      </p:sp>
      <p:sp>
        <p:nvSpPr>
          <p:cNvPr id="7" name="五边形 6"/>
          <p:cNvSpPr/>
          <p:nvPr/>
        </p:nvSpPr>
        <p:spPr>
          <a:xfrm>
            <a:off x="217805" y="1772285"/>
            <a:ext cx="2617470" cy="427355"/>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17805" y="1774825"/>
            <a:ext cx="2729230" cy="368300"/>
          </a:xfrm>
          <a:prstGeom prst="rect">
            <a:avLst/>
          </a:prstGeom>
          <a:noFill/>
        </p:spPr>
        <p:txBody>
          <a:bodyPr wrap="square" rtlCol="0">
            <a:spAutoFit/>
          </a:bodyPr>
          <a:p>
            <a:r>
              <a:rPr lang="en-US" altLang="zh-CN">
                <a:sym typeface="+mn-ea"/>
              </a:rPr>
              <a:t>Coefficient Visualization</a:t>
            </a:r>
            <a:endParaRPr lang="zh-CN" altLang="en-US"/>
          </a:p>
        </p:txBody>
      </p:sp>
      <p:sp>
        <p:nvSpPr>
          <p:cNvPr id="11" name="矩形 10"/>
          <p:cNvSpPr/>
          <p:nvPr/>
        </p:nvSpPr>
        <p:spPr>
          <a:xfrm>
            <a:off x="4269105" y="2092960"/>
            <a:ext cx="3441700" cy="4000500"/>
          </a:xfrm>
          <a:prstGeom prst="rect">
            <a:avLst/>
          </a:prstGeom>
          <a:noFill/>
          <a:ln>
            <a:solidFill>
              <a:srgbClr val="CFD6EC"/>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五边形 16"/>
          <p:cNvSpPr/>
          <p:nvPr/>
        </p:nvSpPr>
        <p:spPr>
          <a:xfrm>
            <a:off x="4015105" y="1772285"/>
            <a:ext cx="2617470" cy="427355"/>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文本框 17"/>
          <p:cNvSpPr txBox="1"/>
          <p:nvPr/>
        </p:nvSpPr>
        <p:spPr>
          <a:xfrm>
            <a:off x="3992245" y="1772285"/>
            <a:ext cx="2960370" cy="368300"/>
          </a:xfrm>
          <a:prstGeom prst="rect">
            <a:avLst/>
          </a:prstGeom>
          <a:noFill/>
        </p:spPr>
        <p:txBody>
          <a:bodyPr wrap="square" rtlCol="0">
            <a:spAutoFit/>
          </a:bodyPr>
          <a:p>
            <a:r>
              <a:rPr lang="en-US" altLang="zh-CN">
                <a:sym typeface="+mn-ea"/>
              </a:rPr>
              <a:t>ROC Curve &amp; AUC Values</a:t>
            </a:r>
            <a:endParaRPr lang="zh-CN" altLang="en-US"/>
          </a:p>
        </p:txBody>
      </p:sp>
      <p:sp>
        <p:nvSpPr>
          <p:cNvPr id="23" name="矩形 22"/>
          <p:cNvSpPr/>
          <p:nvPr/>
        </p:nvSpPr>
        <p:spPr>
          <a:xfrm>
            <a:off x="8053070" y="2072640"/>
            <a:ext cx="3441700" cy="4000500"/>
          </a:xfrm>
          <a:prstGeom prst="rect">
            <a:avLst/>
          </a:prstGeom>
          <a:noFill/>
          <a:ln>
            <a:solidFill>
              <a:srgbClr val="CFD6EC"/>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nvSpPr>
        <p:spPr>
          <a:xfrm>
            <a:off x="8028940" y="2225040"/>
            <a:ext cx="3631565" cy="3785870"/>
          </a:xfrm>
          <a:prstGeom prst="rect">
            <a:avLst/>
          </a:prstGeom>
          <a:noFill/>
        </p:spPr>
        <p:txBody>
          <a:bodyPr wrap="square" rtlCol="0">
            <a:noAutofit/>
          </a:bodyPr>
          <a:lstStyle/>
          <a:p>
            <a:r>
              <a:rPr lang="en-US" altLang="zh-CN" sz="1600">
                <a:solidFill>
                  <a:srgbClr val="003865"/>
                </a:solidFill>
                <a:sym typeface="+mn-ea"/>
              </a:rPr>
              <a:t>ANOVA Model Comparison ANOVA (Analysis of Variance) tests compare model fits: A significant p-value (&lt; 0.05) indicates that additional predictors improve model performance. If models have similar p-values, a simpler model may be preferred to avoid overfitting. The results help in deciding whether stepAIC_model_new.1, stepAIC_model_new.2, or stepAIC_model_new.3 should be used for the final analysis.</a:t>
            </a:r>
            <a:endParaRPr lang="en-US" altLang="zh-CN" sz="1600">
              <a:solidFill>
                <a:srgbClr val="003865"/>
              </a:solidFill>
            </a:endParaRPr>
          </a:p>
          <a:p>
            <a:endParaRPr lang="en-US" altLang="zh-CN" sz="1600">
              <a:solidFill>
                <a:srgbClr val="003865"/>
              </a:solidFill>
            </a:endParaRPr>
          </a:p>
        </p:txBody>
      </p:sp>
      <p:sp>
        <p:nvSpPr>
          <p:cNvPr id="25" name="五边形 24"/>
          <p:cNvSpPr/>
          <p:nvPr/>
        </p:nvSpPr>
        <p:spPr>
          <a:xfrm>
            <a:off x="7799070" y="1751965"/>
            <a:ext cx="2617470" cy="427355"/>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文本框 25"/>
          <p:cNvSpPr txBox="1"/>
          <p:nvPr/>
        </p:nvSpPr>
        <p:spPr>
          <a:xfrm>
            <a:off x="7799070" y="1754505"/>
            <a:ext cx="2729230" cy="368300"/>
          </a:xfrm>
          <a:prstGeom prst="rect">
            <a:avLst/>
          </a:prstGeom>
          <a:noFill/>
        </p:spPr>
        <p:txBody>
          <a:bodyPr wrap="square" rtlCol="0">
            <a:spAutoFit/>
          </a:bodyPr>
          <a:p>
            <a:r>
              <a:rPr lang="en-US" altLang="zh-CN">
                <a:sym typeface="+mn-ea"/>
              </a:rPr>
              <a:t>ANOVA</a:t>
            </a:r>
            <a:endParaRPr lang="zh-CN" altLang="en-US"/>
          </a:p>
        </p:txBody>
      </p:sp>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7035800" y="890905"/>
            <a:ext cx="4902835" cy="2963545"/>
          </a:xfrm>
          <a:prstGeom prst="roundRect">
            <a:avLst>
              <a:gd name="adj" fmla="val 7670"/>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zh-CN" altLang="en-US"/>
          </a:p>
        </p:txBody>
      </p:sp>
      <p:sp>
        <p:nvSpPr>
          <p:cNvPr id="19" name="圆角矩形 18"/>
          <p:cNvSpPr/>
          <p:nvPr/>
        </p:nvSpPr>
        <p:spPr>
          <a:xfrm>
            <a:off x="176530" y="3578225"/>
            <a:ext cx="4415155" cy="2611755"/>
          </a:xfrm>
          <a:prstGeom prst="roundRect">
            <a:avLst>
              <a:gd name="adj" fmla="val 11329"/>
            </a:avLst>
          </a:prstGeom>
        </p:spPr>
        <p:style>
          <a:lnRef idx="0">
            <a:srgbClr val="FFFFFF"/>
          </a:lnRef>
          <a:fillRef idx="2">
            <a:schemeClr val="accent1"/>
          </a:fillRef>
          <a:effectRef idx="1">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612845" y="185490"/>
            <a:ext cx="10969200" cy="705600"/>
          </a:xfrm>
        </p:spPr>
        <p:txBody>
          <a:bodyPr/>
          <a:lstStyle/>
          <a:p>
            <a:r>
              <a:rPr lang="en-US" altLang="zh-CN" b="1">
                <a:solidFill>
                  <a:srgbClr val="003865"/>
                </a:solidFill>
                <a:sym typeface="+mn-ea"/>
              </a:rPr>
              <a:t>Model Check</a:t>
            </a:r>
            <a:endParaRPr lang="en-US" altLang="zh-CN" b="1">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p:cxnSp>
        <p:nvCxnSpPr>
          <p:cNvPr id="16" name="直接连接符 15"/>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pic>
        <p:nvPicPr>
          <p:cNvPr id="8" name="图片 7"/>
          <p:cNvPicPr>
            <a:picLocks noChangeAspect="1"/>
          </p:cNvPicPr>
          <p:nvPr/>
        </p:nvPicPr>
        <p:blipFill>
          <a:blip r:embed="rId5"/>
          <a:stretch>
            <a:fillRect/>
          </a:stretch>
        </p:blipFill>
        <p:spPr>
          <a:xfrm>
            <a:off x="471805" y="3677920"/>
            <a:ext cx="3909695" cy="2481580"/>
          </a:xfrm>
          <a:prstGeom prst="rect">
            <a:avLst/>
          </a:prstGeom>
        </p:spPr>
      </p:pic>
      <p:sp>
        <p:nvSpPr>
          <p:cNvPr id="12" name="文本框 11"/>
          <p:cNvSpPr txBox="1"/>
          <p:nvPr/>
        </p:nvSpPr>
        <p:spPr>
          <a:xfrm>
            <a:off x="73025" y="973458"/>
            <a:ext cx="6877504" cy="2585323"/>
          </a:xfrm>
          <a:prstGeom prst="rect">
            <a:avLst/>
          </a:prstGeom>
          <a:noFill/>
        </p:spPr>
        <p:txBody>
          <a:bodyPr wrap="square">
            <a:spAutoFit/>
          </a:bodyPr>
          <a:lstStyle/>
          <a:p>
            <a:r>
              <a:rPr lang="en-US" altLang="zh-CN" b="0" i="0" dirty="0">
                <a:solidFill>
                  <a:schemeClr val="accent1">
                    <a:lumMod val="50000"/>
                  </a:schemeClr>
                </a:solidFill>
                <a:effectLst/>
              </a:rPr>
              <a:t>We interpret the odds ratios as follows: men’s odds of higher income were 0.49 times those of women, second class Occupation’s odds of higher income were 2.18 times those of first class Occupation,</a:t>
            </a:r>
            <a:r>
              <a:rPr lang="en-US" altLang="zh-CN" dirty="0">
                <a:solidFill>
                  <a:schemeClr val="accent1">
                    <a:lumMod val="50000"/>
                  </a:schemeClr>
                </a:solidFill>
              </a:rPr>
              <a:t> men’s unmarried odds of higher income were 7.08 times those of women unmarried, and men in Occupation 2 were 1.03 time those women in Occupation 1</a:t>
            </a:r>
            <a:r>
              <a:rPr lang="en-US" altLang="zh-CN" b="0" i="0" dirty="0">
                <a:solidFill>
                  <a:schemeClr val="accent1">
                    <a:lumMod val="50000"/>
                  </a:schemeClr>
                </a:solidFill>
                <a:effectLst/>
              </a:rPr>
              <a:t>. Finally, for each year increase in the individual age, their odds of </a:t>
            </a:r>
            <a:r>
              <a:rPr lang="en-US" altLang="zh-CN" dirty="0">
                <a:solidFill>
                  <a:schemeClr val="accent1">
                    <a:lumMod val="50000"/>
                  </a:schemeClr>
                </a:solidFill>
              </a:rPr>
              <a:t>higher income </a:t>
            </a:r>
            <a:r>
              <a:rPr lang="en-US" altLang="zh-CN" b="0" i="0" dirty="0">
                <a:solidFill>
                  <a:schemeClr val="accent1">
                    <a:lumMod val="50000"/>
                  </a:schemeClr>
                </a:solidFill>
                <a:effectLst/>
              </a:rPr>
              <a:t>increase (by a factor of 1.05), for the increase in the individual age,</a:t>
            </a:r>
            <a:r>
              <a:rPr lang="en-US" altLang="zh-CN" dirty="0">
                <a:solidFill>
                  <a:schemeClr val="accent1">
                    <a:lumMod val="50000"/>
                  </a:schemeClr>
                </a:solidFill>
              </a:rPr>
              <a:t> their odds of higher income increase(by a factor of 1.04)</a:t>
            </a:r>
            <a:r>
              <a:rPr lang="en-US" altLang="zh-CN" b="0" i="0" dirty="0">
                <a:solidFill>
                  <a:schemeClr val="accent1">
                    <a:lumMod val="50000"/>
                  </a:schemeClr>
                </a:solidFill>
                <a:effectLst/>
              </a:rPr>
              <a:t>.</a:t>
            </a:r>
            <a:endParaRPr lang="en-US" altLang="zh-CN" dirty="0">
              <a:solidFill>
                <a:schemeClr val="accent1">
                  <a:lumMod val="50000"/>
                </a:schemeClr>
              </a:solidFill>
            </a:endParaRPr>
          </a:p>
        </p:txBody>
      </p:sp>
      <p:pic>
        <p:nvPicPr>
          <p:cNvPr id="15" name="图片 14"/>
          <p:cNvPicPr>
            <a:picLocks noChangeAspect="1"/>
          </p:cNvPicPr>
          <p:nvPr/>
        </p:nvPicPr>
        <p:blipFill>
          <a:blip r:embed="rId6"/>
          <a:srcRect t="11462" r="1061"/>
          <a:stretch>
            <a:fillRect/>
          </a:stretch>
        </p:blipFill>
        <p:spPr>
          <a:xfrm>
            <a:off x="7134225" y="991870"/>
            <a:ext cx="4617720" cy="2686050"/>
          </a:xfrm>
          <a:prstGeom prst="rect">
            <a:avLst/>
          </a:prstGeom>
        </p:spPr>
      </p:pic>
      <p:sp>
        <p:nvSpPr>
          <p:cNvPr id="17" name="文本框 16"/>
          <p:cNvSpPr txBox="1"/>
          <p:nvPr/>
        </p:nvSpPr>
        <p:spPr>
          <a:xfrm>
            <a:off x="4756150" y="4090035"/>
            <a:ext cx="6692265" cy="1198880"/>
          </a:xfrm>
          <a:prstGeom prst="rect">
            <a:avLst/>
          </a:prstGeom>
          <a:noFill/>
        </p:spPr>
        <p:txBody>
          <a:bodyPr wrap="square" rtlCol="0">
            <a:spAutoFit/>
          </a:bodyPr>
          <a:lstStyle/>
          <a:p>
            <a:r>
              <a:rPr lang="en-US" altLang="zh-CN" dirty="0">
                <a:solidFill>
                  <a:schemeClr val="accent1">
                    <a:lumMod val="50000"/>
                  </a:schemeClr>
                </a:solidFill>
              </a:rPr>
              <a:t>The AUC =0.868 is larger than the value of 0.5, t</a:t>
            </a:r>
            <a:r>
              <a:rPr lang="en-US" altLang="zh-CN" b="0" i="0" dirty="0">
                <a:solidFill>
                  <a:schemeClr val="accent1">
                    <a:lumMod val="50000"/>
                  </a:schemeClr>
                </a:solidFill>
                <a:effectLst/>
              </a:rPr>
              <a:t>his means that its classification ability is outstanding, able to correctly distinguish between positive and negative samples 86.8% of the time, far better than random classification (AUC = 0.5).</a:t>
            </a:r>
            <a:endParaRPr lang="zh-CN" altLang="en-US" dirty="0">
              <a:solidFill>
                <a:schemeClr val="accent1">
                  <a:lumMod val="50000"/>
                </a:schemeClr>
              </a:solidFill>
            </a:endParaRPr>
          </a:p>
        </p:txBody>
      </p:sp>
      <p:sp>
        <p:nvSpPr>
          <p:cNvPr id="20" name="矩形 19"/>
          <p:cNvSpPr/>
          <p:nvPr/>
        </p:nvSpPr>
        <p:spPr>
          <a:xfrm>
            <a:off x="4756785" y="4090035"/>
            <a:ext cx="6824980" cy="1301750"/>
          </a:xfrm>
          <a:prstGeom prst="rect">
            <a:avLst/>
          </a:prstGeom>
          <a:noFill/>
          <a:ln w="38100">
            <a:solidFill>
              <a:srgbClr val="003865"/>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nvSpPr>
        <p:spPr>
          <a:xfrm>
            <a:off x="177165" y="991870"/>
            <a:ext cx="6773545" cy="2637790"/>
          </a:xfrm>
          <a:prstGeom prst="rect">
            <a:avLst/>
          </a:prstGeom>
          <a:noFill/>
          <a:ln w="38100">
            <a:solidFill>
              <a:srgbClr val="003865"/>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845" y="185490"/>
            <a:ext cx="10969200" cy="705600"/>
          </a:xfrm>
        </p:spPr>
        <p:txBody>
          <a:bodyPr/>
          <a:lstStyle/>
          <a:p>
            <a:r>
              <a:rPr lang="en-US" altLang="zh-CN" b="1" dirty="0">
                <a:solidFill>
                  <a:srgbClr val="003865"/>
                </a:solidFill>
                <a:sym typeface="+mn-ea"/>
              </a:rPr>
              <a:t>Model Check</a:t>
            </a:r>
            <a:endParaRPr lang="en-US" altLang="zh-CN" b="1" dirty="0">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p:cxnSp>
        <p:nvCxnSpPr>
          <p:cNvPr id="16" name="直接连接符 15"/>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graphicFrame>
        <p:nvGraphicFramePr>
          <p:cNvPr id="8" name="内容占位符 7"/>
          <p:cNvGraphicFramePr>
            <a:graphicFrameLocks noGrp="1"/>
          </p:cNvGraphicFramePr>
          <p:nvPr>
            <p:ph idx="1"/>
          </p:nvPr>
        </p:nvGraphicFramePr>
        <p:xfrm>
          <a:off x="424543" y="890061"/>
          <a:ext cx="11413760" cy="3383280"/>
        </p:xfrm>
        <a:graphic>
          <a:graphicData uri="http://schemas.openxmlformats.org/drawingml/2006/table">
            <a:tbl>
              <a:tblPr firstRow="1" bandRow="1">
                <a:tableStyleId>{5C22544A-7EE6-4342-B048-85BDC9FD1C3A}</a:tableStyleId>
              </a:tblPr>
              <a:tblGrid>
                <a:gridCol w="2282752"/>
                <a:gridCol w="2282752"/>
                <a:gridCol w="2282752"/>
                <a:gridCol w="2282752"/>
                <a:gridCol w="2282752"/>
              </a:tblGrid>
              <a:tr h="527072">
                <a:tc>
                  <a:txBody>
                    <a:bodyPr/>
                    <a:lstStyle/>
                    <a:p>
                      <a:pPr>
                        <a:buNone/>
                      </a:pPr>
                      <a:endParaRPr lang="en-US" altLang="zh-CN"/>
                    </a:p>
                  </a:txBody>
                  <a:tcPr/>
                </a:tc>
                <a:tc>
                  <a:txBody>
                    <a:bodyPr/>
                    <a:lstStyle/>
                    <a:p>
                      <a:pPr algn="ctr">
                        <a:buNone/>
                      </a:pPr>
                      <a:r>
                        <a:rPr lang="en-US" altLang="zh-CN"/>
                        <a:t>df</a:t>
                      </a:r>
                      <a:endParaRPr lang="en-US" altLang="zh-CN"/>
                    </a:p>
                  </a:txBody>
                  <a:tcPr/>
                </a:tc>
                <a:tc>
                  <a:txBody>
                    <a:bodyPr/>
                    <a:lstStyle/>
                    <a:p>
                      <a:pPr algn="ctr">
                        <a:buNone/>
                      </a:pPr>
                      <a:r>
                        <a:rPr lang="en-US" altLang="zh-CN"/>
                        <a:t>AIC</a:t>
                      </a:r>
                      <a:endParaRPr lang="en-US" altLang="zh-CN"/>
                    </a:p>
                  </a:txBody>
                  <a:tcPr/>
                </a:tc>
                <a:tc>
                  <a:txBody>
                    <a:bodyPr/>
                    <a:lstStyle/>
                    <a:p>
                      <a:pPr algn="ctr">
                        <a:buNone/>
                      </a:pPr>
                      <a:r>
                        <a:rPr lang="en-US" altLang="zh-CN"/>
                        <a:t>Residual Deviance</a:t>
                      </a:r>
                      <a:endParaRPr lang="en-US" altLang="zh-CN"/>
                    </a:p>
                  </a:txBody>
                  <a:tcPr/>
                </a:tc>
                <a:tc>
                  <a:txBody>
                    <a:bodyPr/>
                    <a:lstStyle/>
                    <a:p>
                      <a:pPr algn="ctr">
                        <a:buNone/>
                      </a:pPr>
                      <a:r>
                        <a:rPr lang="en-US" altLang="zh-CN" dirty="0"/>
                        <a:t>P-value of Hosmer-</a:t>
                      </a:r>
                      <a:r>
                        <a:rPr lang="en-US" altLang="zh-CN" dirty="0" err="1"/>
                        <a:t>Lemeshow</a:t>
                      </a:r>
                      <a:r>
                        <a:rPr lang="en-US" altLang="zh-CN" dirty="0"/>
                        <a:t> test</a:t>
                      </a:r>
                      <a:endParaRPr lang="en-US" altLang="zh-CN" dirty="0"/>
                    </a:p>
                  </a:txBody>
                  <a:tcPr/>
                </a:tc>
              </a:tr>
              <a:tr h="301184">
                <a:tc>
                  <a:txBody>
                    <a:bodyPr/>
                    <a:lstStyle/>
                    <a:p>
                      <a:pPr>
                        <a:buNone/>
                      </a:pPr>
                      <a:r>
                        <a:rPr lang="en-US" altLang="zh-CN"/>
                        <a:t>Full Model</a:t>
                      </a:r>
                      <a:endParaRPr lang="en-US" altLang="zh-CN"/>
                    </a:p>
                  </a:txBody>
                  <a:tcPr/>
                </a:tc>
                <a:tc>
                  <a:txBody>
                    <a:bodyPr/>
                    <a:lstStyle/>
                    <a:p>
                      <a:pPr algn="ctr">
                        <a:buNone/>
                      </a:pPr>
                      <a:r>
                        <a:rPr lang="en-US" altLang="zh-CN"/>
                        <a:t>1319</a:t>
                      </a:r>
                      <a:endParaRPr lang="en-US" altLang="zh-CN"/>
                    </a:p>
                  </a:txBody>
                  <a:tcPr/>
                </a:tc>
                <a:tc>
                  <a:txBody>
                    <a:bodyPr/>
                    <a:lstStyle/>
                    <a:p>
                      <a:pPr algn="ctr">
                        <a:buNone/>
                      </a:pPr>
                      <a:r>
                        <a:rPr lang="en-US" altLang="zh-CN"/>
                        <a:t>1106.3</a:t>
                      </a:r>
                      <a:endParaRPr lang="en-US" altLang="zh-CN"/>
                    </a:p>
                  </a:txBody>
                  <a:tcPr/>
                </a:tc>
                <a:tc>
                  <a:txBody>
                    <a:bodyPr/>
                    <a:lstStyle/>
                    <a:p>
                      <a:pPr algn="ctr">
                        <a:buNone/>
                      </a:pPr>
                      <a:r>
                        <a:rPr lang="en-US" altLang="zh-CN" dirty="0"/>
                        <a:t>974.31</a:t>
                      </a:r>
                      <a:endParaRPr lang="en-US" altLang="zh-CN" dirty="0"/>
                    </a:p>
                  </a:txBody>
                  <a:tcPr/>
                </a:tc>
                <a:tc>
                  <a:txBody>
                    <a:bodyPr/>
                    <a:lstStyle/>
                    <a:p>
                      <a:pPr algn="ctr">
                        <a:buNone/>
                      </a:pPr>
                      <a:r>
                        <a:rPr lang="en-US" altLang="zh-CN" dirty="0"/>
                        <a:t>0.898</a:t>
                      </a:r>
                      <a:endParaRPr lang="en-US" altLang="zh-CN" dirty="0"/>
                    </a:p>
                  </a:txBody>
                  <a:tcPr/>
                </a:tc>
              </a:tr>
              <a:tr h="301184">
                <a:tc>
                  <a:txBody>
                    <a:bodyPr/>
                    <a:lstStyle/>
                    <a:p>
                      <a:pPr>
                        <a:buNone/>
                      </a:pPr>
                      <a:r>
                        <a:rPr lang="en-US" altLang="zh-CN"/>
                        <a:t>stepAIC Model</a:t>
                      </a:r>
                      <a:endParaRPr lang="en-US" altLang="zh-CN"/>
                    </a:p>
                  </a:txBody>
                  <a:tcPr>
                    <a:solidFill>
                      <a:srgbClr val="CFD6EC"/>
                    </a:solidFill>
                  </a:tcPr>
                </a:tc>
                <a:tc>
                  <a:txBody>
                    <a:bodyPr/>
                    <a:lstStyle/>
                    <a:p>
                      <a:pPr algn="ctr">
                        <a:buNone/>
                      </a:pPr>
                      <a:r>
                        <a:rPr lang="en-US" altLang="zh-CN"/>
                        <a:t>1351</a:t>
                      </a:r>
                      <a:endParaRPr lang="en-US" altLang="zh-CN"/>
                    </a:p>
                  </a:txBody>
                  <a:tcPr/>
                </a:tc>
                <a:tc>
                  <a:txBody>
                    <a:bodyPr/>
                    <a:lstStyle/>
                    <a:p>
                      <a:pPr algn="ctr">
                        <a:buNone/>
                      </a:pPr>
                      <a:r>
                        <a:rPr lang="en-US" altLang="zh-CN"/>
                        <a:t>1066.6</a:t>
                      </a:r>
                      <a:endParaRPr lang="en-US" altLang="zh-CN"/>
                    </a:p>
                  </a:txBody>
                  <a:tcPr/>
                </a:tc>
                <a:tc>
                  <a:txBody>
                    <a:bodyPr/>
                    <a:lstStyle/>
                    <a:p>
                      <a:pPr algn="ctr">
                        <a:buNone/>
                      </a:pPr>
                      <a:r>
                        <a:rPr lang="en-US" altLang="zh-CN"/>
                        <a:t>998.6</a:t>
                      </a:r>
                      <a:endParaRPr lang="en-US" altLang="zh-CN"/>
                    </a:p>
                  </a:txBody>
                  <a:tcPr/>
                </a:tc>
                <a:tc>
                  <a:txBody>
                    <a:bodyPr/>
                    <a:lstStyle/>
                    <a:p>
                      <a:pPr algn="ctr">
                        <a:buNone/>
                      </a:pPr>
                      <a:r>
                        <a:rPr lang="en-US" altLang="zh-CN" dirty="0"/>
                        <a:t>0.8927</a:t>
                      </a:r>
                      <a:endParaRPr lang="en-US" altLang="zh-CN" dirty="0"/>
                    </a:p>
                  </a:txBody>
                  <a:tcPr/>
                </a:tc>
              </a:tr>
              <a:tr h="527072">
                <a:tc>
                  <a:txBody>
                    <a:bodyPr/>
                    <a:lstStyle/>
                    <a:p>
                      <a:pPr>
                        <a:buNone/>
                      </a:pPr>
                      <a:r>
                        <a:rPr lang="en-US" altLang="zh-CN"/>
                        <a:t>Mental-Physical Model</a:t>
                      </a:r>
                      <a:endParaRPr lang="en-US" altLang="zh-CN"/>
                    </a:p>
                  </a:txBody>
                  <a:tcPr/>
                </a:tc>
                <a:tc>
                  <a:txBody>
                    <a:bodyPr/>
                    <a:lstStyle/>
                    <a:p>
                      <a:pPr algn="ctr">
                        <a:buNone/>
                      </a:pPr>
                      <a:r>
                        <a:rPr lang="en-US" altLang="zh-CN"/>
                        <a:t>1378</a:t>
                      </a:r>
                      <a:endParaRPr lang="en-US" altLang="zh-CN"/>
                    </a:p>
                  </a:txBody>
                  <a:tcPr/>
                </a:tc>
                <a:tc>
                  <a:txBody>
                    <a:bodyPr/>
                    <a:lstStyle/>
                    <a:p>
                      <a:pPr algn="ctr">
                        <a:buNone/>
                      </a:pPr>
                      <a:r>
                        <a:rPr lang="en-US" altLang="zh-CN" dirty="0"/>
                        <a:t>1123.9</a:t>
                      </a:r>
                      <a:endParaRPr lang="en-US" altLang="zh-CN" dirty="0"/>
                    </a:p>
                  </a:txBody>
                  <a:tcPr/>
                </a:tc>
                <a:tc>
                  <a:txBody>
                    <a:bodyPr/>
                    <a:lstStyle/>
                    <a:p>
                      <a:pPr algn="ctr">
                        <a:buNone/>
                      </a:pPr>
                      <a:r>
                        <a:rPr lang="en-US" altLang="zh-CN"/>
                        <a:t>1109.9</a:t>
                      </a:r>
                      <a:endParaRPr lang="en-US" altLang="zh-CN"/>
                    </a:p>
                  </a:txBody>
                  <a:tcPr/>
                </a:tc>
                <a:tc>
                  <a:txBody>
                    <a:bodyPr/>
                    <a:lstStyle/>
                    <a:p>
                      <a:pPr algn="ctr">
                        <a:buNone/>
                      </a:pPr>
                      <a:r>
                        <a:rPr lang="en-US" altLang="zh-CN" dirty="0"/>
                        <a:t>0.4618</a:t>
                      </a:r>
                      <a:endParaRPr lang="en-US" altLang="zh-CN" dirty="0"/>
                    </a:p>
                  </a:txBody>
                  <a:tcPr/>
                </a:tc>
              </a:tr>
              <a:tr h="301184">
                <a:tc>
                  <a:txBody>
                    <a:bodyPr/>
                    <a:lstStyle/>
                    <a:p>
                      <a:pPr>
                        <a:buNone/>
                      </a:pPr>
                      <a:r>
                        <a:rPr lang="en-US" altLang="zh-CN"/>
                        <a:t>PRC Model</a:t>
                      </a:r>
                      <a:endParaRPr lang="en-US" altLang="zh-CN"/>
                    </a:p>
                  </a:txBody>
                  <a:tcPr/>
                </a:tc>
                <a:tc>
                  <a:txBody>
                    <a:bodyPr/>
                    <a:lstStyle/>
                    <a:p>
                      <a:pPr algn="ctr">
                        <a:buNone/>
                      </a:pPr>
                      <a:r>
                        <a:rPr lang="en-US" altLang="zh-CN"/>
                        <a:t>1374</a:t>
                      </a:r>
                      <a:endParaRPr lang="en-US" altLang="zh-CN"/>
                    </a:p>
                  </a:txBody>
                  <a:tcPr/>
                </a:tc>
                <a:tc>
                  <a:txBody>
                    <a:bodyPr/>
                    <a:lstStyle/>
                    <a:p>
                      <a:pPr algn="ctr">
                        <a:buNone/>
                      </a:pPr>
                      <a:r>
                        <a:rPr lang="en-US" altLang="zh-CN"/>
                        <a:t>1101.5</a:t>
                      </a:r>
                      <a:endParaRPr lang="en-US" altLang="zh-CN"/>
                    </a:p>
                  </a:txBody>
                  <a:tcPr/>
                </a:tc>
                <a:tc>
                  <a:txBody>
                    <a:bodyPr/>
                    <a:lstStyle/>
                    <a:p>
                      <a:pPr algn="ctr">
                        <a:buNone/>
                      </a:pPr>
                      <a:r>
                        <a:rPr lang="en-US" altLang="zh-CN"/>
                        <a:t>1079.5</a:t>
                      </a:r>
                      <a:endParaRPr lang="en-US" altLang="zh-CN"/>
                    </a:p>
                  </a:txBody>
                  <a:tcPr/>
                </a:tc>
                <a:tc>
                  <a:txBody>
                    <a:bodyPr/>
                    <a:lstStyle/>
                    <a:p>
                      <a:pPr algn="ctr">
                        <a:buNone/>
                      </a:pPr>
                      <a:r>
                        <a:rPr lang="en-US" altLang="zh-CN" dirty="0"/>
                        <a:t>0.5786</a:t>
                      </a:r>
                      <a:endParaRPr lang="en-US" altLang="zh-CN" dirty="0"/>
                    </a:p>
                  </a:txBody>
                  <a:tcPr/>
                </a:tc>
              </a:tr>
              <a:tr h="301184">
                <a:tc>
                  <a:txBody>
                    <a:bodyPr/>
                    <a:lstStyle/>
                    <a:p>
                      <a:pPr>
                        <a:buNone/>
                      </a:pPr>
                      <a:r>
                        <a:rPr lang="en-US" altLang="zh-CN"/>
                        <a:t>ISCO-08 Model</a:t>
                      </a:r>
                      <a:endParaRPr lang="en-US" altLang="zh-CN"/>
                    </a:p>
                  </a:txBody>
                  <a:tcPr/>
                </a:tc>
                <a:tc>
                  <a:txBody>
                    <a:bodyPr/>
                    <a:lstStyle/>
                    <a:p>
                      <a:pPr algn="ctr">
                        <a:buNone/>
                      </a:pPr>
                      <a:r>
                        <a:rPr lang="en-US" altLang="zh-CN"/>
                        <a:t>1371</a:t>
                      </a:r>
                      <a:endParaRPr lang="en-US" altLang="zh-CN"/>
                    </a:p>
                  </a:txBody>
                  <a:tcPr/>
                </a:tc>
                <a:tc>
                  <a:txBody>
                    <a:bodyPr/>
                    <a:lstStyle/>
                    <a:p>
                      <a:pPr algn="ctr">
                        <a:buNone/>
                      </a:pPr>
                      <a:r>
                        <a:rPr lang="en-US" altLang="zh-CN"/>
                        <a:t>1106.4</a:t>
                      </a:r>
                      <a:endParaRPr lang="en-US" altLang="zh-CN"/>
                    </a:p>
                  </a:txBody>
                  <a:tcPr/>
                </a:tc>
                <a:tc>
                  <a:txBody>
                    <a:bodyPr/>
                    <a:lstStyle/>
                    <a:p>
                      <a:pPr algn="ctr">
                        <a:buNone/>
                      </a:pPr>
                      <a:r>
                        <a:rPr lang="en-US" altLang="zh-CN"/>
                        <a:t>1078.4</a:t>
                      </a:r>
                      <a:endParaRPr lang="en-US" altLang="zh-CN"/>
                    </a:p>
                  </a:txBody>
                  <a:tcPr/>
                </a:tc>
                <a:tc>
                  <a:txBody>
                    <a:bodyPr/>
                    <a:lstStyle/>
                    <a:p>
                      <a:pPr algn="ctr">
                        <a:buNone/>
                      </a:pPr>
                      <a:r>
                        <a:rPr lang="en-US" altLang="zh-CN" dirty="0"/>
                        <a:t>0.2499</a:t>
                      </a:r>
                      <a:endParaRPr lang="en-US" altLang="zh-CN" dirty="0"/>
                    </a:p>
                  </a:txBody>
                  <a:tcPr/>
                </a:tc>
              </a:tr>
              <a:tr h="527072">
                <a:tc>
                  <a:txBody>
                    <a:bodyPr/>
                    <a:lstStyle/>
                    <a:p>
                      <a:pPr>
                        <a:buNone/>
                      </a:pPr>
                      <a:r>
                        <a:rPr lang="en-US" altLang="zh-CN"/>
                        <a:t>PRC interaction Model </a:t>
                      </a:r>
                      <a:endParaRPr lang="en-US" altLang="zh-CN"/>
                    </a:p>
                  </a:txBody>
                  <a:tcPr/>
                </a:tc>
                <a:tc>
                  <a:txBody>
                    <a:bodyPr/>
                    <a:lstStyle/>
                    <a:p>
                      <a:pPr algn="ctr">
                        <a:buNone/>
                      </a:pPr>
                      <a:r>
                        <a:rPr lang="en-US" altLang="zh-CN" dirty="0"/>
                        <a:t>1368</a:t>
                      </a:r>
                      <a:endParaRPr lang="zh-CN" altLang="en-US" dirty="0"/>
                    </a:p>
                  </a:txBody>
                  <a:tcPr/>
                </a:tc>
                <a:tc>
                  <a:txBody>
                    <a:bodyPr/>
                    <a:lstStyle/>
                    <a:p>
                      <a:pPr algn="ctr">
                        <a:buNone/>
                      </a:pPr>
                      <a:r>
                        <a:rPr lang="en-US" altLang="zh-CN" dirty="0"/>
                        <a:t>1084.7</a:t>
                      </a:r>
                      <a:endParaRPr lang="zh-CN" altLang="en-US" dirty="0"/>
                    </a:p>
                  </a:txBody>
                  <a:tcPr/>
                </a:tc>
                <a:tc>
                  <a:txBody>
                    <a:bodyPr/>
                    <a:lstStyle/>
                    <a:p>
                      <a:pPr algn="ctr">
                        <a:buNone/>
                      </a:pPr>
                      <a:r>
                        <a:rPr lang="en-US" altLang="zh-CN" dirty="0"/>
                        <a:t>1050.7</a:t>
                      </a:r>
                      <a:endParaRPr lang="zh-CN" altLang="en-US" dirty="0"/>
                    </a:p>
                  </a:txBody>
                  <a:tcPr/>
                </a:tc>
                <a:tc>
                  <a:txBody>
                    <a:bodyPr/>
                    <a:lstStyle/>
                    <a:p>
                      <a:pPr algn="ctr">
                        <a:buNone/>
                      </a:pPr>
                      <a:r>
                        <a:rPr lang="en-US" altLang="zh-CN" dirty="0"/>
                        <a:t>0.3321</a:t>
                      </a:r>
                      <a:endParaRPr lang="zh-CN" altLang="en-US" dirty="0"/>
                    </a:p>
                  </a:txBody>
                  <a:tcPr/>
                </a:tc>
              </a:tr>
            </a:tbl>
          </a:graphicData>
        </a:graphic>
      </p:graphicFrame>
      <p:sp>
        <p:nvSpPr>
          <p:cNvPr id="3" name="文本框 2"/>
          <p:cNvSpPr txBox="1"/>
          <p:nvPr/>
        </p:nvSpPr>
        <p:spPr>
          <a:xfrm>
            <a:off x="2624455" y="4408805"/>
            <a:ext cx="6096000" cy="368300"/>
          </a:xfrm>
          <a:prstGeom prst="rect">
            <a:avLst/>
          </a:prstGeom>
          <a:noFill/>
        </p:spPr>
        <p:txBody>
          <a:bodyPr wrap="square" rtlCol="0" anchor="t">
            <a:spAutoFit/>
          </a:bodyPr>
          <a:lstStyle/>
          <a:p>
            <a:endParaRPr lang="zh-CN" altLang="en-US">
              <a:sym typeface="+mn-ea"/>
            </a:endParaRPr>
          </a:p>
        </p:txBody>
      </p:sp>
      <p:sp>
        <p:nvSpPr>
          <p:cNvPr id="20" name="矩形 19"/>
          <p:cNvSpPr/>
          <p:nvPr/>
        </p:nvSpPr>
        <p:spPr>
          <a:xfrm>
            <a:off x="960755" y="4542155"/>
            <a:ext cx="10444480" cy="1209675"/>
          </a:xfrm>
          <a:prstGeom prst="rect">
            <a:avLst/>
          </a:prstGeom>
          <a:noFill/>
          <a:ln w="38100">
            <a:solidFill>
              <a:srgbClr val="003865"/>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1032510" y="4640580"/>
            <a:ext cx="10373360" cy="1205865"/>
          </a:xfrm>
          <a:prstGeom prst="rect">
            <a:avLst/>
          </a:prstGeom>
          <a:noFill/>
        </p:spPr>
        <p:txBody>
          <a:bodyPr wrap="square" rtlCol="0">
            <a:noAutofit/>
          </a:bodyPr>
          <a:lstStyle/>
          <a:p>
            <a:r>
              <a:rPr lang="en-US" altLang="zh-CN" dirty="0">
                <a:solidFill>
                  <a:schemeClr val="accent1">
                    <a:lumMod val="50000"/>
                  </a:schemeClr>
                </a:solidFill>
              </a:rPr>
              <a:t>The residual deviance of PRC interaction Model is 1050.7 which is lower than 1455.159 (X^2(1368,0.95)), the P-value if Hosmer-</a:t>
            </a:r>
            <a:r>
              <a:rPr lang="en-US" altLang="zh-CN" dirty="0" err="1">
                <a:solidFill>
                  <a:schemeClr val="accent1">
                    <a:lumMod val="50000"/>
                  </a:schemeClr>
                </a:solidFill>
              </a:rPr>
              <a:t>Lemeshow</a:t>
            </a:r>
            <a:r>
              <a:rPr lang="en-US" altLang="zh-CN" dirty="0">
                <a:solidFill>
                  <a:schemeClr val="accent1">
                    <a:lumMod val="50000"/>
                  </a:schemeClr>
                </a:solidFill>
              </a:rPr>
              <a:t> test(0.3321) is larger than 0.05, and the value of AIC is 1084.7 is the lowest. This means PRC interaction Model is well-fitted model. </a:t>
            </a:r>
            <a:endParaRPr lang="zh-CN" altLang="en-US" dirty="0">
              <a:solidFill>
                <a:schemeClr val="accent1">
                  <a:lumMod val="50000"/>
                </a:schemeClr>
              </a:solidFill>
            </a:endParaRPr>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845" y="185490"/>
            <a:ext cx="10969200" cy="705600"/>
          </a:xfrm>
        </p:spPr>
        <p:txBody>
          <a:bodyPr/>
          <a:lstStyle/>
          <a:p>
            <a:r>
              <a:rPr lang="en-US" altLang="zh-CN" b="1" dirty="0">
                <a:solidFill>
                  <a:srgbClr val="003865"/>
                </a:solidFill>
                <a:sym typeface="+mn-ea"/>
              </a:rPr>
              <a:t>Conclusion</a:t>
            </a:r>
            <a:endParaRPr lang="en-US" altLang="zh-CN" b="1" dirty="0">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p:cxnSp>
        <p:nvCxnSpPr>
          <p:cNvPr id="16" name="直接连接符 15"/>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pic>
        <p:nvPicPr>
          <p:cNvPr id="9" name="图片 8" descr="补时"/>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40750" y="957580"/>
            <a:ext cx="914400" cy="914400"/>
          </a:xfrm>
          <a:prstGeom prst="rect">
            <a:avLst/>
          </a:prstGeom>
        </p:spPr>
      </p:pic>
      <p:pic>
        <p:nvPicPr>
          <p:cNvPr id="10" name="图片 9" descr="书包"/>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26200" y="957580"/>
            <a:ext cx="914400" cy="914400"/>
          </a:xfrm>
          <a:prstGeom prst="rect">
            <a:avLst/>
          </a:prstGeom>
        </p:spPr>
      </p:pic>
      <p:pic>
        <p:nvPicPr>
          <p:cNvPr id="12" name="图片 11" descr="看书"/>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49500" y="957580"/>
            <a:ext cx="914400" cy="914400"/>
          </a:xfrm>
          <a:prstGeom prst="rect">
            <a:avLst/>
          </a:prstGeom>
        </p:spPr>
      </p:pic>
      <p:pic>
        <p:nvPicPr>
          <p:cNvPr id="15" name="图片 14" descr="增长趋势"/>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0850" y="957580"/>
            <a:ext cx="914400" cy="914400"/>
          </a:xfrm>
          <a:prstGeom prst="rect">
            <a:avLst/>
          </a:prstGeom>
        </p:spPr>
      </p:pic>
      <p:pic>
        <p:nvPicPr>
          <p:cNvPr id="17" name="图片 16" descr="主页"/>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495800" y="957580"/>
            <a:ext cx="914400" cy="914400"/>
          </a:xfrm>
          <a:prstGeom prst="rect">
            <a:avLst/>
          </a:prstGeom>
        </p:spPr>
      </p:pic>
      <p:sp>
        <p:nvSpPr>
          <p:cNvPr id="18" name="文本框 17"/>
          <p:cNvSpPr txBox="1"/>
          <p:nvPr/>
        </p:nvSpPr>
        <p:spPr>
          <a:xfrm>
            <a:off x="219075" y="1905000"/>
            <a:ext cx="1945005" cy="3768090"/>
          </a:xfrm>
          <a:prstGeom prst="rect">
            <a:avLst/>
          </a:prstGeom>
          <a:noFill/>
        </p:spPr>
        <p:txBody>
          <a:bodyPr wrap="square" rtlCol="0">
            <a:noAutofit/>
          </a:bodyPr>
          <a:p>
            <a:r>
              <a:rPr lang="en-US" altLang="zh-CN" b="1">
                <a:solidFill>
                  <a:srgbClr val="003865"/>
                </a:solidFill>
                <a:sym typeface="+mn-ea"/>
              </a:rPr>
              <a:t>Age</a:t>
            </a:r>
            <a:r>
              <a:rPr lang="en-US" altLang="zh-CN">
                <a:solidFill>
                  <a:srgbClr val="003865"/>
                </a:solidFill>
                <a:sym typeface="+mn-ea"/>
              </a:rPr>
              <a:t>: Higher age groups are more likely to achieve annual income &gt;50k, reflecting the cumulative effect of seniority and work experience.</a:t>
            </a:r>
            <a:endParaRPr lang="en-US" altLang="zh-CN">
              <a:solidFill>
                <a:srgbClr val="003865"/>
              </a:solidFill>
              <a:sym typeface="+mn-ea"/>
            </a:endParaRPr>
          </a:p>
        </p:txBody>
      </p:sp>
      <p:sp>
        <p:nvSpPr>
          <p:cNvPr id="19" name="文本框 18"/>
          <p:cNvSpPr txBox="1"/>
          <p:nvPr/>
        </p:nvSpPr>
        <p:spPr>
          <a:xfrm>
            <a:off x="2164080" y="1905000"/>
            <a:ext cx="1798320" cy="3115945"/>
          </a:xfrm>
          <a:prstGeom prst="rect">
            <a:avLst/>
          </a:prstGeom>
          <a:noFill/>
        </p:spPr>
        <p:txBody>
          <a:bodyPr wrap="square" rtlCol="0">
            <a:noAutofit/>
          </a:bodyPr>
          <a:p>
            <a:r>
              <a:rPr lang="en-US" altLang="zh-CN" b="1">
                <a:solidFill>
                  <a:srgbClr val="003865"/>
                </a:solidFill>
                <a:sym typeface="+mn-ea"/>
              </a:rPr>
              <a:t>Higher education level</a:t>
            </a:r>
            <a:r>
              <a:rPr lang="en-US" altLang="zh-CN">
                <a:solidFill>
                  <a:srgbClr val="003865"/>
                </a:solidFill>
                <a:sym typeface="+mn-ea"/>
              </a:rPr>
              <a:t>: Having a college degree, bachelor's degree or above signi-ficantly increases the probability of high income.</a:t>
            </a:r>
            <a:endParaRPr lang="en-US" altLang="zh-CN">
              <a:solidFill>
                <a:srgbClr val="003865"/>
              </a:solidFill>
            </a:endParaRPr>
          </a:p>
          <a:p>
            <a:r>
              <a:rPr lang="en-US" altLang="zh-CN">
                <a:sym typeface="+mn-ea"/>
              </a:rPr>
              <a:t>.</a:t>
            </a:r>
            <a:endParaRPr lang="zh-CN" altLang="en-US"/>
          </a:p>
        </p:txBody>
      </p:sp>
      <p:sp>
        <p:nvSpPr>
          <p:cNvPr id="20" name="文本框 19"/>
          <p:cNvSpPr txBox="1"/>
          <p:nvPr/>
        </p:nvSpPr>
        <p:spPr>
          <a:xfrm>
            <a:off x="4076700" y="1905000"/>
            <a:ext cx="1752600" cy="3905250"/>
          </a:xfrm>
          <a:prstGeom prst="rect">
            <a:avLst/>
          </a:prstGeom>
          <a:noFill/>
        </p:spPr>
        <p:txBody>
          <a:bodyPr wrap="square" rtlCol="0" anchor="t">
            <a:noAutofit/>
          </a:bodyPr>
          <a:p>
            <a:r>
              <a:rPr lang="en-US" altLang="zh-CN" b="1">
                <a:solidFill>
                  <a:srgbClr val="003865"/>
                </a:solidFill>
                <a:sym typeface="+mn-ea"/>
              </a:rPr>
              <a:t>Married status:</a:t>
            </a:r>
            <a:r>
              <a:rPr lang="en-US" altLang="zh-CN">
                <a:solidFill>
                  <a:srgbClr val="003865"/>
                </a:solidFill>
                <a:sym typeface="+mn-ea"/>
              </a:rPr>
              <a:t> Marriage generally leads to a more stable family or two sources of income, and is positively associated with higher income.</a:t>
            </a:r>
            <a:endParaRPr lang="en-US" altLang="zh-CN">
              <a:solidFill>
                <a:srgbClr val="003865"/>
              </a:solidFill>
              <a:sym typeface="+mn-ea"/>
            </a:endParaRPr>
          </a:p>
        </p:txBody>
      </p:sp>
      <p:sp>
        <p:nvSpPr>
          <p:cNvPr id="21" name="文本框 20"/>
          <p:cNvSpPr txBox="1"/>
          <p:nvPr/>
        </p:nvSpPr>
        <p:spPr>
          <a:xfrm>
            <a:off x="6078855" y="1905000"/>
            <a:ext cx="2134235" cy="3768090"/>
          </a:xfrm>
          <a:prstGeom prst="rect">
            <a:avLst/>
          </a:prstGeom>
          <a:noFill/>
        </p:spPr>
        <p:txBody>
          <a:bodyPr wrap="square" rtlCol="0">
            <a:noAutofit/>
          </a:bodyPr>
          <a:p>
            <a:r>
              <a:rPr lang="en-US" altLang="zh-CN" b="1">
                <a:solidFill>
                  <a:srgbClr val="003865"/>
                </a:solidFill>
                <a:sym typeface="+mn-ea"/>
              </a:rPr>
              <a:t>High-paying occupations</a:t>
            </a:r>
            <a:r>
              <a:rPr lang="en-US" altLang="zh-CN">
                <a:solidFill>
                  <a:srgbClr val="003865"/>
                </a:solidFill>
                <a:sym typeface="+mn-ea"/>
              </a:rPr>
              <a:t>: such as management, professional technology (Exec-managerial, Prof-specialty, etc.) are easier to cross the 50k threshold.</a:t>
            </a:r>
            <a:endParaRPr lang="en-US" altLang="zh-CN">
              <a:solidFill>
                <a:srgbClr val="003865"/>
              </a:solidFill>
            </a:endParaRPr>
          </a:p>
          <a:p>
            <a:r>
              <a:rPr lang="en-US" altLang="zh-CN">
                <a:sym typeface="+mn-ea"/>
              </a:rPr>
              <a:t>.</a:t>
            </a:r>
            <a:endParaRPr lang="zh-CN" altLang="en-US"/>
          </a:p>
        </p:txBody>
      </p:sp>
      <p:sp>
        <p:nvSpPr>
          <p:cNvPr id="22" name="文本框 21"/>
          <p:cNvSpPr txBox="1"/>
          <p:nvPr/>
        </p:nvSpPr>
        <p:spPr>
          <a:xfrm>
            <a:off x="8213090" y="1905000"/>
            <a:ext cx="2049145" cy="3888740"/>
          </a:xfrm>
          <a:prstGeom prst="rect">
            <a:avLst/>
          </a:prstGeom>
          <a:noFill/>
        </p:spPr>
        <p:txBody>
          <a:bodyPr wrap="square" rtlCol="0" anchor="t">
            <a:noAutofit/>
          </a:bodyPr>
          <a:p>
            <a:r>
              <a:rPr lang="en-US" altLang="zh-CN" b="1">
                <a:solidFill>
                  <a:srgbClr val="003865"/>
                </a:solidFill>
                <a:sym typeface="+mn-ea"/>
              </a:rPr>
              <a:t>Longer work hours </a:t>
            </a:r>
            <a:r>
              <a:rPr lang="en-US" altLang="zh-CN">
                <a:solidFill>
                  <a:srgbClr val="003865"/>
                </a:solidFill>
                <a:sym typeface="+mn-ea"/>
              </a:rPr>
              <a:t>: An increase in the number of hours worked per week also increases the probability of a high income, but the nature of the occupation is equally critical.</a:t>
            </a:r>
            <a:endParaRPr lang="en-US" altLang="zh-CN">
              <a:solidFill>
                <a:srgbClr val="003865"/>
              </a:solidFill>
              <a:sym typeface="+mn-ea"/>
            </a:endParaRPr>
          </a:p>
        </p:txBody>
      </p:sp>
      <p:pic>
        <p:nvPicPr>
          <p:cNvPr id="23" name="图片 22" descr="人"/>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502900" y="957580"/>
            <a:ext cx="914400" cy="914400"/>
          </a:xfrm>
          <a:prstGeom prst="rect">
            <a:avLst/>
          </a:prstGeom>
        </p:spPr>
      </p:pic>
      <p:sp>
        <p:nvSpPr>
          <p:cNvPr id="24" name="文本框 23"/>
          <p:cNvSpPr txBox="1"/>
          <p:nvPr/>
        </p:nvSpPr>
        <p:spPr>
          <a:xfrm>
            <a:off x="10224770" y="1905000"/>
            <a:ext cx="1870710" cy="3472180"/>
          </a:xfrm>
          <a:prstGeom prst="rect">
            <a:avLst/>
          </a:prstGeom>
          <a:noFill/>
        </p:spPr>
        <p:txBody>
          <a:bodyPr wrap="square" rtlCol="0" anchor="t">
            <a:noAutofit/>
          </a:bodyPr>
          <a:p>
            <a:r>
              <a:rPr lang="en-US" altLang="zh-CN" b="1">
                <a:solidFill>
                  <a:srgbClr val="003865"/>
                </a:solidFill>
                <a:sym typeface="+mn-ea"/>
              </a:rPr>
              <a:t>Gender</a:t>
            </a:r>
            <a:r>
              <a:rPr lang="en-US" altLang="zh-CN">
                <a:solidFill>
                  <a:srgbClr val="003865"/>
                </a:solidFill>
                <a:sym typeface="+mn-ea"/>
              </a:rPr>
              <a:t>: Men are more likely to be in the &gt;50k income group overall, but whether this is significant in the final model depends on the specific categorical combination and control variables.</a:t>
            </a:r>
            <a:endParaRPr lang="en-US" altLang="zh-CN">
              <a:solidFill>
                <a:srgbClr val="003865"/>
              </a:solidFill>
              <a:sym typeface="+mn-ea"/>
            </a:endParaRPr>
          </a:p>
        </p:txBody>
      </p:sp>
      <p:sp>
        <p:nvSpPr>
          <p:cNvPr id="25" name="矩形 24"/>
          <p:cNvSpPr/>
          <p:nvPr/>
        </p:nvSpPr>
        <p:spPr>
          <a:xfrm>
            <a:off x="266700" y="1951355"/>
            <a:ext cx="1776730" cy="2743200"/>
          </a:xfrm>
          <a:prstGeom prst="rect">
            <a:avLst/>
          </a:prstGeom>
          <a:noFill/>
          <a:ln>
            <a:solidFill>
              <a:srgbClr val="CFD6EC"/>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矩形 25"/>
          <p:cNvSpPr/>
          <p:nvPr/>
        </p:nvSpPr>
        <p:spPr>
          <a:xfrm>
            <a:off x="2133600" y="1938655"/>
            <a:ext cx="1853565" cy="3098165"/>
          </a:xfrm>
          <a:prstGeom prst="rect">
            <a:avLst/>
          </a:prstGeom>
          <a:noFill/>
          <a:ln>
            <a:solidFill>
              <a:srgbClr val="CFD6EC"/>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矩形 26"/>
          <p:cNvSpPr/>
          <p:nvPr/>
        </p:nvSpPr>
        <p:spPr>
          <a:xfrm>
            <a:off x="4076700" y="1938655"/>
            <a:ext cx="1882775" cy="2844800"/>
          </a:xfrm>
          <a:prstGeom prst="rect">
            <a:avLst/>
          </a:prstGeom>
          <a:noFill/>
          <a:ln>
            <a:solidFill>
              <a:srgbClr val="CFD6EC"/>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矩形 27"/>
          <p:cNvSpPr/>
          <p:nvPr/>
        </p:nvSpPr>
        <p:spPr>
          <a:xfrm>
            <a:off x="6100445" y="1938655"/>
            <a:ext cx="2014855" cy="2856865"/>
          </a:xfrm>
          <a:prstGeom prst="rect">
            <a:avLst/>
          </a:prstGeom>
          <a:noFill/>
          <a:ln>
            <a:solidFill>
              <a:srgbClr val="CFD6EC"/>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矩形 28"/>
          <p:cNvSpPr/>
          <p:nvPr/>
        </p:nvSpPr>
        <p:spPr>
          <a:xfrm>
            <a:off x="8216900" y="1938655"/>
            <a:ext cx="2018665" cy="3136900"/>
          </a:xfrm>
          <a:prstGeom prst="rect">
            <a:avLst/>
          </a:prstGeom>
          <a:noFill/>
          <a:ln>
            <a:solidFill>
              <a:srgbClr val="CFD6EC"/>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矩形 29"/>
          <p:cNvSpPr/>
          <p:nvPr/>
        </p:nvSpPr>
        <p:spPr>
          <a:xfrm>
            <a:off x="10304780" y="1951355"/>
            <a:ext cx="1841500" cy="3626485"/>
          </a:xfrm>
          <a:prstGeom prst="rect">
            <a:avLst/>
          </a:prstGeom>
          <a:noFill/>
          <a:ln>
            <a:solidFill>
              <a:srgbClr val="CFD6EC"/>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7"/>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845" y="185490"/>
            <a:ext cx="10969200" cy="705600"/>
          </a:xfrm>
        </p:spPr>
        <p:txBody>
          <a:bodyPr/>
          <a:lstStyle/>
          <a:p>
            <a:r>
              <a:rPr lang="en-US" altLang="zh-CN" b="1" dirty="0">
                <a:solidFill>
                  <a:srgbClr val="003865"/>
                </a:solidFill>
                <a:sym typeface="+mn-ea"/>
              </a:rPr>
              <a:t>Conclusion</a:t>
            </a:r>
            <a:endParaRPr lang="en-US" altLang="zh-CN" b="1" dirty="0">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p:cxnSp>
        <p:nvCxnSpPr>
          <p:cNvPr id="16" name="直接连接符 15"/>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sp>
        <p:nvSpPr>
          <p:cNvPr id="8" name="内容占位符 7"/>
          <p:cNvSpPr>
            <a:spLocks noGrp="1"/>
          </p:cNvSpPr>
          <p:nvPr>
            <p:ph idx="1"/>
          </p:nvPr>
        </p:nvSpPr>
        <p:spPr>
          <a:xfrm>
            <a:off x="471805" y="1110615"/>
            <a:ext cx="10968990" cy="4637405"/>
          </a:xfrm>
        </p:spPr>
        <p:txBody>
          <a:bodyPr>
            <a:normAutofit/>
          </a:bodyPr>
          <a:lstStyle/>
          <a:p>
            <a:r>
              <a:rPr lang="en-US" altLang="zh-CN" dirty="0">
                <a:solidFill>
                  <a:schemeClr val="accent1">
                    <a:lumMod val="50000"/>
                  </a:schemeClr>
                </a:solidFill>
              </a:rPr>
              <a:t>Older, higher education level, married, longer work hours, high-paying occupations: such as management, professional technology (Exec-managerial, Prof-specialty, etc.) groups are more likely to achieve annual income &gt;50k.</a:t>
            </a:r>
            <a:endParaRPr lang="en-US" altLang="zh-CN" dirty="0">
              <a:solidFill>
                <a:schemeClr val="accent1">
                  <a:lumMod val="50000"/>
                </a:schemeClr>
              </a:solidFill>
            </a:endParaRPr>
          </a:p>
          <a:p>
            <a:r>
              <a:rPr lang="en-US" altLang="zh-CN" dirty="0">
                <a:solidFill>
                  <a:schemeClr val="accent1">
                    <a:lumMod val="50000"/>
                  </a:schemeClr>
                </a:solidFill>
              </a:rPr>
              <a:t>Men are more likely to be in the &gt;50k income group overall, but whether this is significant in the final model depends on the specific categorical combination and control variables.</a:t>
            </a:r>
            <a:endParaRPr lang="en-US" altLang="zh-CN" dirty="0">
              <a:solidFill>
                <a:schemeClr val="accent1">
                  <a:lumMod val="50000"/>
                </a:schemeClr>
              </a:solidFill>
            </a:endParaRPr>
          </a:p>
          <a:p>
            <a:r>
              <a:rPr lang="en-US" altLang="zh-CN" dirty="0">
                <a:solidFill>
                  <a:schemeClr val="accent1">
                    <a:lumMod val="50000"/>
                  </a:schemeClr>
                </a:solidFill>
                <a:sym typeface="+mn-ea"/>
              </a:rPr>
              <a:t>Since most of the samples in the data are American nationality, and the sample size of other nationalities is very small, the overall impact on income is not influence.</a:t>
            </a:r>
            <a:endParaRPr lang="en-US" altLang="zh-CN" dirty="0">
              <a:solidFill>
                <a:schemeClr val="accent1">
                  <a:lumMod val="50000"/>
                </a:schemeClr>
              </a:solidFill>
            </a:endParaRPr>
          </a:p>
          <a:p>
            <a:endParaRPr lang="en-US" altLang="zh-CN" dirty="0"/>
          </a:p>
        </p:txBody>
      </p:sp>
    </p:spTree>
    <p:custDataLst>
      <p:tags r:id="rId5"/>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845" y="185490"/>
            <a:ext cx="10969200" cy="705600"/>
          </a:xfrm>
        </p:spPr>
        <p:txBody>
          <a:bodyPr/>
          <a:lstStyle/>
          <a:p>
            <a:r>
              <a:rPr lang="en-US" altLang="zh-CN" b="1">
                <a:solidFill>
                  <a:srgbClr val="003865"/>
                </a:solidFill>
                <a:sym typeface="+mn-ea"/>
              </a:rPr>
              <a:t>Future Directions</a:t>
            </a:r>
            <a:endParaRPr lang="en-US" altLang="zh-CN" b="1">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p:cxnSp>
        <p:nvCxnSpPr>
          <p:cNvPr id="16" name="直接连接符 15"/>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sp>
        <p:nvSpPr>
          <p:cNvPr id="3" name="燕尾形 2"/>
          <p:cNvSpPr/>
          <p:nvPr/>
        </p:nvSpPr>
        <p:spPr>
          <a:xfrm>
            <a:off x="471170" y="1887855"/>
            <a:ext cx="4751070" cy="3529330"/>
          </a:xfrm>
          <a:prstGeom prst="chevron">
            <a:avLst>
              <a:gd name="adj" fmla="val 35080"/>
            </a:avLst>
          </a:prstGeom>
          <a:gradFill>
            <a:gsLst>
              <a:gs pos="0">
                <a:schemeClr val="accent1">
                  <a:lumOff val="17500"/>
                </a:schemeClr>
              </a:gs>
              <a:gs pos="95000">
                <a:schemeClr val="accent1">
                  <a:alpha val="100000"/>
                </a:schemeClr>
              </a:gs>
            </a:gsLst>
          </a:gradFill>
        </p:spPr>
        <p:style>
          <a:lnRef idx="0">
            <a:srgbClr val="FFFFFF"/>
          </a:lnRef>
          <a:fillRef idx="2">
            <a:schemeClr val="accent1"/>
          </a:fillRef>
          <a:effectRef idx="1">
            <a:schemeClr val="accent1"/>
          </a:effectRef>
          <a:fontRef idx="minor">
            <a:schemeClr val="lt1"/>
          </a:fontRef>
        </p:style>
        <p:txBody>
          <a:bodyPr rtlCol="0" anchor="ctr"/>
          <a:p>
            <a:pPr algn="ctr"/>
            <a:endParaRPr lang="zh-CN" altLang="en-US"/>
          </a:p>
        </p:txBody>
      </p:sp>
      <p:sp>
        <p:nvSpPr>
          <p:cNvPr id="9" name="燕尾形 8"/>
          <p:cNvSpPr/>
          <p:nvPr/>
        </p:nvSpPr>
        <p:spPr>
          <a:xfrm>
            <a:off x="3962400" y="1887855"/>
            <a:ext cx="4482465" cy="3529330"/>
          </a:xfrm>
          <a:prstGeom prst="chevron">
            <a:avLst>
              <a:gd name="adj" fmla="val 35080"/>
            </a:avLst>
          </a:prstGeom>
          <a:solidFill>
            <a:schemeClr val="accent1">
              <a:alpha val="94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燕尾形 9"/>
          <p:cNvSpPr/>
          <p:nvPr/>
        </p:nvSpPr>
        <p:spPr>
          <a:xfrm>
            <a:off x="7233920" y="1887855"/>
            <a:ext cx="4604385" cy="3529330"/>
          </a:xfrm>
          <a:prstGeom prst="chevron">
            <a:avLst>
              <a:gd name="adj" fmla="val 35080"/>
            </a:avLst>
          </a:prstGeom>
          <a:solidFill>
            <a:schemeClr val="accent1">
              <a:lumMod val="75000"/>
            </a:schemeClr>
          </a:solidFill>
        </p:spPr>
        <p:style>
          <a:lnRef idx="2">
            <a:schemeClr val="accent1"/>
          </a:lnRef>
          <a:fillRef idx="2">
            <a:schemeClr val="accent1"/>
          </a:fillRef>
          <a:effectRef idx="0">
            <a:srgbClr val="FFFFFF"/>
          </a:effectRef>
          <a:fontRef idx="minor">
            <a:schemeClr val="lt1"/>
          </a:fontRef>
        </p:style>
        <p:txBody>
          <a:bodyPr rtlCol="0" anchor="ctr"/>
          <a:p>
            <a:pPr algn="ctr"/>
            <a:endParaRPr lang="zh-CN" altLang="en-US"/>
          </a:p>
        </p:txBody>
      </p:sp>
      <p:sp>
        <p:nvSpPr>
          <p:cNvPr id="11" name="椭圆 10"/>
          <p:cNvSpPr/>
          <p:nvPr/>
        </p:nvSpPr>
        <p:spPr>
          <a:xfrm>
            <a:off x="979805" y="3042603"/>
            <a:ext cx="1079500" cy="1092200"/>
          </a:xfrm>
          <a:prstGeom prst="ellipse">
            <a:avLst/>
          </a:prstGeom>
          <a:solidFill>
            <a:schemeClr val="bg1">
              <a:lumMod val="95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椭圆 11"/>
          <p:cNvSpPr/>
          <p:nvPr/>
        </p:nvSpPr>
        <p:spPr>
          <a:xfrm>
            <a:off x="4546600" y="3042603"/>
            <a:ext cx="1079500" cy="1092200"/>
          </a:xfrm>
          <a:prstGeom prst="ellipse">
            <a:avLst/>
          </a:prstGeom>
          <a:solidFill>
            <a:schemeClr val="bg1">
              <a:lumMod val="95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椭圆 12"/>
          <p:cNvSpPr/>
          <p:nvPr/>
        </p:nvSpPr>
        <p:spPr>
          <a:xfrm>
            <a:off x="7810500" y="3042603"/>
            <a:ext cx="1079500" cy="1092200"/>
          </a:xfrm>
          <a:prstGeom prst="ellipse">
            <a:avLst/>
          </a:prstGeom>
          <a:solidFill>
            <a:schemeClr val="bg1">
              <a:lumMod val="95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5" name="图片 14" descr="电视"/>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29150" y="3187700"/>
            <a:ext cx="914400" cy="914400"/>
          </a:xfrm>
          <a:prstGeom prst="rect">
            <a:avLst/>
          </a:prstGeom>
        </p:spPr>
      </p:pic>
      <p:pic>
        <p:nvPicPr>
          <p:cNvPr id="17" name="图片 16" descr="上涨数据图"/>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8550" y="3128645"/>
            <a:ext cx="841375" cy="841375"/>
          </a:xfrm>
          <a:prstGeom prst="rect">
            <a:avLst/>
          </a:prstGeom>
        </p:spPr>
      </p:pic>
      <p:pic>
        <p:nvPicPr>
          <p:cNvPr id="19" name="图片 18" descr="地球"/>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893050" y="3128645"/>
            <a:ext cx="914400" cy="914400"/>
          </a:xfrm>
          <a:prstGeom prst="rect">
            <a:avLst/>
          </a:prstGeom>
        </p:spPr>
      </p:pic>
      <p:sp>
        <p:nvSpPr>
          <p:cNvPr id="20" name="文本框 19"/>
          <p:cNvSpPr txBox="1"/>
          <p:nvPr/>
        </p:nvSpPr>
        <p:spPr>
          <a:xfrm>
            <a:off x="2053590" y="2700020"/>
            <a:ext cx="2575560" cy="3150235"/>
          </a:xfrm>
          <a:prstGeom prst="rect">
            <a:avLst/>
          </a:prstGeom>
          <a:noFill/>
        </p:spPr>
        <p:txBody>
          <a:bodyPr wrap="square" rtlCol="0">
            <a:noAutofit/>
          </a:bodyPr>
          <a:p>
            <a:r>
              <a:rPr lang="en-US" altLang="zh-CN" dirty="0">
                <a:solidFill>
                  <a:schemeClr val="bg1"/>
                </a:solidFill>
                <a:sym typeface="+mn-ea"/>
              </a:rPr>
              <a:t>Increase the size of the dataset, especially to expand the number of different occupations </a:t>
            </a:r>
            <a:endParaRPr lang="en-US" altLang="zh-CN" dirty="0">
              <a:solidFill>
                <a:schemeClr val="bg1"/>
              </a:solidFill>
              <a:sym typeface="+mn-ea"/>
            </a:endParaRPr>
          </a:p>
          <a:p>
            <a:r>
              <a:rPr lang="en-US" altLang="zh-CN" dirty="0">
                <a:solidFill>
                  <a:schemeClr val="bg1"/>
                </a:solidFill>
                <a:sym typeface="+mn-ea"/>
              </a:rPr>
              <a:t>to avoid the situation where there is too little data for a single occupation.</a:t>
            </a:r>
            <a:endParaRPr lang="en-US" altLang="zh-CN" dirty="0">
              <a:solidFill>
                <a:schemeClr val="bg1"/>
              </a:solidFill>
            </a:endParaRPr>
          </a:p>
          <a:p>
            <a:endParaRPr lang="en-US" altLang="zh-CN" dirty="0">
              <a:solidFill>
                <a:schemeClr val="bg1"/>
              </a:solidFill>
            </a:endParaRPr>
          </a:p>
        </p:txBody>
      </p:sp>
      <p:sp>
        <p:nvSpPr>
          <p:cNvPr id="21" name="文本框 20"/>
          <p:cNvSpPr txBox="1"/>
          <p:nvPr/>
        </p:nvSpPr>
        <p:spPr>
          <a:xfrm>
            <a:off x="5626100" y="2794000"/>
            <a:ext cx="2288540" cy="2159635"/>
          </a:xfrm>
          <a:prstGeom prst="rect">
            <a:avLst/>
          </a:prstGeom>
          <a:noFill/>
        </p:spPr>
        <p:txBody>
          <a:bodyPr wrap="square" rtlCol="0">
            <a:noAutofit/>
          </a:bodyPr>
          <a:p>
            <a:r>
              <a:rPr lang="en-US" altLang="zh-CN" dirty="0">
                <a:solidFill>
                  <a:schemeClr val="bg1"/>
                </a:solidFill>
                <a:sym typeface="+mn-ea"/>
              </a:rPr>
              <a:t>Test the model of more combinations of levels within categorical variables</a:t>
            </a:r>
            <a:r>
              <a:rPr lang="en-US" altLang="zh-CN" dirty="0">
                <a:sym typeface="+mn-ea"/>
              </a:rPr>
              <a:t>.</a:t>
            </a:r>
            <a:endParaRPr lang="zh-CN" altLang="en-US"/>
          </a:p>
        </p:txBody>
      </p:sp>
      <p:sp>
        <p:nvSpPr>
          <p:cNvPr id="22" name="文本框 21"/>
          <p:cNvSpPr txBox="1"/>
          <p:nvPr/>
        </p:nvSpPr>
        <p:spPr>
          <a:xfrm>
            <a:off x="8966200" y="2794000"/>
            <a:ext cx="2404745" cy="1476375"/>
          </a:xfrm>
          <a:prstGeom prst="rect">
            <a:avLst/>
          </a:prstGeom>
          <a:noFill/>
        </p:spPr>
        <p:txBody>
          <a:bodyPr wrap="square" rtlCol="0">
            <a:spAutoFit/>
          </a:bodyPr>
          <a:p>
            <a:r>
              <a:rPr lang="en-US" altLang="zh-CN" dirty="0">
                <a:solidFill>
                  <a:schemeClr val="bg1"/>
                </a:solidFill>
                <a:sym typeface="+mn-ea"/>
              </a:rPr>
              <a:t>Investigate the model in different countries to assess the model's applicability.</a:t>
            </a:r>
            <a:endParaRPr lang="en-US" altLang="zh-CN" dirty="0">
              <a:solidFill>
                <a:schemeClr val="bg1"/>
              </a:solidFill>
            </a:endParaRPr>
          </a:p>
          <a:p>
            <a:endParaRPr lang="en-US" altLang="zh-CN" dirty="0">
              <a:solidFill>
                <a:schemeClr val="bg1"/>
              </a:solidFill>
            </a:endParaRPr>
          </a:p>
        </p:txBody>
      </p:sp>
    </p:spTree>
    <p:custDataLst>
      <p:tags r:id="rId1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1076960" y="1002665"/>
            <a:ext cx="10688955" cy="3470910"/>
          </a:xfrm>
          <a:prstGeom prst="roundRect">
            <a:avLst/>
          </a:prstGeom>
          <a:gradFill>
            <a:gsLst>
              <a:gs pos="50000">
                <a:schemeClr val="accent1"/>
              </a:gs>
              <a:gs pos="0">
                <a:schemeClr val="accent1">
                  <a:lumMod val="25000"/>
                  <a:lumOff val="75000"/>
                </a:schemeClr>
              </a:gs>
              <a:gs pos="100000">
                <a:schemeClr val="accent1">
                  <a:lumMod val="85000"/>
                </a:schemeClr>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12845" y="185490"/>
            <a:ext cx="10969200" cy="705600"/>
          </a:xfrm>
        </p:spPr>
        <p:txBody>
          <a:bodyPr/>
          <a:lstStyle/>
          <a:p>
            <a:r>
              <a:rPr lang="en-US" altLang="zh-CN" b="1">
                <a:solidFill>
                  <a:srgbClr val="003865"/>
                </a:solidFill>
                <a:sym typeface="+mn-ea"/>
              </a:rPr>
              <a:t>Exploratory data analysis</a:t>
            </a:r>
            <a:endParaRPr lang="en-US" altLang="zh-CN" b="1">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p:pic>
        <p:nvPicPr>
          <p:cNvPr id="8" name="内容占位符 7" descr="CorrNumdata"/>
          <p:cNvPicPr>
            <a:picLocks noChangeAspect="1"/>
          </p:cNvPicPr>
          <p:nvPr/>
        </p:nvPicPr>
        <p:blipFill>
          <a:blip r:embed="rId5"/>
          <a:stretch>
            <a:fillRect/>
          </a:stretch>
        </p:blipFill>
        <p:spPr>
          <a:xfrm>
            <a:off x="1365250" y="1078865"/>
            <a:ext cx="5354955" cy="3018155"/>
          </a:xfrm>
          <a:prstGeom prst="rect">
            <a:avLst/>
          </a:prstGeom>
        </p:spPr>
      </p:pic>
      <p:pic>
        <p:nvPicPr>
          <p:cNvPr id="7" name="图片 6" descr="income"/>
          <p:cNvPicPr>
            <a:picLocks noChangeAspect="1"/>
          </p:cNvPicPr>
          <p:nvPr/>
        </p:nvPicPr>
        <p:blipFill>
          <a:blip r:embed="rId6"/>
          <a:stretch>
            <a:fillRect/>
          </a:stretch>
        </p:blipFill>
        <p:spPr>
          <a:xfrm>
            <a:off x="7124700" y="1083310"/>
            <a:ext cx="4090035" cy="2917190"/>
          </a:xfrm>
          <a:prstGeom prst="rect">
            <a:avLst/>
          </a:prstGeom>
        </p:spPr>
      </p:pic>
      <p:sp>
        <p:nvSpPr>
          <p:cNvPr id="10" name="文本框 9"/>
          <p:cNvSpPr txBox="1"/>
          <p:nvPr/>
        </p:nvSpPr>
        <p:spPr>
          <a:xfrm>
            <a:off x="2416175" y="4140835"/>
            <a:ext cx="4708525" cy="337185"/>
          </a:xfrm>
          <a:prstGeom prst="rect">
            <a:avLst/>
          </a:prstGeom>
          <a:noFill/>
        </p:spPr>
        <p:txBody>
          <a:bodyPr wrap="square" rtlCol="0">
            <a:spAutoFit/>
          </a:bodyPr>
          <a:lstStyle/>
          <a:p>
            <a:r>
              <a:rPr lang="en-US" altLang="zh-CN" sz="1600">
                <a:solidFill>
                  <a:srgbClr val="FFFFFF"/>
                </a:solidFill>
              </a:rPr>
              <a:t>Fig.1. Numeric Data Correlation </a:t>
            </a:r>
            <a:endParaRPr lang="en-US" altLang="zh-CN" sz="1600">
              <a:solidFill>
                <a:srgbClr val="FFFFFF"/>
              </a:solidFill>
            </a:endParaRPr>
          </a:p>
        </p:txBody>
      </p:sp>
      <p:sp>
        <p:nvSpPr>
          <p:cNvPr id="11" name="文本框 10"/>
          <p:cNvSpPr txBox="1"/>
          <p:nvPr/>
        </p:nvSpPr>
        <p:spPr>
          <a:xfrm>
            <a:off x="7973695" y="4097020"/>
            <a:ext cx="3864610" cy="337185"/>
          </a:xfrm>
          <a:prstGeom prst="rect">
            <a:avLst/>
          </a:prstGeom>
          <a:noFill/>
        </p:spPr>
        <p:txBody>
          <a:bodyPr wrap="square" rtlCol="0">
            <a:spAutoFit/>
          </a:bodyPr>
          <a:lstStyle/>
          <a:p>
            <a:r>
              <a:rPr lang="en-US" altLang="zh-CN" sz="1600">
                <a:solidFill>
                  <a:srgbClr val="FFFFFF"/>
                </a:solidFill>
              </a:rPr>
              <a:t>Fig.2. Income Distribution</a:t>
            </a:r>
            <a:endParaRPr lang="en-US" altLang="zh-CN" sz="1600">
              <a:solidFill>
                <a:srgbClr val="FFFFFF"/>
              </a:solidFill>
            </a:endParaRPr>
          </a:p>
        </p:txBody>
      </p:sp>
      <p:sp>
        <p:nvSpPr>
          <p:cNvPr id="13" name="文本框 12"/>
          <p:cNvSpPr txBox="1"/>
          <p:nvPr/>
        </p:nvSpPr>
        <p:spPr>
          <a:xfrm>
            <a:off x="1198880" y="4434205"/>
            <a:ext cx="5690235" cy="2030095"/>
          </a:xfrm>
          <a:prstGeom prst="rect">
            <a:avLst/>
          </a:prstGeom>
          <a:noFill/>
        </p:spPr>
        <p:txBody>
          <a:bodyPr wrap="square" rtlCol="0">
            <a:spAutoFit/>
          </a:bodyPr>
          <a:lstStyle/>
          <a:p>
            <a:r>
              <a:rPr lang="en-US" altLang="zh-CN">
                <a:solidFill>
                  <a:srgbClr val="003865"/>
                </a:solidFill>
                <a:sym typeface="+mn-ea"/>
              </a:rPr>
              <a:t>From fig.1, there is a weak positive correlation between Age and Hours_PW (0.138). The scatter plot shows that older people are slightly more inclined to work longer hours.</a:t>
            </a:r>
            <a:endParaRPr lang="en-US" altLang="zh-CN">
              <a:solidFill>
                <a:srgbClr val="003865"/>
              </a:solidFill>
            </a:endParaRPr>
          </a:p>
          <a:p>
            <a:r>
              <a:rPr lang="en-US" altLang="zh-CN">
                <a:solidFill>
                  <a:srgbClr val="003865"/>
                </a:solidFill>
                <a:sym typeface="+mn-ea"/>
              </a:rPr>
              <a:t>The box plots show that groups with higher incomes tend to be older and work longer hours.</a:t>
            </a:r>
            <a:endParaRPr lang="en-US" altLang="zh-CN">
              <a:solidFill>
                <a:srgbClr val="003865"/>
              </a:solidFill>
            </a:endParaRPr>
          </a:p>
          <a:p>
            <a:endParaRPr lang="en-US" altLang="zh-CN">
              <a:solidFill>
                <a:srgbClr val="003865"/>
              </a:solidFill>
            </a:endParaRPr>
          </a:p>
        </p:txBody>
      </p:sp>
      <p:sp>
        <p:nvSpPr>
          <p:cNvPr id="14" name="文本框 13"/>
          <p:cNvSpPr txBox="1"/>
          <p:nvPr/>
        </p:nvSpPr>
        <p:spPr>
          <a:xfrm>
            <a:off x="7124700" y="4434205"/>
            <a:ext cx="5084445" cy="1517015"/>
          </a:xfrm>
          <a:prstGeom prst="rect">
            <a:avLst/>
          </a:prstGeom>
          <a:noFill/>
        </p:spPr>
        <p:txBody>
          <a:bodyPr wrap="square" rtlCol="0">
            <a:noAutofit/>
          </a:bodyPr>
          <a:lstStyle/>
          <a:p>
            <a:r>
              <a:rPr lang="en-US" altLang="zh-CN">
                <a:solidFill>
                  <a:srgbClr val="003865"/>
                </a:solidFill>
                <a:sym typeface="+mn-ea"/>
              </a:rPr>
              <a:t>From fig.2, there is a significant class imbalance that can bias models toward the majority class and impair predictive accuracy for high-income individuals if not properly addressed.</a:t>
            </a:r>
            <a:endParaRPr lang="en-US" altLang="zh-CN">
              <a:solidFill>
                <a:srgbClr val="003865"/>
              </a:solidFill>
              <a:sym typeface="+mn-ea"/>
            </a:endParaRPr>
          </a:p>
        </p:txBody>
      </p:sp>
      <p:cxnSp>
        <p:nvCxnSpPr>
          <p:cNvPr id="16" name="直接连接符 15"/>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custDataLst>
              <p:tags r:id="rId1"/>
            </p:custDataLst>
          </p:nvPr>
        </p:nvSpPr>
        <p:spPr>
          <a:xfrm>
            <a:off x="828675" y="908685"/>
            <a:ext cx="10753090" cy="3559175"/>
          </a:xfrm>
          <a:prstGeom prst="roundRect">
            <a:avLst/>
          </a:prstGeom>
          <a:gradFill>
            <a:gsLst>
              <a:gs pos="50000">
                <a:schemeClr val="accent1"/>
              </a:gs>
              <a:gs pos="0">
                <a:schemeClr val="accent1">
                  <a:lumMod val="25000"/>
                  <a:lumOff val="75000"/>
                </a:schemeClr>
              </a:gs>
              <a:gs pos="100000">
                <a:schemeClr val="accent1">
                  <a:lumMod val="85000"/>
                </a:schemeClr>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12845" y="185490"/>
            <a:ext cx="10969200" cy="705600"/>
          </a:xfrm>
        </p:spPr>
        <p:txBody>
          <a:bodyPr/>
          <a:lstStyle/>
          <a:p>
            <a:r>
              <a:rPr lang="en-US" altLang="zh-CN" b="1">
                <a:solidFill>
                  <a:srgbClr val="003865"/>
                </a:solidFill>
                <a:sym typeface="+mn-ea"/>
              </a:rPr>
              <a:t>Exploratory data analysis</a:t>
            </a:r>
            <a:endParaRPr lang="en-US" altLang="zh-CN" b="1">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2"/>
              </p:custDataLst>
            </p:nvPr>
          </p:nvPicPr>
          <p:blipFill>
            <a:blip r:embed="rId3"/>
            <a:stretch>
              <a:fillRect/>
            </a:stretch>
          </p:blipFill>
          <p:spPr>
            <a:xfrm>
              <a:off x="1888" y="9777"/>
              <a:ext cx="17312" cy="1036"/>
            </a:xfrm>
            <a:prstGeom prst="rect">
              <a:avLst/>
            </a:prstGeom>
          </p:spPr>
        </p:pic>
        <p:pic>
          <p:nvPicPr>
            <p:cNvPr id="5" name="图片 4"/>
            <p:cNvPicPr/>
            <p:nvPr>
              <p:custDataLst>
                <p:tags r:id="rId4"/>
              </p:custDataLst>
            </p:nvPr>
          </p:nvPicPr>
          <p:blipFill>
            <a:blip r:embed="rId5"/>
            <a:stretch>
              <a:fillRect/>
            </a:stretch>
          </p:blipFill>
          <p:spPr>
            <a:xfrm>
              <a:off x="0" y="9776"/>
              <a:ext cx="2150" cy="1050"/>
            </a:xfrm>
            <a:prstGeom prst="rect">
              <a:avLst/>
            </a:prstGeom>
          </p:spPr>
        </p:pic>
      </p:grpSp>
      <p:sp>
        <p:nvSpPr>
          <p:cNvPr id="13" name="文本框 12"/>
          <p:cNvSpPr txBox="1"/>
          <p:nvPr>
            <p:custDataLst>
              <p:tags r:id="rId6"/>
            </p:custDataLst>
          </p:nvPr>
        </p:nvSpPr>
        <p:spPr>
          <a:xfrm>
            <a:off x="612775" y="4454525"/>
            <a:ext cx="6205220" cy="1753235"/>
          </a:xfrm>
          <a:prstGeom prst="rect">
            <a:avLst/>
          </a:prstGeom>
          <a:noFill/>
        </p:spPr>
        <p:txBody>
          <a:bodyPr wrap="square" rtlCol="0">
            <a:spAutoFit/>
          </a:bodyPr>
          <a:lstStyle/>
          <a:p>
            <a:r>
              <a:rPr lang="en-US" altLang="zh-CN">
                <a:solidFill>
                  <a:srgbClr val="003865"/>
                </a:solidFill>
                <a:sym typeface="+mn-ea"/>
              </a:rPr>
              <a:t>Fig.3. </a:t>
            </a:r>
            <a:r>
              <a:rPr lang="en-US" altLang="zh-CN">
                <a:solidFill>
                  <a:srgbClr val="003865"/>
                </a:solidFill>
              </a:rPr>
              <a:t>shows a clear correlation between higher education and increased income potential: Lower educational levels predominate among individuals earning </a:t>
            </a:r>
            <a:r>
              <a:rPr lang="en-US" altLang="zh-CN">
                <a:solidFill>
                  <a:srgbClr val="003865"/>
                </a:solidFill>
                <a:sym typeface="+mn-ea"/>
              </a:rPr>
              <a:t>“&lt;=50K”</a:t>
            </a:r>
            <a:r>
              <a:rPr lang="en-US" altLang="zh-CN">
                <a:solidFill>
                  <a:srgbClr val="003865"/>
                </a:solidFill>
              </a:rPr>
              <a:t>, whereas higher educational attainments (like Bachelors, Masters, and above) are more prevalent among those earning </a:t>
            </a:r>
            <a:r>
              <a:rPr lang="en-US" altLang="zh-CN">
                <a:solidFill>
                  <a:srgbClr val="003865"/>
                </a:solidFill>
                <a:sym typeface="+mn-ea"/>
              </a:rPr>
              <a:t>“&gt;50K”</a:t>
            </a:r>
            <a:r>
              <a:rPr lang="en-US" altLang="zh-CN">
                <a:solidFill>
                  <a:srgbClr val="003865"/>
                </a:solidFill>
              </a:rPr>
              <a:t>.</a:t>
            </a:r>
            <a:endParaRPr lang="en-US" altLang="zh-CN">
              <a:solidFill>
                <a:srgbClr val="003865"/>
              </a:solidFill>
            </a:endParaRPr>
          </a:p>
        </p:txBody>
      </p:sp>
      <p:sp>
        <p:nvSpPr>
          <p:cNvPr id="14" name="文本框 13"/>
          <p:cNvSpPr txBox="1"/>
          <p:nvPr>
            <p:custDataLst>
              <p:tags r:id="rId7"/>
            </p:custDataLst>
          </p:nvPr>
        </p:nvSpPr>
        <p:spPr>
          <a:xfrm>
            <a:off x="6934200" y="4555490"/>
            <a:ext cx="5084445" cy="1517015"/>
          </a:xfrm>
          <a:prstGeom prst="rect">
            <a:avLst/>
          </a:prstGeom>
          <a:noFill/>
        </p:spPr>
        <p:txBody>
          <a:bodyPr wrap="square" rtlCol="0">
            <a:noAutofit/>
          </a:bodyPr>
          <a:lstStyle/>
          <a:p>
            <a:r>
              <a:rPr lang="en-US" altLang="zh-CN">
                <a:solidFill>
                  <a:srgbClr val="003865"/>
                </a:solidFill>
                <a:sym typeface="+mn-ea"/>
              </a:rPr>
              <a:t>This chart(fig.4.) shows that “Never-married” is the most prevalent marital status among individuals earning “&lt;=50K”, whereas “Married-civ-spouse” overwhelmingly dominates among those earning “&gt;50K”.</a:t>
            </a:r>
            <a:endParaRPr lang="en-US" altLang="zh-CN">
              <a:solidFill>
                <a:srgbClr val="003865"/>
              </a:solidFill>
              <a:sym typeface="+mn-ea"/>
            </a:endParaRPr>
          </a:p>
        </p:txBody>
      </p:sp>
      <p:pic>
        <p:nvPicPr>
          <p:cNvPr id="3" name="图片 2" descr="Income-education"/>
          <p:cNvPicPr>
            <a:picLocks noChangeAspect="1"/>
          </p:cNvPicPr>
          <p:nvPr>
            <p:custDataLst>
              <p:tags r:id="rId8"/>
            </p:custDataLst>
          </p:nvPr>
        </p:nvPicPr>
        <p:blipFill>
          <a:blip r:embed="rId9"/>
          <a:stretch>
            <a:fillRect/>
          </a:stretch>
        </p:blipFill>
        <p:spPr>
          <a:xfrm>
            <a:off x="1336040" y="998220"/>
            <a:ext cx="4134485" cy="2952115"/>
          </a:xfrm>
          <a:prstGeom prst="rect">
            <a:avLst/>
          </a:prstGeom>
        </p:spPr>
      </p:pic>
      <p:pic>
        <p:nvPicPr>
          <p:cNvPr id="9" name="图片 8" descr="Income-marital_status"/>
          <p:cNvPicPr>
            <a:picLocks noChangeAspect="1"/>
          </p:cNvPicPr>
          <p:nvPr>
            <p:custDataLst>
              <p:tags r:id="rId10"/>
            </p:custDataLst>
          </p:nvPr>
        </p:nvPicPr>
        <p:blipFill>
          <a:blip r:embed="rId11"/>
          <a:stretch>
            <a:fillRect/>
          </a:stretch>
        </p:blipFill>
        <p:spPr>
          <a:xfrm>
            <a:off x="6817995" y="995045"/>
            <a:ext cx="4135120" cy="2952115"/>
          </a:xfrm>
          <a:prstGeom prst="rect">
            <a:avLst/>
          </a:prstGeom>
        </p:spPr>
      </p:pic>
      <p:sp>
        <p:nvSpPr>
          <p:cNvPr id="15" name="文本框 14"/>
          <p:cNvSpPr txBox="1"/>
          <p:nvPr>
            <p:custDataLst>
              <p:tags r:id="rId12"/>
            </p:custDataLst>
          </p:nvPr>
        </p:nvSpPr>
        <p:spPr>
          <a:xfrm>
            <a:off x="1336040" y="3950335"/>
            <a:ext cx="4163695" cy="633095"/>
          </a:xfrm>
          <a:prstGeom prst="rect">
            <a:avLst/>
          </a:prstGeom>
          <a:noFill/>
        </p:spPr>
        <p:txBody>
          <a:bodyPr wrap="square" rtlCol="0">
            <a:noAutofit/>
          </a:bodyPr>
          <a:lstStyle/>
          <a:p>
            <a:pPr algn="ctr"/>
            <a:r>
              <a:rPr lang="en-US" altLang="zh-CN" sz="1600">
                <a:solidFill>
                  <a:srgbClr val="FFFFFF"/>
                </a:solidFill>
              </a:rPr>
              <a:t>Fig.3. Distribution of Education Levels by income Group </a:t>
            </a:r>
            <a:endParaRPr lang="en-US" altLang="zh-CN" sz="1600">
              <a:solidFill>
                <a:srgbClr val="FFFFFF"/>
              </a:solidFill>
            </a:endParaRPr>
          </a:p>
        </p:txBody>
      </p:sp>
      <p:sp>
        <p:nvSpPr>
          <p:cNvPr id="16" name="文本框 15"/>
          <p:cNvSpPr txBox="1"/>
          <p:nvPr>
            <p:custDataLst>
              <p:tags r:id="rId13"/>
            </p:custDataLst>
          </p:nvPr>
        </p:nvSpPr>
        <p:spPr>
          <a:xfrm>
            <a:off x="6817995" y="3950335"/>
            <a:ext cx="4393565" cy="601980"/>
          </a:xfrm>
          <a:prstGeom prst="rect">
            <a:avLst/>
          </a:prstGeom>
          <a:noFill/>
        </p:spPr>
        <p:txBody>
          <a:bodyPr wrap="square" rtlCol="0">
            <a:noAutofit/>
          </a:bodyPr>
          <a:lstStyle/>
          <a:p>
            <a:pPr algn="ctr"/>
            <a:r>
              <a:rPr lang="en-US" altLang="zh-CN" sz="1600">
                <a:solidFill>
                  <a:srgbClr val="FFFFFF"/>
                </a:solidFill>
              </a:rPr>
              <a:t>Fig.4. </a:t>
            </a:r>
            <a:r>
              <a:rPr lang="en-US" altLang="zh-CN" sz="1600">
                <a:solidFill>
                  <a:srgbClr val="FFFFFF"/>
                </a:solidFill>
                <a:sym typeface="+mn-ea"/>
              </a:rPr>
              <a:t>Distribution of Marital_Status Levels by income Group </a:t>
            </a:r>
            <a:endParaRPr lang="en-US" altLang="zh-CN" sz="1600">
              <a:solidFill>
                <a:srgbClr val="FFFFFF"/>
              </a:solidFill>
              <a:sym typeface="+mn-ea"/>
            </a:endParaRPr>
          </a:p>
        </p:txBody>
      </p:sp>
      <p:cxnSp>
        <p:nvCxnSpPr>
          <p:cNvPr id="19" name="直接连接符 18"/>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spTree>
    <p:custDataLst>
      <p:tags r:id="rId1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774065" y="921385"/>
            <a:ext cx="10807065" cy="3695700"/>
          </a:xfrm>
          <a:prstGeom prst="roundRect">
            <a:avLst/>
          </a:prstGeom>
          <a:gradFill>
            <a:gsLst>
              <a:gs pos="50000">
                <a:schemeClr val="accent1"/>
              </a:gs>
              <a:gs pos="0">
                <a:schemeClr val="accent1">
                  <a:lumMod val="25000"/>
                  <a:lumOff val="75000"/>
                </a:schemeClr>
              </a:gs>
              <a:gs pos="100000">
                <a:schemeClr val="accent1">
                  <a:lumMod val="85000"/>
                </a:schemeClr>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12845" y="185490"/>
            <a:ext cx="10969200" cy="705600"/>
          </a:xfrm>
        </p:spPr>
        <p:txBody>
          <a:bodyPr/>
          <a:lstStyle/>
          <a:p>
            <a:r>
              <a:rPr lang="en-US" altLang="zh-CN" b="1">
                <a:solidFill>
                  <a:srgbClr val="003865"/>
                </a:solidFill>
                <a:sym typeface="+mn-ea"/>
              </a:rPr>
              <a:t>Exploratory data analysis</a:t>
            </a:r>
            <a:endParaRPr lang="en-US" altLang="zh-CN" b="1">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p:sp>
        <p:nvSpPr>
          <p:cNvPr id="13" name="文本框 12"/>
          <p:cNvSpPr txBox="1"/>
          <p:nvPr>
            <p:custDataLst>
              <p:tags r:id="rId5"/>
            </p:custDataLst>
          </p:nvPr>
        </p:nvSpPr>
        <p:spPr>
          <a:xfrm>
            <a:off x="878840" y="4690110"/>
            <a:ext cx="4366895" cy="1259840"/>
          </a:xfrm>
          <a:prstGeom prst="rect">
            <a:avLst/>
          </a:prstGeom>
          <a:noFill/>
        </p:spPr>
        <p:txBody>
          <a:bodyPr wrap="square" rtlCol="0">
            <a:noAutofit/>
          </a:bodyPr>
          <a:lstStyle/>
          <a:p>
            <a:r>
              <a:rPr lang="en-US" altLang="zh-CN">
                <a:solidFill>
                  <a:srgbClr val="003865"/>
                </a:solidFill>
              </a:rPr>
              <a:t>The chart(fig.5.) shows that females dominate the </a:t>
            </a:r>
            <a:r>
              <a:rPr lang="en-US" altLang="zh-CN">
                <a:solidFill>
                  <a:srgbClr val="003865"/>
                </a:solidFill>
                <a:sym typeface="+mn-ea"/>
              </a:rPr>
              <a:t>“&lt;=50K”</a:t>
            </a:r>
            <a:r>
              <a:rPr lang="en-US" altLang="zh-CN">
                <a:solidFill>
                  <a:srgbClr val="003865"/>
                </a:solidFill>
              </a:rPr>
              <a:t> income group, while males are more prevalent in the </a:t>
            </a:r>
            <a:r>
              <a:rPr lang="en-US" altLang="zh-CN">
                <a:solidFill>
                  <a:srgbClr val="003865"/>
                </a:solidFill>
                <a:sym typeface="+mn-ea"/>
              </a:rPr>
              <a:t>“&gt;50K”</a:t>
            </a:r>
            <a:r>
              <a:rPr lang="en-US" altLang="zh-CN">
                <a:solidFill>
                  <a:srgbClr val="003865"/>
                </a:solidFill>
              </a:rPr>
              <a:t> income group.</a:t>
            </a:r>
            <a:endParaRPr lang="en-US" altLang="zh-CN">
              <a:solidFill>
                <a:srgbClr val="003865"/>
              </a:solidFill>
            </a:endParaRPr>
          </a:p>
        </p:txBody>
      </p:sp>
      <p:sp>
        <p:nvSpPr>
          <p:cNvPr id="14" name="文本框 13"/>
          <p:cNvSpPr txBox="1"/>
          <p:nvPr>
            <p:custDataLst>
              <p:tags r:id="rId6"/>
            </p:custDataLst>
          </p:nvPr>
        </p:nvSpPr>
        <p:spPr>
          <a:xfrm>
            <a:off x="5318125" y="4684395"/>
            <a:ext cx="6971030" cy="1370330"/>
          </a:xfrm>
          <a:prstGeom prst="rect">
            <a:avLst/>
          </a:prstGeom>
          <a:noFill/>
        </p:spPr>
        <p:txBody>
          <a:bodyPr wrap="square" rtlCol="0">
            <a:noAutofit/>
          </a:bodyPr>
          <a:lstStyle/>
          <a:p>
            <a:r>
              <a:rPr lang="en-US" altLang="zh-CN">
                <a:solidFill>
                  <a:srgbClr val="003865"/>
                </a:solidFill>
                <a:sym typeface="+mn-ea"/>
              </a:rPr>
              <a:t>Across nearly all nationalities, the majority of individuals earn “&lt;=50K”, with relatively small proportions exceeding 50K. </a:t>
            </a:r>
            <a:endParaRPr lang="en-US" altLang="zh-CN">
              <a:solidFill>
                <a:srgbClr val="003865"/>
              </a:solidFill>
              <a:sym typeface="+mn-ea"/>
            </a:endParaRPr>
          </a:p>
          <a:p>
            <a:r>
              <a:rPr lang="en-US" altLang="zh-CN">
                <a:solidFill>
                  <a:srgbClr val="003865"/>
                </a:solidFill>
                <a:sym typeface="+mn-ea"/>
              </a:rPr>
              <a:t>However, 1255 (90.7%) of the sample in the dataset had American citizenship. Because of this highly unbalanced distribution, nationality does not fit well as an explanatory variable.</a:t>
            </a:r>
            <a:endParaRPr lang="en-US" altLang="zh-CN">
              <a:solidFill>
                <a:srgbClr val="003865"/>
              </a:solidFill>
              <a:sym typeface="+mn-ea"/>
            </a:endParaRPr>
          </a:p>
        </p:txBody>
      </p:sp>
      <p:sp>
        <p:nvSpPr>
          <p:cNvPr id="15" name="文本框 14"/>
          <p:cNvSpPr txBox="1"/>
          <p:nvPr>
            <p:custDataLst>
              <p:tags r:id="rId7"/>
            </p:custDataLst>
          </p:nvPr>
        </p:nvSpPr>
        <p:spPr>
          <a:xfrm>
            <a:off x="1198880" y="4064000"/>
            <a:ext cx="4163695" cy="633095"/>
          </a:xfrm>
          <a:prstGeom prst="rect">
            <a:avLst/>
          </a:prstGeom>
          <a:noFill/>
        </p:spPr>
        <p:txBody>
          <a:bodyPr wrap="square" rtlCol="0">
            <a:noAutofit/>
          </a:bodyPr>
          <a:lstStyle/>
          <a:p>
            <a:pPr algn="ctr"/>
            <a:r>
              <a:rPr lang="en-US" altLang="zh-CN" sz="1600">
                <a:solidFill>
                  <a:srgbClr val="FFFFFF"/>
                </a:solidFill>
              </a:rPr>
              <a:t>Fig.5. Distribution of Sex Levels by income Group </a:t>
            </a:r>
            <a:endParaRPr lang="en-US" altLang="zh-CN" sz="1600">
              <a:solidFill>
                <a:srgbClr val="FFFFFF"/>
              </a:solidFill>
            </a:endParaRPr>
          </a:p>
        </p:txBody>
      </p:sp>
      <p:sp>
        <p:nvSpPr>
          <p:cNvPr id="16" name="文本框 15"/>
          <p:cNvSpPr txBox="1"/>
          <p:nvPr>
            <p:custDataLst>
              <p:tags r:id="rId8"/>
            </p:custDataLst>
          </p:nvPr>
        </p:nvSpPr>
        <p:spPr>
          <a:xfrm>
            <a:off x="6489065" y="4082415"/>
            <a:ext cx="4393565" cy="601980"/>
          </a:xfrm>
          <a:prstGeom prst="rect">
            <a:avLst/>
          </a:prstGeom>
          <a:noFill/>
        </p:spPr>
        <p:txBody>
          <a:bodyPr wrap="square" rtlCol="0">
            <a:noAutofit/>
          </a:bodyPr>
          <a:lstStyle/>
          <a:p>
            <a:pPr algn="ctr"/>
            <a:r>
              <a:rPr lang="en-US" altLang="zh-CN" sz="1600">
                <a:solidFill>
                  <a:srgbClr val="FFFFFF"/>
                </a:solidFill>
              </a:rPr>
              <a:t>Fig.6. </a:t>
            </a:r>
            <a:r>
              <a:rPr lang="en-US" altLang="zh-CN" sz="1600">
                <a:solidFill>
                  <a:srgbClr val="FFFFFF"/>
                </a:solidFill>
                <a:sym typeface="+mn-ea"/>
              </a:rPr>
              <a:t>Distribution of Nationality Levels by income Group </a:t>
            </a:r>
            <a:endParaRPr lang="en-US" altLang="zh-CN" sz="1600">
              <a:solidFill>
                <a:srgbClr val="FFFFFF"/>
              </a:solidFill>
              <a:sym typeface="+mn-ea"/>
            </a:endParaRPr>
          </a:p>
        </p:txBody>
      </p:sp>
      <p:pic>
        <p:nvPicPr>
          <p:cNvPr id="7" name="图片 6" descr="Income-sex"/>
          <p:cNvPicPr>
            <a:picLocks noChangeAspect="1"/>
          </p:cNvPicPr>
          <p:nvPr/>
        </p:nvPicPr>
        <p:blipFill>
          <a:blip r:embed="rId9"/>
          <a:stretch>
            <a:fillRect/>
          </a:stretch>
        </p:blipFill>
        <p:spPr>
          <a:xfrm>
            <a:off x="1108710" y="1057910"/>
            <a:ext cx="4209415" cy="3005455"/>
          </a:xfrm>
          <a:prstGeom prst="rect">
            <a:avLst/>
          </a:prstGeom>
        </p:spPr>
      </p:pic>
      <p:pic>
        <p:nvPicPr>
          <p:cNvPr id="11" name="图片 10" descr="Income-nationality"/>
          <p:cNvPicPr>
            <a:picLocks noChangeAspect="1"/>
          </p:cNvPicPr>
          <p:nvPr/>
        </p:nvPicPr>
        <p:blipFill>
          <a:blip r:embed="rId10"/>
          <a:stretch>
            <a:fillRect/>
          </a:stretch>
        </p:blipFill>
        <p:spPr>
          <a:xfrm>
            <a:off x="5775325" y="1058545"/>
            <a:ext cx="5505450" cy="3015615"/>
          </a:xfrm>
          <a:prstGeom prst="rect">
            <a:avLst/>
          </a:prstGeom>
        </p:spPr>
      </p:pic>
      <p:cxnSp>
        <p:nvCxnSpPr>
          <p:cNvPr id="17" name="直接连接符 16"/>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spTree>
    <p:custDataLst>
      <p:tags r:id="rId1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539115" y="1047115"/>
            <a:ext cx="5483225" cy="4216400"/>
          </a:xfrm>
          <a:prstGeom prst="roundRect">
            <a:avLst/>
          </a:prstGeom>
          <a:gradFill>
            <a:gsLst>
              <a:gs pos="50000">
                <a:schemeClr val="accent1"/>
              </a:gs>
              <a:gs pos="0">
                <a:schemeClr val="accent1">
                  <a:lumMod val="25000"/>
                  <a:lumOff val="75000"/>
                </a:schemeClr>
              </a:gs>
              <a:gs pos="100000">
                <a:schemeClr val="accent1">
                  <a:lumMod val="85000"/>
                </a:schemeClr>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12845" y="185490"/>
            <a:ext cx="10969200" cy="705600"/>
          </a:xfrm>
        </p:spPr>
        <p:txBody>
          <a:bodyPr/>
          <a:lstStyle/>
          <a:p>
            <a:r>
              <a:rPr lang="en-US" altLang="zh-CN" b="1">
                <a:solidFill>
                  <a:srgbClr val="003865"/>
                </a:solidFill>
                <a:sym typeface="+mn-ea"/>
              </a:rPr>
              <a:t>Exploratory data analysis</a:t>
            </a:r>
            <a:endParaRPr lang="en-US" altLang="zh-CN" b="1">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p:sp>
        <p:nvSpPr>
          <p:cNvPr id="13" name="文本框 12"/>
          <p:cNvSpPr txBox="1"/>
          <p:nvPr>
            <p:custDataLst>
              <p:tags r:id="rId5"/>
            </p:custDataLst>
          </p:nvPr>
        </p:nvSpPr>
        <p:spPr>
          <a:xfrm>
            <a:off x="6168390" y="1165225"/>
            <a:ext cx="5690235" cy="1476375"/>
          </a:xfrm>
          <a:prstGeom prst="rect">
            <a:avLst/>
          </a:prstGeom>
          <a:noFill/>
        </p:spPr>
        <p:txBody>
          <a:bodyPr wrap="square" rtlCol="0">
            <a:spAutoFit/>
          </a:bodyPr>
          <a:lstStyle/>
          <a:p>
            <a:r>
              <a:rPr lang="en-US" altLang="zh-CN" dirty="0">
                <a:solidFill>
                  <a:srgbClr val="003865"/>
                </a:solidFill>
              </a:rPr>
              <a:t>The chart shows that lower-paying occupations (e.g., Other-service, Adm-clerical) are more prevalent among individuals earning</a:t>
            </a:r>
            <a:r>
              <a:rPr lang="en-US" altLang="zh-CN" dirty="0">
                <a:solidFill>
                  <a:srgbClr val="003865"/>
                </a:solidFill>
                <a:sym typeface="+mn-ea"/>
              </a:rPr>
              <a:t>“&lt;=50K”</a:t>
            </a:r>
            <a:r>
              <a:rPr lang="en-US" altLang="zh-CN" dirty="0">
                <a:solidFill>
                  <a:srgbClr val="003865"/>
                </a:solidFill>
              </a:rPr>
              <a:t>, whereas higher-paying roles (like Exec-managerial and Prof-specialty) dominate in the </a:t>
            </a:r>
            <a:r>
              <a:rPr lang="en-US" altLang="zh-CN" dirty="0">
                <a:solidFill>
                  <a:srgbClr val="003865"/>
                </a:solidFill>
                <a:sym typeface="+mn-ea"/>
              </a:rPr>
              <a:t>“&gt;50K”</a:t>
            </a:r>
            <a:r>
              <a:rPr lang="en-US" altLang="zh-CN" dirty="0">
                <a:solidFill>
                  <a:srgbClr val="003865"/>
                </a:solidFill>
              </a:rPr>
              <a:t> income group.</a:t>
            </a:r>
            <a:endParaRPr lang="en-US" altLang="zh-CN" dirty="0">
              <a:solidFill>
                <a:srgbClr val="003865"/>
              </a:solidFill>
            </a:endParaRPr>
          </a:p>
        </p:txBody>
      </p:sp>
      <p:sp>
        <p:nvSpPr>
          <p:cNvPr id="15" name="文本框 14"/>
          <p:cNvSpPr txBox="1"/>
          <p:nvPr>
            <p:custDataLst>
              <p:tags r:id="rId6"/>
            </p:custDataLst>
          </p:nvPr>
        </p:nvSpPr>
        <p:spPr>
          <a:xfrm>
            <a:off x="1198880" y="4714240"/>
            <a:ext cx="4163695" cy="633095"/>
          </a:xfrm>
          <a:prstGeom prst="rect">
            <a:avLst/>
          </a:prstGeom>
          <a:noFill/>
        </p:spPr>
        <p:txBody>
          <a:bodyPr wrap="square" rtlCol="0">
            <a:noAutofit/>
          </a:bodyPr>
          <a:lstStyle/>
          <a:p>
            <a:pPr algn="ctr"/>
            <a:r>
              <a:rPr lang="en-US" altLang="zh-CN" sz="1600">
                <a:solidFill>
                  <a:srgbClr val="FFFFFF"/>
                </a:solidFill>
              </a:rPr>
              <a:t>Fig.7. Distribution of occupation Levels by income Group </a:t>
            </a:r>
            <a:endParaRPr lang="en-US" altLang="zh-CN" sz="1600">
              <a:solidFill>
                <a:srgbClr val="FFFFFF"/>
              </a:solidFill>
            </a:endParaRPr>
          </a:p>
        </p:txBody>
      </p:sp>
      <p:pic>
        <p:nvPicPr>
          <p:cNvPr id="3" name="图片 2" descr="income-occupation"/>
          <p:cNvPicPr>
            <a:picLocks noChangeAspect="1"/>
          </p:cNvPicPr>
          <p:nvPr/>
        </p:nvPicPr>
        <p:blipFill>
          <a:blip r:embed="rId7"/>
          <a:stretch>
            <a:fillRect/>
          </a:stretch>
        </p:blipFill>
        <p:spPr>
          <a:xfrm>
            <a:off x="824230" y="1245870"/>
            <a:ext cx="4859655" cy="3469640"/>
          </a:xfrm>
          <a:prstGeom prst="rect">
            <a:avLst/>
          </a:prstGeom>
        </p:spPr>
      </p:pic>
      <p:sp>
        <p:nvSpPr>
          <p:cNvPr id="10" name="文本框 9"/>
          <p:cNvSpPr txBox="1"/>
          <p:nvPr/>
        </p:nvSpPr>
        <p:spPr>
          <a:xfrm>
            <a:off x="6377305" y="2823210"/>
            <a:ext cx="5512435" cy="2962910"/>
          </a:xfrm>
          <a:prstGeom prst="rect">
            <a:avLst/>
          </a:prstGeom>
          <a:noFill/>
        </p:spPr>
        <p:txBody>
          <a:bodyPr wrap="square" rtlCol="0">
            <a:noAutofit/>
          </a:bodyPr>
          <a:lstStyle/>
          <a:p>
            <a:r>
              <a:rPr lang="en-US" altLang="zh-CN" dirty="0">
                <a:solidFill>
                  <a:srgbClr val="003865"/>
                </a:solidFill>
              </a:rPr>
              <a:t>After the above analysis, we observed that some categorical variables, such as </a:t>
            </a:r>
            <a:r>
              <a:rPr lang="en-US" altLang="zh-CN" b="1" dirty="0">
                <a:solidFill>
                  <a:srgbClr val="003865"/>
                </a:solidFill>
              </a:rPr>
              <a:t>education and occupation</a:t>
            </a:r>
            <a:r>
              <a:rPr lang="en-US" altLang="zh-CN" dirty="0">
                <a:solidFill>
                  <a:srgbClr val="003865"/>
                </a:solidFill>
              </a:rPr>
              <a:t>, have too many unbalanced categories - and sometimes too few observations, or even completely separate - leading to convergence problems. In subsequent model improvements, we will try to </a:t>
            </a:r>
            <a:r>
              <a:rPr lang="en-US" altLang="zh-CN" b="1" dirty="0">
                <a:solidFill>
                  <a:srgbClr val="003865"/>
                </a:solidFill>
              </a:rPr>
              <a:t>merge them into broader</a:t>
            </a:r>
            <a:r>
              <a:rPr lang="en-US" altLang="zh-CN" dirty="0">
                <a:solidFill>
                  <a:srgbClr val="003865"/>
                </a:solidFill>
              </a:rPr>
              <a:t>, representative groups to improve the robustness and interpretability of the model and ensure there is sufficient data and clearer insights into the impact of revenue.</a:t>
            </a:r>
            <a:endParaRPr lang="en-US" altLang="zh-CN" dirty="0">
              <a:solidFill>
                <a:srgbClr val="003865"/>
              </a:solidFill>
            </a:endParaRPr>
          </a:p>
        </p:txBody>
      </p:sp>
      <p:sp>
        <p:nvSpPr>
          <p:cNvPr id="19" name="矩形 18"/>
          <p:cNvSpPr/>
          <p:nvPr/>
        </p:nvSpPr>
        <p:spPr>
          <a:xfrm>
            <a:off x="6270625" y="2738120"/>
            <a:ext cx="5619750" cy="3132455"/>
          </a:xfrm>
          <a:prstGeom prst="rect">
            <a:avLst/>
          </a:prstGeom>
          <a:noFill/>
          <a:ln w="57150">
            <a:solidFill>
              <a:srgbClr val="003865"/>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0" name="直接连接符 19"/>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pic>
        <p:nvPicPr>
          <p:cNvPr id="14" name="图片 13" descr="创意"/>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38800" y="5263515"/>
            <a:ext cx="914400" cy="914400"/>
          </a:xfrm>
          <a:prstGeom prst="rect">
            <a:avLst/>
          </a:prstGeom>
        </p:spPr>
      </p:pic>
    </p:spTree>
    <p:custDataLst>
      <p:tags r:id="rId10"/>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845" y="185490"/>
            <a:ext cx="10969200" cy="705600"/>
          </a:xfrm>
        </p:spPr>
        <p:txBody>
          <a:bodyPr/>
          <a:lstStyle/>
          <a:p>
            <a:r>
              <a:rPr lang="en-US" altLang="zh-CN" b="1">
                <a:solidFill>
                  <a:srgbClr val="003865"/>
                </a:solidFill>
                <a:sym typeface="+mn-ea"/>
              </a:rPr>
              <a:t>Exploratory data analysis</a:t>
            </a:r>
            <a:endParaRPr lang="en-US" altLang="zh-CN" b="1">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p:cxnSp>
        <p:nvCxnSpPr>
          <p:cNvPr id="16" name="直接连接符 15"/>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graphicFrame>
        <p:nvGraphicFramePr>
          <p:cNvPr id="7" name="表格 6"/>
          <p:cNvGraphicFramePr>
            <a:graphicFrameLocks noGrp="1"/>
          </p:cNvGraphicFramePr>
          <p:nvPr/>
        </p:nvGraphicFramePr>
        <p:xfrm>
          <a:off x="1708785" y="1728228"/>
          <a:ext cx="8128000" cy="2219960"/>
        </p:xfrm>
        <a:graphic>
          <a:graphicData uri="http://schemas.openxmlformats.org/drawingml/2006/table">
            <a:tbl>
              <a:tblPr firstRow="1" bandRow="1">
                <a:tableStyleId>{5C22544A-7EE6-4342-B048-85BDC9FD1C3A}</a:tableStyleId>
              </a:tblPr>
              <a:tblGrid>
                <a:gridCol w="2032000"/>
                <a:gridCol w="1989183"/>
                <a:gridCol w="2074817"/>
                <a:gridCol w="2032000"/>
              </a:tblGrid>
              <a:tr h="0">
                <a:tc>
                  <a:txBody>
                    <a:bodyPr/>
                    <a:lstStyle/>
                    <a:p>
                      <a:r>
                        <a:rPr lang="en-US" altLang="zh-CN" dirty="0"/>
                        <a:t>Vs . Income</a:t>
                      </a:r>
                      <a:endParaRPr lang="zh-CN" altLang="en-US" dirty="0"/>
                    </a:p>
                  </a:txBody>
                  <a:tcPr/>
                </a:tc>
                <a:tc>
                  <a:txBody>
                    <a:bodyPr/>
                    <a:lstStyle/>
                    <a:p>
                      <a:r>
                        <a:rPr lang="en-US" altLang="zh-CN" dirty="0"/>
                        <a:t>X-squared</a:t>
                      </a:r>
                      <a:endParaRPr lang="zh-CN" altLang="en-US" dirty="0"/>
                    </a:p>
                  </a:txBody>
                  <a:tcPr/>
                </a:tc>
                <a:tc>
                  <a:txBody>
                    <a:bodyPr/>
                    <a:lstStyle/>
                    <a:p>
                      <a:r>
                        <a:rPr lang="en-US" altLang="zh-CN" dirty="0" err="1"/>
                        <a:t>df</a:t>
                      </a:r>
                      <a:endParaRPr lang="zh-CN" altLang="en-US" dirty="0"/>
                    </a:p>
                  </a:txBody>
                  <a:tcPr/>
                </a:tc>
                <a:tc>
                  <a:txBody>
                    <a:bodyPr/>
                    <a:lstStyle/>
                    <a:p>
                      <a:r>
                        <a:rPr lang="en-US" altLang="zh-CN" dirty="0"/>
                        <a:t>P-value</a:t>
                      </a:r>
                      <a:endParaRPr lang="zh-CN" altLang="en-US" dirty="0"/>
                    </a:p>
                  </a:txBody>
                  <a:tcPr/>
                </a:tc>
              </a:tr>
              <a:tr h="370840">
                <a:tc>
                  <a:txBody>
                    <a:bodyPr/>
                    <a:lstStyle/>
                    <a:p>
                      <a:r>
                        <a:rPr lang="en-US" altLang="zh-CN" dirty="0"/>
                        <a:t>Education</a:t>
                      </a:r>
                      <a:endParaRPr lang="zh-CN" altLang="en-US" dirty="0"/>
                    </a:p>
                  </a:txBody>
                  <a:tcPr/>
                </a:tc>
                <a:tc>
                  <a:txBody>
                    <a:bodyPr/>
                    <a:lstStyle/>
                    <a:p>
                      <a:r>
                        <a:rPr lang="en-US" altLang="zh-CN" dirty="0"/>
                        <a:t>193.07</a:t>
                      </a:r>
                      <a:endParaRPr lang="zh-CN" altLang="en-US" dirty="0"/>
                    </a:p>
                  </a:txBody>
                  <a:tcPr/>
                </a:tc>
                <a:tc>
                  <a:txBody>
                    <a:bodyPr/>
                    <a:lstStyle/>
                    <a:p>
                      <a:r>
                        <a:rPr lang="en-US" altLang="zh-CN" dirty="0"/>
                        <a:t>14</a:t>
                      </a:r>
                      <a:endParaRPr lang="zh-CN" altLang="en-US" dirty="0"/>
                    </a:p>
                  </a:txBody>
                  <a:tcPr/>
                </a:tc>
                <a:tc>
                  <a:txBody>
                    <a:bodyPr/>
                    <a:lstStyle/>
                    <a:p>
                      <a:r>
                        <a:rPr lang="en-US" altLang="zh-CN" dirty="0"/>
                        <a:t>&lt;2.2e-16</a:t>
                      </a:r>
                      <a:endParaRPr lang="zh-CN" altLang="en-US" dirty="0"/>
                    </a:p>
                  </a:txBody>
                  <a:tcPr/>
                </a:tc>
              </a:tr>
              <a:tr h="370840">
                <a:tc>
                  <a:txBody>
                    <a:bodyPr/>
                    <a:lstStyle/>
                    <a:p>
                      <a:r>
                        <a:rPr lang="en-US" altLang="zh-CN" dirty="0" err="1"/>
                        <a:t>Marital_Status</a:t>
                      </a:r>
                      <a:endParaRPr lang="zh-CN" altLang="en-US" dirty="0"/>
                    </a:p>
                  </a:txBody>
                  <a:tcPr/>
                </a:tc>
                <a:tc>
                  <a:txBody>
                    <a:bodyPr/>
                    <a:lstStyle/>
                    <a:p>
                      <a:r>
                        <a:rPr lang="en-US" altLang="zh-CN" dirty="0"/>
                        <a:t>263.24</a:t>
                      </a:r>
                      <a:endParaRPr lang="zh-CN" altLang="en-US" dirty="0"/>
                    </a:p>
                  </a:txBody>
                  <a:tcPr/>
                </a:tc>
                <a:tc>
                  <a:txBody>
                    <a:bodyPr/>
                    <a:lstStyle/>
                    <a:p>
                      <a:r>
                        <a:rPr lang="en-US" altLang="zh-CN" dirty="0"/>
                        <a:t>5</a:t>
                      </a:r>
                      <a:endParaRPr lang="zh-CN" altLang="en-US" dirty="0"/>
                    </a:p>
                  </a:txBody>
                  <a:tcPr/>
                </a:tc>
                <a:tc>
                  <a:txBody>
                    <a:bodyPr/>
                    <a:lstStyle/>
                    <a:p>
                      <a:r>
                        <a:rPr lang="en-US" altLang="zh-CN" dirty="0"/>
                        <a:t>&lt;2.2e-16</a:t>
                      </a:r>
                      <a:endParaRPr lang="zh-CN" altLang="en-US" dirty="0"/>
                    </a:p>
                  </a:txBody>
                  <a:tcPr/>
                </a:tc>
              </a:tr>
              <a:tr h="370840">
                <a:tc>
                  <a:txBody>
                    <a:bodyPr/>
                    <a:lstStyle/>
                    <a:p>
                      <a:r>
                        <a:rPr lang="en-US" altLang="zh-CN" dirty="0"/>
                        <a:t>Occupation</a:t>
                      </a:r>
                      <a:endParaRPr lang="zh-CN" altLang="en-US" dirty="0"/>
                    </a:p>
                  </a:txBody>
                  <a:tcPr/>
                </a:tc>
                <a:tc>
                  <a:txBody>
                    <a:bodyPr/>
                    <a:lstStyle/>
                    <a:p>
                      <a:r>
                        <a:rPr lang="en-US" altLang="zh-CN" dirty="0"/>
                        <a:t>167.57</a:t>
                      </a:r>
                      <a:endParaRPr lang="zh-CN" altLang="en-US" dirty="0"/>
                    </a:p>
                  </a:txBody>
                  <a:tcPr/>
                </a:tc>
                <a:tc>
                  <a:txBody>
                    <a:bodyPr/>
                    <a:lstStyle/>
                    <a:p>
                      <a:r>
                        <a:rPr lang="en-US" altLang="zh-CN" dirty="0"/>
                        <a:t>12</a:t>
                      </a:r>
                      <a:endParaRPr lang="zh-CN" altLang="en-US" dirty="0"/>
                    </a:p>
                  </a:txBody>
                  <a:tcPr/>
                </a:tc>
                <a:tc>
                  <a:txBody>
                    <a:bodyPr/>
                    <a:lstStyle/>
                    <a:p>
                      <a:r>
                        <a:rPr lang="en-US" altLang="zh-CN" dirty="0"/>
                        <a:t>&lt;2.2e-16</a:t>
                      </a:r>
                      <a:endParaRPr lang="zh-CN" altLang="en-US" dirty="0"/>
                    </a:p>
                  </a:txBody>
                  <a:tcPr/>
                </a:tc>
              </a:tr>
              <a:tr h="370840">
                <a:tc>
                  <a:txBody>
                    <a:bodyPr/>
                    <a:lstStyle/>
                    <a:p>
                      <a:r>
                        <a:rPr lang="en-US" altLang="zh-CN" dirty="0"/>
                        <a:t>Sex</a:t>
                      </a:r>
                      <a:endParaRPr lang="zh-CN" altLang="en-US" dirty="0"/>
                    </a:p>
                  </a:txBody>
                  <a:tcPr/>
                </a:tc>
                <a:tc>
                  <a:txBody>
                    <a:bodyPr/>
                    <a:lstStyle/>
                    <a:p>
                      <a:r>
                        <a:rPr lang="en-US" altLang="zh-CN" dirty="0"/>
                        <a:t>57.101</a:t>
                      </a:r>
                      <a:endParaRPr lang="zh-CN" altLang="en-US" dirty="0"/>
                    </a:p>
                  </a:txBody>
                  <a:tcPr/>
                </a:tc>
                <a:tc>
                  <a:txBody>
                    <a:bodyPr/>
                    <a:lstStyle/>
                    <a:p>
                      <a:r>
                        <a:rPr lang="en-US" altLang="zh-CN" dirty="0"/>
                        <a:t>1</a:t>
                      </a:r>
                      <a:endParaRPr lang="zh-CN" altLang="en-US" dirty="0"/>
                    </a:p>
                  </a:txBody>
                  <a:tcPr/>
                </a:tc>
                <a:tc>
                  <a:txBody>
                    <a:bodyPr/>
                    <a:lstStyle/>
                    <a:p>
                      <a:r>
                        <a:rPr lang="en-US" altLang="zh-CN" dirty="0"/>
                        <a:t>4.139e-14</a:t>
                      </a:r>
                      <a:endParaRPr lang="zh-CN" altLang="en-US" dirty="0"/>
                    </a:p>
                  </a:txBody>
                  <a:tcPr/>
                </a:tc>
              </a:tr>
              <a:tr h="370840">
                <a:tc>
                  <a:txBody>
                    <a:bodyPr/>
                    <a:lstStyle/>
                    <a:p>
                      <a:r>
                        <a:rPr lang="en-US" altLang="zh-CN" dirty="0"/>
                        <a:t>Nationality</a:t>
                      </a:r>
                      <a:endParaRPr lang="zh-CN" altLang="en-US" dirty="0"/>
                    </a:p>
                  </a:txBody>
                  <a:tcPr/>
                </a:tc>
                <a:tc>
                  <a:txBody>
                    <a:bodyPr/>
                    <a:lstStyle/>
                    <a:p>
                      <a:r>
                        <a:rPr lang="en-US" altLang="zh-CN" dirty="0"/>
                        <a:t>28.476</a:t>
                      </a:r>
                      <a:endParaRPr lang="zh-CN" altLang="en-US" dirty="0"/>
                    </a:p>
                  </a:txBody>
                  <a:tcPr/>
                </a:tc>
                <a:tc>
                  <a:txBody>
                    <a:bodyPr/>
                    <a:lstStyle/>
                    <a:p>
                      <a:r>
                        <a:rPr lang="en-US" altLang="zh-CN" dirty="0"/>
                        <a:t>31</a:t>
                      </a:r>
                      <a:endParaRPr lang="zh-CN" altLang="en-US" dirty="0"/>
                    </a:p>
                  </a:txBody>
                  <a:tcPr/>
                </a:tc>
                <a:tc>
                  <a:txBody>
                    <a:bodyPr/>
                    <a:lstStyle/>
                    <a:p>
                      <a:r>
                        <a:rPr lang="en-US" altLang="zh-CN" dirty="0"/>
                        <a:t>0.5965</a:t>
                      </a:r>
                      <a:endParaRPr lang="zh-CN" altLang="en-US" dirty="0"/>
                    </a:p>
                  </a:txBody>
                  <a:tcPr/>
                </a:tc>
              </a:tr>
            </a:tbl>
          </a:graphicData>
        </a:graphic>
      </p:graphicFrame>
      <p:sp>
        <p:nvSpPr>
          <p:cNvPr id="8" name="文本框 7"/>
          <p:cNvSpPr txBox="1"/>
          <p:nvPr/>
        </p:nvSpPr>
        <p:spPr>
          <a:xfrm>
            <a:off x="1803400" y="4267835"/>
            <a:ext cx="7864475" cy="1198880"/>
          </a:xfrm>
          <a:prstGeom prst="rect">
            <a:avLst/>
          </a:prstGeom>
          <a:noFill/>
        </p:spPr>
        <p:txBody>
          <a:bodyPr wrap="square" rtlCol="0">
            <a:spAutoFit/>
          </a:bodyPr>
          <a:lstStyle/>
          <a:p>
            <a:r>
              <a:rPr lang="en-US" altLang="zh-CN" dirty="0">
                <a:solidFill>
                  <a:srgbClr val="003865"/>
                </a:solidFill>
              </a:rPr>
              <a:t>The chart shows that the p-value of Education, </a:t>
            </a:r>
            <a:r>
              <a:rPr lang="en-US" altLang="zh-CN" dirty="0" err="1">
                <a:solidFill>
                  <a:srgbClr val="003865"/>
                </a:solidFill>
              </a:rPr>
              <a:t>Marital_Status</a:t>
            </a:r>
            <a:r>
              <a:rPr lang="en-US" altLang="zh-CN" dirty="0">
                <a:solidFill>
                  <a:srgbClr val="003865"/>
                </a:solidFill>
              </a:rPr>
              <a:t>, Occupation, Sex are lower than 0.05, it shows that there is a statistically significant correlation. However, the p-value of Nationality is larger than 0.05, so they may be independent.</a:t>
            </a:r>
            <a:endParaRPr lang="en-US" altLang="zh-CN" dirty="0">
              <a:solidFill>
                <a:srgbClr val="003865"/>
              </a:solidFill>
            </a:endParaRPr>
          </a:p>
        </p:txBody>
      </p:sp>
      <p:sp>
        <p:nvSpPr>
          <p:cNvPr id="10" name="矩形 9"/>
          <p:cNvSpPr/>
          <p:nvPr/>
        </p:nvSpPr>
        <p:spPr>
          <a:xfrm>
            <a:off x="1365250" y="1027430"/>
            <a:ext cx="9162415" cy="527685"/>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p>
        </p:txBody>
      </p:sp>
      <p:sp>
        <p:nvSpPr>
          <p:cNvPr id="3" name="文本框 2"/>
          <p:cNvSpPr txBox="1"/>
          <p:nvPr/>
        </p:nvSpPr>
        <p:spPr>
          <a:xfrm>
            <a:off x="1387475" y="1080135"/>
            <a:ext cx="8449310" cy="401320"/>
          </a:xfrm>
          <a:prstGeom prst="rect">
            <a:avLst/>
          </a:prstGeom>
          <a:noFill/>
        </p:spPr>
        <p:txBody>
          <a:bodyPr wrap="square" rtlCol="0">
            <a:noAutofit/>
          </a:bodyPr>
          <a:lstStyle/>
          <a:p>
            <a:r>
              <a:rPr lang="en-US" altLang="zh-CN">
                <a:solidFill>
                  <a:srgbClr val="003865"/>
                </a:solidFill>
              </a:rPr>
              <a:t>Use the Chi_Square Test to test the correlation of category variable with response.</a:t>
            </a:r>
            <a:endParaRPr lang="en-US" altLang="zh-CN">
              <a:solidFill>
                <a:srgbClr val="003865"/>
              </a:solidFill>
            </a:endParaRPr>
          </a:p>
        </p:txBody>
      </p:sp>
      <p:sp>
        <p:nvSpPr>
          <p:cNvPr id="19" name="矩形 18"/>
          <p:cNvSpPr/>
          <p:nvPr/>
        </p:nvSpPr>
        <p:spPr>
          <a:xfrm>
            <a:off x="1708785" y="4195445"/>
            <a:ext cx="8065770" cy="1408430"/>
          </a:xfrm>
          <a:prstGeom prst="rect">
            <a:avLst/>
          </a:prstGeom>
          <a:noFill/>
          <a:ln w="57150">
            <a:solidFill>
              <a:srgbClr val="003865"/>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6200" y="3463925"/>
            <a:ext cx="7610475" cy="2326640"/>
          </a:xfrm>
          <a:prstGeom prst="roundRect">
            <a:avLst/>
          </a:prstGeom>
        </p:spPr>
        <p:style>
          <a:lnRef idx="0">
            <a:srgbClr val="FFFFFF"/>
          </a:lnRef>
          <a:fillRef idx="2">
            <a:schemeClr val="accent1"/>
          </a:fillRef>
          <a:effectRef idx="1">
            <a:schemeClr val="accent1"/>
          </a:effectRef>
          <a:fontRef idx="minor">
            <a:schemeClr val="lt1"/>
          </a:fontRef>
        </p:style>
        <p:txBody>
          <a:bodyPr rtlCol="0" anchor="ctr"/>
          <a:lstStyle/>
          <a:p>
            <a:pPr algn="ctr"/>
            <a:endParaRPr lang="zh-CN" altLang="en-US"/>
          </a:p>
        </p:txBody>
      </p:sp>
      <p:sp>
        <p:nvSpPr>
          <p:cNvPr id="9" name="矩形 8"/>
          <p:cNvSpPr/>
          <p:nvPr/>
        </p:nvSpPr>
        <p:spPr>
          <a:xfrm>
            <a:off x="741045" y="981075"/>
            <a:ext cx="10840720" cy="666750"/>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745490" y="995045"/>
            <a:ext cx="10720070" cy="640715"/>
          </a:xfrm>
          <a:prstGeom prst="rect">
            <a:avLst/>
          </a:prstGeom>
          <a:noFill/>
          <a:extLst>
            <a:ext uri="{909E8E84-426E-40DD-AFC4-6F175D3DCCD1}">
              <a14:hiddenFill xmlns:a14="http://schemas.microsoft.com/office/drawing/2010/main">
                <a:solidFill>
                  <a:schemeClr val="accent1">
                    <a:lumMod val="20000"/>
                    <a:lumOff val="80000"/>
                  </a:schemeClr>
                </a:solidFill>
              </a14:hiddenFill>
            </a:ext>
          </a:extLst>
        </p:spPr>
        <p:txBody>
          <a:bodyPr wrap="square" rtlCol="0">
            <a:noAutofit/>
          </a:bodyPr>
          <a:lstStyle/>
          <a:p>
            <a:r>
              <a:rPr lang="en-US" altLang="zh-CN">
                <a:solidFill>
                  <a:srgbClr val="003865"/>
                </a:solidFill>
              </a:rPr>
              <a:t>The model selection process starts with fitting a Generalized Linear Model (GLM) with a binomial logistic regression to predict whether an individual’s income falls into the &gt;50K or &lt;=50K category. </a:t>
            </a:r>
            <a:endParaRPr lang="en-US" altLang="zh-CN">
              <a:solidFill>
                <a:srgbClr val="003865"/>
              </a:solidFill>
            </a:endParaRPr>
          </a:p>
          <a:p>
            <a:endParaRPr lang="en-US" altLang="zh-CN">
              <a:solidFill>
                <a:srgbClr val="003865"/>
              </a:solidFill>
            </a:endParaRPr>
          </a:p>
        </p:txBody>
      </p:sp>
      <p:sp>
        <p:nvSpPr>
          <p:cNvPr id="2" name="标题 1"/>
          <p:cNvSpPr>
            <a:spLocks noGrp="1"/>
          </p:cNvSpPr>
          <p:nvPr>
            <p:ph type="title"/>
          </p:nvPr>
        </p:nvSpPr>
        <p:spPr>
          <a:xfrm>
            <a:off x="612845" y="185490"/>
            <a:ext cx="10969200" cy="705600"/>
          </a:xfrm>
        </p:spPr>
        <p:txBody>
          <a:bodyPr/>
          <a:lstStyle/>
          <a:p>
            <a:r>
              <a:rPr lang="en-US" altLang="zh-CN" b="1">
                <a:solidFill>
                  <a:srgbClr val="003865"/>
                </a:solidFill>
                <a:sym typeface="+mn-ea"/>
              </a:rPr>
              <a:t>The Full Generalized Linear Model</a:t>
            </a:r>
            <a:endParaRPr lang="en-US" altLang="zh-CN" b="1">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mc:AlternateContent xmlns:mc="http://schemas.openxmlformats.org/markup-compatibility/2006">
        <mc:Choice xmlns:a14="http://schemas.microsoft.com/office/drawing/2010/main" Requires="a14">
          <p:sp>
            <p:nvSpPr>
              <p:cNvPr id="7" name="文本框 6"/>
              <p:cNvSpPr txBox="1"/>
              <p:nvPr/>
            </p:nvSpPr>
            <p:spPr>
              <a:xfrm>
                <a:off x="-464820" y="1729740"/>
                <a:ext cx="12932410" cy="89535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𝑙𝑜𝑔</m:t>
                      </m:r>
                      <m:d>
                        <m:dPr>
                          <m:ctrlPr>
                            <a:rPr lang="en-US" altLang="zh-CN" i="1">
                              <a:latin typeface="Cambria Math" panose="02040503050406030204" charset="0"/>
                              <a:cs typeface="Cambria Math" panose="02040503050406030204" charset="0"/>
                            </a:rPr>
                          </m:ctrlPr>
                        </m:dPr>
                        <m:e>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𝑝</m:t>
                              </m:r>
                            </m:num>
                            <m:den>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𝑝</m:t>
                              </m:r>
                            </m:den>
                          </m:f>
                        </m:e>
                      </m:d>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𝐴𝑔𝑒</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𝐸𝑑𝑢𝑐𝑎𝑡𝑖𝑜𝑛</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3</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𝑆𝑒𝑥</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4</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𝐻𝑜𝑢𝑟𝑠</m:t>
                      </m:r>
                      <m:r>
                        <a:rPr lang="en-US" altLang="zh-CN" i="1">
                          <a:latin typeface="Cambria Math" panose="02040503050406030204" charset="0"/>
                          <a:cs typeface="Cambria Math" panose="02040503050406030204" charset="0"/>
                        </a:rPr>
                        <m:t>_</m:t>
                      </m:r>
                      <m:r>
                        <a:rPr lang="en-US" altLang="zh-CN" i="1">
                          <a:latin typeface="Cambria Math" panose="02040503050406030204" charset="0"/>
                          <a:cs typeface="Cambria Math" panose="02040503050406030204" charset="0"/>
                        </a:rPr>
                        <m:t>𝑃𝑊</m:t>
                      </m:r>
                    </m:oMath>
                  </m:oMathPara>
                </a14:m>
                <a:endParaRPr lang="en-US" altLang="zh-CN" i="1">
                  <a:latin typeface="Cambria Math" panose="02040503050406030204" charset="0"/>
                  <a:cs typeface="Cambria Math" panose="02040503050406030204" charset="0"/>
                </a:endParaRPr>
              </a:p>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5</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𝑀𝑎𝑟𝑖𝑡𝑎𝑙</m:t>
                      </m:r>
                      <m:r>
                        <a:rPr lang="en-US" altLang="zh-CN" i="1">
                          <a:latin typeface="Cambria Math" panose="02040503050406030204" charset="0"/>
                          <a:cs typeface="Cambria Math" panose="02040503050406030204" charset="0"/>
                        </a:rPr>
                        <m:t>_</m:t>
                      </m:r>
                      <m:r>
                        <a:rPr lang="en-US" altLang="zh-CN" i="1">
                          <a:latin typeface="Cambria Math" panose="02040503050406030204" charset="0"/>
                          <a:cs typeface="Cambria Math" panose="02040503050406030204" charset="0"/>
                        </a:rPr>
                        <m:t>𝑆𝑡𝑎𝑡𝑢𝑠</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6</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𝑂𝑐𝑐𝑢𝑝𝑎𝑡𝑖𝑜𝑛</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7</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𝑁𝑎𝑡𝑖𝑜𝑛𝑎𝑙𝑖𝑡𝑦</m:t>
                      </m:r>
                    </m:oMath>
                  </m:oMathPara>
                </a14:m>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464820" y="1729740"/>
                <a:ext cx="12932410" cy="89535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1164590" y="2463165"/>
                <a:ext cx="9672955" cy="804545"/>
              </a:xfrm>
              <a:prstGeom prst="rect">
                <a:avLst/>
              </a:prstGeom>
              <a:noFill/>
            </p:spPr>
            <p:txBody>
              <a:bodyPr wrap="square" rtlCol="0">
                <a:noAutofit/>
              </a:bodyPr>
              <a:lstStyle/>
              <a:p>
                <a:pPr algn="l"/>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𝑤ℎ𝑒𝑟𝑒</m:t>
                      </m:r>
                      <m:r>
                        <a:rPr lang="en-US" altLang="zh-CN" i="1">
                          <a:latin typeface="Cambria Math" panose="02040503050406030204" charset="0"/>
                          <a:cs typeface="Cambria Math" panose="02040503050406030204" charset="0"/>
                        </a:rPr>
                        <m:t>:</m:t>
                      </m:r>
                    </m:oMath>
                  </m:oMathPara>
                </a14:m>
                <a:endParaRPr lang="en-US" altLang="zh-CN" i="1">
                  <a:latin typeface="Cambria Math" panose="02040503050406030204" charset="0"/>
                  <a:cs typeface="Cambria Math" panose="02040503050406030204" charset="0"/>
                </a:endParaRPr>
              </a:p>
              <a:p>
                <a:pPr algn="l"/>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𝑝</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𝐼𝑛𝑐𝑜𝑚𝑒</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50</m:t>
                      </m:r>
                      <m:r>
                        <a:rPr lang="en-US" altLang="zh-CN" i="1">
                          <a:latin typeface="Cambria Math" panose="02040503050406030204" charset="0"/>
                          <a:cs typeface="Cambria Math" panose="02040503050406030204" charset="0"/>
                        </a:rPr>
                        <m:t>𝐾</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𝑖𝑠</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𝑡ℎ𝑒</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𝑝𝑟𝑜𝑏𝑎𝑏𝑖𝑙𝑖𝑡𝑦</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𝑡ℎ𝑎𝑡</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𝑎𝑛</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𝑖𝑛𝑑𝑖𝑣𝑖𝑑𝑢𝑎𝑙</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𝑒𝑎𝑟𝑛𝑠</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𝑚𝑜𝑟𝑒</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𝑡ℎ𝑎𝑛</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50</m:t>
                      </m:r>
                      <m:r>
                        <a:rPr lang="en-US" altLang="zh-CN" i="1">
                          <a:latin typeface="Cambria Math" panose="02040503050406030204" charset="0"/>
                          <a:cs typeface="Cambria Math" panose="02040503050406030204" charset="0"/>
                        </a:rPr>
                        <m:t>𝐾</m:t>
                      </m:r>
                      <m:r>
                        <a:rPr lang="en-US" altLang="zh-CN" i="1">
                          <a:latin typeface="Cambria Math" panose="02040503050406030204" charset="0"/>
                          <a:cs typeface="Cambria Math" panose="02040503050406030204" charset="0"/>
                        </a:rPr>
                        <m:t>; </m:t>
                      </m:r>
                    </m:oMath>
                  </m:oMathPara>
                </a14:m>
                <a:endParaRPr lang="en-US" altLang="zh-CN" i="1">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𝑖𝑠</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𝑡ℎ𝑒</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𝑖𝑛𝑡𝑒𝑟𝑐𝑒𝑝𝑡</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𝑎𝑛𝑑</m:t>
                      </m:r>
                      <m:r>
                        <a:rPr lang="en-US" altLang="zh-CN" i="1">
                          <a:latin typeface="Cambria Math" panose="02040503050406030204" charset="0"/>
                          <a:cs typeface="Cambria Math" panose="02040503050406030204" charset="0"/>
                        </a:rPr>
                        <m:t> </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7</m:t>
                          </m:r>
                        </m:sub>
                      </m:sSub>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𝑎𝑟𝑒</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𝑡ℎ𝑒</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𝑐𝑜𝑒𝑓𝑓𝑖𝑐𝑖𝑒𝑛𝑡𝑠</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𝑐𝑜𝑟𝑟𝑒𝑠𝑝𝑜𝑛𝑑𝑖𝑛𝑔</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𝑡𝑜</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𝑒𝑎𝑐ℎ</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𝑒𝑥𝑝𝑙𝑎𝑛𝑎𝑡𝑜𝑟𝑦</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𝑣𝑎𝑟𝑖𝑎𝑏𝑙𝑒</m:t>
                      </m:r>
                      <m:r>
                        <a:rPr lang="en-US" altLang="zh-CN" i="1">
                          <a:latin typeface="Cambria Math" panose="02040503050406030204" charset="0"/>
                          <a:cs typeface="Cambria Math" panose="02040503050406030204" charset="0"/>
                        </a:rPr>
                        <m:t>.</m:t>
                      </m:r>
                    </m:oMath>
                  </m:oMathPara>
                </a14:m>
                <a:endParaRPr lang="en-US" altLang="zh-CN" i="1">
                  <a:latin typeface="Cambria Math" panose="02040503050406030204" charset="0"/>
                  <a:cs typeface="Cambria Math" panose="02040503050406030204" charset="0"/>
                </a:endParaRPr>
              </a:p>
              <a:p>
                <a:pPr algn="l"/>
                <a:endParaRPr lang="zh-CN" altLang="en-US">
                  <a:solidFill>
                    <a:schemeClr val="tx1"/>
                  </a:solidFill>
                </a:endParaRPr>
              </a:p>
            </p:txBody>
          </p:sp>
        </mc:Choice>
        <mc:Fallback>
          <p:sp>
            <p:nvSpPr>
              <p:cNvPr id="8" name="文本框 7"/>
              <p:cNvSpPr txBox="1">
                <a:spLocks noRot="1" noChangeAspect="1" noMove="1" noResize="1" noEditPoints="1" noAdjustHandles="1" noChangeArrowheads="1" noChangeShapeType="1" noTextEdit="1"/>
              </p:cNvSpPr>
              <p:nvPr/>
            </p:nvSpPr>
            <p:spPr>
              <a:xfrm>
                <a:off x="1164590" y="2463165"/>
                <a:ext cx="9672955" cy="804545"/>
              </a:xfrm>
              <a:prstGeom prst="rect">
                <a:avLst/>
              </a:prstGeom>
              <a:blipFill rotWithShape="1">
                <a:blip r:embed="rId6"/>
                <a:stretch>
                  <a:fillRect r="-9289" b="-42068"/>
                </a:stretch>
              </a:blipFill>
            </p:spPr>
            <p:txBody>
              <a:bodyPr/>
              <a:lstStyle/>
              <a:p>
                <a:r>
                  <a:rPr lang="zh-CN" altLang="en-US">
                    <a:noFill/>
                  </a:rPr>
                  <a:t> </a:t>
                </a:r>
              </a:p>
            </p:txBody>
          </p:sp>
        </mc:Fallback>
      </mc:AlternateContent>
      <p:cxnSp>
        <p:nvCxnSpPr>
          <p:cNvPr id="16" name="直接连接符 15"/>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245745" y="3488690"/>
            <a:ext cx="3830320" cy="337185"/>
          </a:xfrm>
          <a:prstGeom prst="rect">
            <a:avLst/>
          </a:prstGeom>
          <a:noFill/>
        </p:spPr>
        <p:txBody>
          <a:bodyPr wrap="square" rtlCol="0">
            <a:spAutoFit/>
          </a:bodyPr>
          <a:lstStyle/>
          <a:p>
            <a:r>
              <a:rPr lang="en-US" altLang="zh-CN" sz="1600">
                <a:solidFill>
                  <a:srgbClr val="FFFFFF"/>
                </a:solidFill>
              </a:rPr>
              <a:t>There are some partial outputs.</a:t>
            </a:r>
            <a:endParaRPr lang="en-US" altLang="zh-CN" sz="1600">
              <a:solidFill>
                <a:srgbClr val="FFFFFF"/>
              </a:solidFill>
            </a:endParaRPr>
          </a:p>
        </p:txBody>
      </p:sp>
      <p:sp>
        <p:nvSpPr>
          <p:cNvPr id="20" name="矩形 19"/>
          <p:cNvSpPr/>
          <p:nvPr/>
        </p:nvSpPr>
        <p:spPr>
          <a:xfrm>
            <a:off x="7853680" y="3415665"/>
            <a:ext cx="4201160" cy="2667000"/>
          </a:xfrm>
          <a:prstGeom prst="rect">
            <a:avLst/>
          </a:prstGeom>
          <a:noFill/>
          <a:ln w="38100">
            <a:solidFill>
              <a:srgbClr val="003865"/>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文本框 22"/>
          <p:cNvSpPr txBox="1"/>
          <p:nvPr/>
        </p:nvSpPr>
        <p:spPr>
          <a:xfrm>
            <a:off x="7785735" y="3463925"/>
            <a:ext cx="4337685" cy="2553335"/>
          </a:xfrm>
          <a:prstGeom prst="rect">
            <a:avLst/>
          </a:prstGeom>
          <a:noFill/>
        </p:spPr>
        <p:txBody>
          <a:bodyPr wrap="square" rtlCol="0">
            <a:spAutoFit/>
          </a:bodyPr>
          <a:lstStyle/>
          <a:p>
            <a:r>
              <a:rPr lang="en-US" altLang="zh-CN" sz="1600">
                <a:solidFill>
                  <a:srgbClr val="003865"/>
                </a:solidFill>
              </a:rPr>
              <a:t>In the output of the full_model, age, working hours, higher education level (such as college, bachelor, doctor, master, professional school and some universities), some occupations and married status have significant positive effects on income,</a:t>
            </a:r>
            <a:r>
              <a:rPr lang="en-US" altLang="zh-CN" sz="1600" b="1">
                <a:solidFill>
                  <a:srgbClr val="FF0000"/>
                </a:solidFill>
              </a:rPr>
              <a:t> </a:t>
            </a:r>
            <a:r>
              <a:rPr lang="en-US" altLang="zh-CN" sz="1600" b="1" u="sng">
                <a:solidFill>
                  <a:srgbClr val="003865"/>
                </a:solidFill>
              </a:rPr>
              <a:t>while</a:t>
            </a:r>
            <a:r>
              <a:rPr lang="en-US" altLang="zh-CN" sz="1600">
                <a:solidFill>
                  <a:srgbClr val="003865"/>
                </a:solidFill>
              </a:rPr>
              <a:t> gender and some lower-level education categories do not reach statistical significance. It shows that there are significant differences in the importance of different variables in predicting income.</a:t>
            </a:r>
            <a:endParaRPr lang="en-US" altLang="zh-CN" sz="1600">
              <a:solidFill>
                <a:srgbClr val="003865"/>
              </a:solidFill>
            </a:endParaRPr>
          </a:p>
        </p:txBody>
      </p:sp>
      <p:grpSp>
        <p:nvGrpSpPr>
          <p:cNvPr id="26" name="组合 25"/>
          <p:cNvGrpSpPr/>
          <p:nvPr/>
        </p:nvGrpSpPr>
        <p:grpSpPr>
          <a:xfrm>
            <a:off x="242570" y="3803015"/>
            <a:ext cx="3345180" cy="1891665"/>
            <a:chOff x="965" y="5324"/>
            <a:chExt cx="7035" cy="3794"/>
          </a:xfrm>
        </p:grpSpPr>
        <p:pic>
          <p:nvPicPr>
            <p:cNvPr id="24" name="图片 23"/>
            <p:cNvPicPr>
              <a:picLocks noChangeAspect="1"/>
            </p:cNvPicPr>
            <p:nvPr/>
          </p:nvPicPr>
          <p:blipFill>
            <a:blip r:embed="rId7"/>
            <a:stretch>
              <a:fillRect/>
            </a:stretch>
          </p:blipFill>
          <p:spPr>
            <a:xfrm>
              <a:off x="965" y="5324"/>
              <a:ext cx="2595" cy="3795"/>
            </a:xfrm>
            <a:prstGeom prst="rect">
              <a:avLst/>
            </a:prstGeom>
          </p:spPr>
        </p:pic>
        <p:pic>
          <p:nvPicPr>
            <p:cNvPr id="25" name="图片 24"/>
            <p:cNvPicPr>
              <a:picLocks noChangeAspect="1"/>
            </p:cNvPicPr>
            <p:nvPr/>
          </p:nvPicPr>
          <p:blipFill>
            <a:blip r:embed="rId8"/>
            <a:stretch>
              <a:fillRect/>
            </a:stretch>
          </p:blipFill>
          <p:spPr>
            <a:xfrm>
              <a:off x="3560" y="5324"/>
              <a:ext cx="4440" cy="3750"/>
            </a:xfrm>
            <a:prstGeom prst="rect">
              <a:avLst/>
            </a:prstGeom>
          </p:spPr>
        </p:pic>
      </p:grpSp>
      <p:grpSp>
        <p:nvGrpSpPr>
          <p:cNvPr id="29" name="组合 28"/>
          <p:cNvGrpSpPr/>
          <p:nvPr/>
        </p:nvGrpSpPr>
        <p:grpSpPr>
          <a:xfrm>
            <a:off x="3672205" y="3803015"/>
            <a:ext cx="3908425" cy="1781810"/>
            <a:chOff x="8032" y="3780"/>
            <a:chExt cx="7605" cy="3240"/>
          </a:xfrm>
        </p:grpSpPr>
        <p:pic>
          <p:nvPicPr>
            <p:cNvPr id="27" name="图片 26"/>
            <p:cNvPicPr>
              <a:picLocks noChangeAspect="1"/>
            </p:cNvPicPr>
            <p:nvPr/>
          </p:nvPicPr>
          <p:blipFill>
            <a:blip r:embed="rId9"/>
            <a:stretch>
              <a:fillRect/>
            </a:stretch>
          </p:blipFill>
          <p:spPr>
            <a:xfrm>
              <a:off x="8032" y="3780"/>
              <a:ext cx="3135" cy="3240"/>
            </a:xfrm>
            <a:prstGeom prst="rect">
              <a:avLst/>
            </a:prstGeom>
          </p:spPr>
        </p:pic>
        <p:pic>
          <p:nvPicPr>
            <p:cNvPr id="28" name="图片 27"/>
            <p:cNvPicPr>
              <a:picLocks noChangeAspect="1"/>
            </p:cNvPicPr>
            <p:nvPr/>
          </p:nvPicPr>
          <p:blipFill>
            <a:blip r:embed="rId10"/>
            <a:stretch>
              <a:fillRect/>
            </a:stretch>
          </p:blipFill>
          <p:spPr>
            <a:xfrm>
              <a:off x="11167" y="3780"/>
              <a:ext cx="4470" cy="3210"/>
            </a:xfrm>
            <a:prstGeom prst="rect">
              <a:avLst/>
            </a:prstGeom>
          </p:spPr>
        </p:pic>
      </p:grpSp>
    </p:spTree>
    <p:custDataLst>
      <p:tags r:id="rId1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741045" y="981075"/>
            <a:ext cx="10840720" cy="666750"/>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5605145" y="3372485"/>
            <a:ext cx="6449695" cy="2703830"/>
          </a:xfrm>
          <a:prstGeom prst="rect">
            <a:avLst/>
          </a:prstGeom>
          <a:noFill/>
          <a:ln w="38100">
            <a:solidFill>
              <a:srgbClr val="003865"/>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5617210" y="3305810"/>
            <a:ext cx="6437630" cy="2673985"/>
          </a:xfrm>
          <a:prstGeom prst="rect">
            <a:avLst/>
          </a:prstGeom>
          <a:noFill/>
        </p:spPr>
        <p:txBody>
          <a:bodyPr wrap="square" rtlCol="0">
            <a:noAutofit/>
          </a:bodyPr>
          <a:lstStyle/>
          <a:p>
            <a:r>
              <a:rPr lang="en-US" altLang="zh-CN">
                <a:solidFill>
                  <a:srgbClr val="003865"/>
                </a:solidFill>
                <a:sym typeface="+mn-ea"/>
              </a:rPr>
              <a:t>Stepwise AIC selection helps refine the model by retaining only the most informative variables, reducing overfitting and improving interpretability. The final optimized model suggests that </a:t>
            </a:r>
            <a:r>
              <a:rPr lang="en-US" altLang="zh-CN" b="1">
                <a:gradFill>
                  <a:gsLst>
                    <a:gs pos="50000">
                      <a:schemeClr val="accent1"/>
                    </a:gs>
                    <a:gs pos="0">
                      <a:schemeClr val="accent1">
                        <a:lumMod val="25000"/>
                        <a:lumOff val="75000"/>
                      </a:schemeClr>
                    </a:gs>
                    <a:gs pos="100000">
                      <a:schemeClr val="accent1">
                        <a:lumMod val="85000"/>
                      </a:schemeClr>
                    </a:gs>
                  </a:gsLst>
                  <a:lin ang="5400000" scaled="1"/>
                </a:gradFill>
                <a:sym typeface="+mn-ea"/>
              </a:rPr>
              <a:t>Age, Education, Work Hours, Marital Status, and Oc-cupation</a:t>
            </a:r>
            <a:r>
              <a:rPr lang="en-US" altLang="zh-CN">
                <a:solidFill>
                  <a:srgbClr val="003865"/>
                </a:solidFill>
                <a:sym typeface="+mn-ea"/>
              </a:rPr>
              <a:t> are the strongest predictors of income.  Nationality and Sex are removed in the AIC-selected model, indicating they may not have a significant impact on predicting income in this dataset. The model suffers from perfect separation issues, with the explanatory variables Education and Occupation exhibiting perfect separation.  </a:t>
            </a:r>
            <a:endParaRPr lang="en-US" altLang="zh-CN">
              <a:solidFill>
                <a:srgbClr val="003865"/>
              </a:solidFill>
            </a:endParaRPr>
          </a:p>
        </p:txBody>
      </p:sp>
      <p:sp>
        <p:nvSpPr>
          <p:cNvPr id="2" name="标题 1"/>
          <p:cNvSpPr>
            <a:spLocks noGrp="1"/>
          </p:cNvSpPr>
          <p:nvPr>
            <p:ph type="title"/>
          </p:nvPr>
        </p:nvSpPr>
        <p:spPr>
          <a:xfrm>
            <a:off x="612775" y="185420"/>
            <a:ext cx="11942445" cy="705485"/>
          </a:xfrm>
        </p:spPr>
        <p:txBody>
          <a:bodyPr/>
          <a:lstStyle/>
          <a:p>
            <a:r>
              <a:rPr lang="en-US" altLang="zh-CN" b="1">
                <a:solidFill>
                  <a:srgbClr val="003865"/>
                </a:solidFill>
                <a:sym typeface="+mn-ea"/>
              </a:rPr>
              <a:t>Model Optimization-StepAIC Selection Model</a:t>
            </a:r>
            <a:endParaRPr lang="en-US" altLang="zh-CN" b="1">
              <a:solidFill>
                <a:srgbClr val="003865"/>
              </a:solidFill>
              <a:sym typeface="+mn-ea"/>
            </a:endParaRPr>
          </a:p>
        </p:txBody>
      </p:sp>
      <p:grpSp>
        <p:nvGrpSpPr>
          <p:cNvPr id="6" name="组合 5"/>
          <p:cNvGrpSpPr/>
          <p:nvPr/>
        </p:nvGrpSpPr>
        <p:grpSpPr>
          <a:xfrm>
            <a:off x="0" y="6207760"/>
            <a:ext cx="12192000" cy="666750"/>
            <a:chOff x="0" y="9776"/>
            <a:chExt cx="19200" cy="1050"/>
          </a:xfrm>
        </p:grpSpPr>
        <p:pic>
          <p:nvPicPr>
            <p:cNvPr id="4" name="图片 3"/>
            <p:cNvPicPr/>
            <p:nvPr>
              <p:custDataLst>
                <p:tags r:id="rId1"/>
              </p:custDataLst>
            </p:nvPr>
          </p:nvPicPr>
          <p:blipFill>
            <a:blip r:embed="rId2"/>
            <a:stretch>
              <a:fillRect/>
            </a:stretch>
          </p:blipFill>
          <p:spPr>
            <a:xfrm>
              <a:off x="1888" y="9777"/>
              <a:ext cx="17312" cy="1036"/>
            </a:xfrm>
            <a:prstGeom prst="rect">
              <a:avLst/>
            </a:prstGeom>
          </p:spPr>
        </p:pic>
        <p:pic>
          <p:nvPicPr>
            <p:cNvPr id="5" name="图片 4"/>
            <p:cNvPicPr/>
            <p:nvPr>
              <p:custDataLst>
                <p:tags r:id="rId3"/>
              </p:custDataLst>
            </p:nvPr>
          </p:nvPicPr>
          <p:blipFill>
            <a:blip r:embed="rId4"/>
            <a:stretch>
              <a:fillRect/>
            </a:stretch>
          </p:blipFill>
          <p:spPr>
            <a:xfrm>
              <a:off x="0" y="9776"/>
              <a:ext cx="2150" cy="1050"/>
            </a:xfrm>
            <a:prstGeom prst="rect">
              <a:avLst/>
            </a:prstGeom>
          </p:spPr>
        </p:pic>
      </p:grpSp>
      <p:cxnSp>
        <p:nvCxnSpPr>
          <p:cNvPr id="16" name="直接连接符 15"/>
          <p:cNvCxnSpPr/>
          <p:nvPr/>
        </p:nvCxnSpPr>
        <p:spPr>
          <a:xfrm flipV="1">
            <a:off x="471805" y="817245"/>
            <a:ext cx="11366500" cy="36830"/>
          </a:xfrm>
          <a:prstGeom prst="line">
            <a:avLst/>
          </a:prstGeom>
          <a:ln w="28575">
            <a:solidFill>
              <a:srgbClr val="003865"/>
            </a:solidFill>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824865" y="1012825"/>
            <a:ext cx="10756900" cy="645160"/>
          </a:xfrm>
          <a:prstGeom prst="rect">
            <a:avLst/>
          </a:prstGeom>
          <a:noFill/>
        </p:spPr>
        <p:txBody>
          <a:bodyPr wrap="square" rtlCol="0">
            <a:spAutoFit/>
          </a:bodyPr>
          <a:lstStyle/>
          <a:p>
            <a:r>
              <a:rPr lang="en-US" altLang="zh-CN">
                <a:solidFill>
                  <a:srgbClr val="003865"/>
                </a:solidFill>
              </a:rPr>
              <a:t>Stepwise Akaike Information Criterion (AIC) selection is used to iteratively remove the least significant predictors to find the best-performing model. </a:t>
            </a:r>
            <a:endParaRPr lang="en-US" altLang="zh-CN">
              <a:solidFill>
                <a:srgbClr val="003865"/>
              </a:solidFill>
            </a:endParaRPr>
          </a:p>
        </p:txBody>
      </p:sp>
      <mc:AlternateContent xmlns:mc="http://schemas.openxmlformats.org/markup-compatibility/2006">
        <mc:Choice xmlns:a14="http://schemas.microsoft.com/office/drawing/2010/main" Requires="a14">
          <p:sp>
            <p:nvSpPr>
              <p:cNvPr id="9" name="文本框 8"/>
              <p:cNvSpPr txBox="1"/>
              <p:nvPr/>
            </p:nvSpPr>
            <p:spPr>
              <a:xfrm>
                <a:off x="672465" y="1739900"/>
                <a:ext cx="11519535" cy="61849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𝑙𝑜𝑔</m:t>
                      </m:r>
                      <m:d>
                        <m:dPr>
                          <m:ctrlPr>
                            <a:rPr lang="en-US" altLang="zh-CN" i="1">
                              <a:latin typeface="Cambria Math" panose="02040503050406030204" charset="0"/>
                              <a:cs typeface="Cambria Math" panose="02040503050406030204" charset="0"/>
                            </a:rPr>
                          </m:ctrlPr>
                        </m:dPr>
                        <m:e>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𝑝</m:t>
                              </m:r>
                            </m:num>
                            <m:den>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𝑝</m:t>
                              </m:r>
                            </m:den>
                          </m:f>
                        </m:e>
                      </m:d>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𝐴𝑔𝑒</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𝐸𝑑𝑢𝑐𝑎𝑡𝑖𝑜𝑛</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3</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𝐻𝑜𝑢𝑟𝑠</m:t>
                      </m:r>
                      <m:r>
                        <a:rPr lang="en-US" altLang="zh-CN" i="1">
                          <a:latin typeface="Cambria Math" panose="02040503050406030204" charset="0"/>
                          <a:cs typeface="Cambria Math" panose="02040503050406030204" charset="0"/>
                        </a:rPr>
                        <m:t>_</m:t>
                      </m:r>
                      <m:r>
                        <a:rPr lang="en-US" altLang="zh-CN" i="1">
                          <a:latin typeface="Cambria Math" panose="02040503050406030204" charset="0"/>
                          <a:cs typeface="Cambria Math" panose="02040503050406030204" charset="0"/>
                        </a:rPr>
                        <m:t>𝑃𝑊</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4</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𝑀𝑎𝑟𝑖𝑡𝑎𝑙</m:t>
                      </m:r>
                      <m:r>
                        <a:rPr lang="en-US" altLang="zh-CN" i="1">
                          <a:latin typeface="Cambria Math" panose="02040503050406030204" charset="0"/>
                          <a:cs typeface="Cambria Math" panose="02040503050406030204" charset="0"/>
                        </a:rPr>
                        <m:t>_</m:t>
                      </m:r>
                      <m:r>
                        <a:rPr lang="en-US" altLang="zh-CN" i="1">
                          <a:latin typeface="Cambria Math" panose="02040503050406030204" charset="0"/>
                          <a:cs typeface="Cambria Math" panose="02040503050406030204" charset="0"/>
                        </a:rPr>
                        <m:t>𝑆𝑡𝑎𝑡𝑢𝑠</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5</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𝑂𝑐𝑐𝑢𝑝𝑎𝑡𝑖𝑜𝑛</m:t>
                      </m:r>
                    </m:oMath>
                  </m:oMathPara>
                </a14:m>
                <a:endParaRPr lang="zh-CN" altLang="en-US"/>
              </a:p>
            </p:txBody>
          </p:sp>
        </mc:Choice>
        <mc:Fallback>
          <p:sp>
            <p:nvSpPr>
              <p:cNvPr id="9" name="文本框 8"/>
              <p:cNvSpPr txBox="1">
                <a:spLocks noRot="1" noChangeAspect="1" noMove="1" noResize="1" noEditPoints="1" noAdjustHandles="1" noChangeArrowheads="1" noChangeShapeType="1" noTextEdit="1"/>
              </p:cNvSpPr>
              <p:nvPr/>
            </p:nvSpPr>
            <p:spPr>
              <a:xfrm>
                <a:off x="672465" y="1739900"/>
                <a:ext cx="11519535" cy="61849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1164590" y="2463165"/>
                <a:ext cx="9672955" cy="804545"/>
              </a:xfrm>
              <a:prstGeom prst="rect">
                <a:avLst/>
              </a:prstGeom>
              <a:noFill/>
            </p:spPr>
            <p:txBody>
              <a:bodyPr wrap="square" rtlCol="0">
                <a:noAutofit/>
              </a:bodyPr>
              <a:lstStyle/>
              <a:p>
                <a:pPr algn="l"/>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𝑤ℎ𝑒𝑟𝑒</m:t>
                      </m:r>
                      <m:r>
                        <a:rPr lang="en-US" altLang="zh-CN" i="1">
                          <a:latin typeface="Cambria Math" panose="02040503050406030204" charset="0"/>
                          <a:cs typeface="Cambria Math" panose="02040503050406030204" charset="0"/>
                        </a:rPr>
                        <m:t>:</m:t>
                      </m:r>
                    </m:oMath>
                  </m:oMathPara>
                </a14:m>
                <a:endParaRPr lang="en-US" altLang="zh-CN" i="1">
                  <a:latin typeface="Cambria Math" panose="02040503050406030204" charset="0"/>
                  <a:cs typeface="Cambria Math" panose="02040503050406030204" charset="0"/>
                </a:endParaRPr>
              </a:p>
              <a:p>
                <a:pPr algn="l"/>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𝑝</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𝐼𝑛𝑐𝑜𝑚𝑒</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50</m:t>
                      </m:r>
                      <m:r>
                        <a:rPr lang="en-US" altLang="zh-CN" i="1">
                          <a:latin typeface="Cambria Math" panose="02040503050406030204" charset="0"/>
                          <a:cs typeface="Cambria Math" panose="02040503050406030204" charset="0"/>
                        </a:rPr>
                        <m:t>𝐾</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𝑖𝑠</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𝑡ℎ𝑒</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𝑝𝑟𝑜𝑏𝑎𝑏𝑖𝑙𝑖𝑡𝑦</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𝑡ℎ𝑎𝑡</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𝑎𝑛</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𝑖𝑛𝑑𝑖𝑣𝑖𝑑𝑢𝑎𝑙</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𝑒𝑎𝑟𝑛𝑠</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𝑚𝑜𝑟𝑒</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𝑡ℎ𝑎𝑛</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50</m:t>
                      </m:r>
                      <m:r>
                        <a:rPr lang="en-US" altLang="zh-CN" i="1">
                          <a:latin typeface="Cambria Math" panose="02040503050406030204" charset="0"/>
                          <a:cs typeface="Cambria Math" panose="02040503050406030204" charset="0"/>
                        </a:rPr>
                        <m:t>𝐾</m:t>
                      </m:r>
                      <m:r>
                        <a:rPr lang="en-US" altLang="zh-CN" i="1">
                          <a:latin typeface="Cambria Math" panose="02040503050406030204" charset="0"/>
                          <a:cs typeface="Cambria Math" panose="02040503050406030204" charset="0"/>
                        </a:rPr>
                        <m:t>; </m:t>
                      </m:r>
                    </m:oMath>
                  </m:oMathPara>
                </a14:m>
                <a:endParaRPr lang="en-US" altLang="zh-CN" i="1">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𝑖𝑠</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𝑡ℎ𝑒</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𝑖𝑛𝑡𝑒𝑟𝑐𝑒𝑝𝑡</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𝑎𝑛𝑑</m:t>
                      </m:r>
                      <m:r>
                        <a:rPr lang="en-US" altLang="zh-CN" i="1">
                          <a:latin typeface="Cambria Math" panose="02040503050406030204" charset="0"/>
                          <a:cs typeface="Cambria Math" panose="02040503050406030204" charset="0"/>
                        </a:rPr>
                        <m:t> </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5</m:t>
                          </m:r>
                        </m:sub>
                      </m:sSub>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𝑎𝑟𝑒</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𝑡ℎ𝑒</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𝑐𝑜𝑒𝑓𝑓𝑖𝑐𝑖𝑒𝑛𝑡𝑠</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𝑐𝑜𝑟𝑟𝑒𝑠𝑝𝑜𝑛𝑑𝑖𝑛𝑔</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𝑡𝑜</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𝑒𝑎𝑐ℎ</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𝑒𝑥𝑝𝑙𝑎𝑛𝑎𝑡𝑜𝑟𝑦</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𝑣𝑎𝑟𝑖𝑎𝑏𝑙𝑒</m:t>
                      </m:r>
                      <m:r>
                        <a:rPr lang="en-US" altLang="zh-CN" i="1">
                          <a:latin typeface="Cambria Math" panose="02040503050406030204" charset="0"/>
                          <a:cs typeface="Cambria Math" panose="02040503050406030204" charset="0"/>
                        </a:rPr>
                        <m:t>.</m:t>
                      </m:r>
                    </m:oMath>
                  </m:oMathPara>
                </a14:m>
                <a:endParaRPr lang="en-US" altLang="zh-CN" i="1">
                  <a:latin typeface="Cambria Math" panose="02040503050406030204" charset="0"/>
                  <a:cs typeface="Cambria Math" panose="02040503050406030204" charset="0"/>
                </a:endParaRPr>
              </a:p>
              <a:p>
                <a:pPr algn="l"/>
                <a:endParaRPr lang="zh-CN" altLang="en-US">
                  <a:solidFill>
                    <a:schemeClr val="tx1"/>
                  </a:solidFill>
                </a:endParaRPr>
              </a:p>
            </p:txBody>
          </p:sp>
        </mc:Choice>
        <mc:Fallback>
          <p:sp>
            <p:nvSpPr>
              <p:cNvPr id="12" name="文本框 11"/>
              <p:cNvSpPr txBox="1">
                <a:spLocks noRot="1" noChangeAspect="1" noMove="1" noResize="1" noEditPoints="1" noAdjustHandles="1" noChangeArrowheads="1" noChangeShapeType="1" noTextEdit="1"/>
              </p:cNvSpPr>
              <p:nvPr/>
            </p:nvSpPr>
            <p:spPr>
              <a:xfrm>
                <a:off x="1164590" y="2463165"/>
                <a:ext cx="9672955" cy="804545"/>
              </a:xfrm>
              <a:prstGeom prst="rect">
                <a:avLst/>
              </a:prstGeom>
              <a:blipFill rotWithShape="1">
                <a:blip r:embed="rId6"/>
                <a:stretch>
                  <a:fillRect r="-9289" b="-42068"/>
                </a:stretch>
              </a:blipFill>
            </p:spPr>
            <p:txBody>
              <a:bodyPr/>
              <a:lstStyle/>
              <a:p>
                <a:r>
                  <a:rPr lang="zh-CN" altLang="en-US">
                    <a:noFill/>
                  </a:rPr>
                  <a:t> </a:t>
                </a:r>
              </a:p>
            </p:txBody>
          </p:sp>
        </mc:Fallback>
      </mc:AlternateContent>
      <p:sp>
        <p:nvSpPr>
          <p:cNvPr id="19" name="圆角矩形 18"/>
          <p:cNvSpPr/>
          <p:nvPr/>
        </p:nvSpPr>
        <p:spPr>
          <a:xfrm>
            <a:off x="76200" y="3463925"/>
            <a:ext cx="5422900" cy="2675890"/>
          </a:xfrm>
          <a:prstGeom prst="roundRect">
            <a:avLst/>
          </a:prstGeom>
        </p:spPr>
        <p:style>
          <a:lnRef idx="0">
            <a:srgbClr val="FFFFFF"/>
          </a:lnRef>
          <a:fillRef idx="2">
            <a:schemeClr val="accent1"/>
          </a:fillRef>
          <a:effectRef idx="1">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1642745" y="3625215"/>
            <a:ext cx="3522345" cy="2467610"/>
            <a:chOff x="2587" y="5709"/>
            <a:chExt cx="5547" cy="3886"/>
          </a:xfrm>
        </p:grpSpPr>
        <p:pic>
          <p:nvPicPr>
            <p:cNvPr id="17" name="图片 16"/>
            <p:cNvPicPr>
              <a:picLocks noChangeAspect="1"/>
            </p:cNvPicPr>
            <p:nvPr/>
          </p:nvPicPr>
          <p:blipFill>
            <a:blip r:embed="rId7"/>
            <a:stretch>
              <a:fillRect/>
            </a:stretch>
          </p:blipFill>
          <p:spPr>
            <a:xfrm>
              <a:off x="2587" y="5709"/>
              <a:ext cx="1876" cy="3860"/>
            </a:xfrm>
            <a:prstGeom prst="rect">
              <a:avLst/>
            </a:prstGeom>
          </p:spPr>
        </p:pic>
        <p:pic>
          <p:nvPicPr>
            <p:cNvPr id="18" name="图片 17"/>
            <p:cNvPicPr>
              <a:picLocks noChangeAspect="1"/>
            </p:cNvPicPr>
            <p:nvPr/>
          </p:nvPicPr>
          <p:blipFill>
            <a:blip r:embed="rId8"/>
            <a:stretch>
              <a:fillRect/>
            </a:stretch>
          </p:blipFill>
          <p:spPr>
            <a:xfrm>
              <a:off x="4463" y="5709"/>
              <a:ext cx="3671" cy="3886"/>
            </a:xfrm>
            <a:prstGeom prst="rect">
              <a:avLst/>
            </a:prstGeom>
          </p:spPr>
        </p:pic>
      </p:grpSp>
      <p:sp>
        <p:nvSpPr>
          <p:cNvPr id="22" name="文本框 21"/>
          <p:cNvSpPr txBox="1"/>
          <p:nvPr/>
        </p:nvSpPr>
        <p:spPr>
          <a:xfrm>
            <a:off x="320040" y="3689350"/>
            <a:ext cx="1322705" cy="1570355"/>
          </a:xfrm>
          <a:prstGeom prst="rect">
            <a:avLst/>
          </a:prstGeom>
          <a:noFill/>
        </p:spPr>
        <p:txBody>
          <a:bodyPr wrap="square" rtlCol="0">
            <a:noAutofit/>
          </a:bodyPr>
          <a:lstStyle/>
          <a:p>
            <a:pPr algn="l"/>
            <a:r>
              <a:rPr lang="en-US" altLang="zh-CN" sz="1600">
                <a:solidFill>
                  <a:srgbClr val="FFFFFF"/>
                </a:solidFill>
              </a:rPr>
              <a:t>There are some partial outputs.</a:t>
            </a:r>
            <a:endParaRPr lang="en-US" altLang="zh-CN" sz="1600">
              <a:solidFill>
                <a:srgbClr val="FFFFFF"/>
              </a:solidFill>
            </a:endParaRPr>
          </a:p>
        </p:txBody>
      </p:sp>
    </p:spTree>
    <p:custDataLst>
      <p:tags r:id="rId9"/>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PLACING_PICTURE_USER_VIEWPORT" val="{&quot;height&quot;:1050,&quot;width&quot;:2150}"/>
</p:tagLst>
</file>

<file path=ppt/tags/tag101.xml><?xml version="1.0" encoding="utf-8"?>
<p:tagLst xmlns:p="http://schemas.openxmlformats.org/presentationml/2006/main">
  <p:tag name="KSO_WM_BEAUTIFY_FLAG" val="#wm#"/>
  <p:tag name="KSO_WM_TEMPLATE_CATEGORY" val="custom"/>
  <p:tag name="KSO_WM_TEMPLATE_INDEX" val="20205081"/>
</p:tagLst>
</file>

<file path=ppt/tags/tag102.xml><?xml version="1.0" encoding="utf-8"?>
<p:tagLst xmlns:p="http://schemas.openxmlformats.org/presentationml/2006/main">
  <p:tag name="KSO_WM_UNIT_PLACING_PICTURE_USER_VIEWPORT" val="{&quot;height&quot;:1036,&quot;width&quot;:17312}"/>
</p:tagLst>
</file>

<file path=ppt/tags/tag103.xml><?xml version="1.0" encoding="utf-8"?>
<p:tagLst xmlns:p="http://schemas.openxmlformats.org/presentationml/2006/main">
  <p:tag name="KSO_WM_UNIT_PLACING_PICTURE_USER_VIEWPORT" val="{&quot;height&quot;:1050,&quot;width&quot;:2150}"/>
</p:tagLst>
</file>

<file path=ppt/tags/tag104.xml><?xml version="1.0" encoding="utf-8"?>
<p:tagLst xmlns:p="http://schemas.openxmlformats.org/presentationml/2006/main">
  <p:tag name="KSO_WM_BEAUTIFY_FLAG" val="#wm#"/>
  <p:tag name="KSO_WM_TEMPLATE_CATEGORY" val="custom"/>
  <p:tag name="KSO_WM_TEMPLATE_INDEX" val="20205081"/>
</p:tagLst>
</file>

<file path=ppt/tags/tag105.xml><?xml version="1.0" encoding="utf-8"?>
<p:tagLst xmlns:p="http://schemas.openxmlformats.org/presentationml/2006/main">
  <p:tag name="KSO_WM_UNIT_PLACING_PICTURE_USER_VIEWPORT" val="{&quot;height&quot;:1036,&quot;width&quot;:17312}"/>
</p:tagLst>
</file>

<file path=ppt/tags/tag106.xml><?xml version="1.0" encoding="utf-8"?>
<p:tagLst xmlns:p="http://schemas.openxmlformats.org/presentationml/2006/main">
  <p:tag name="KSO_WM_UNIT_PLACING_PICTURE_USER_VIEWPORT" val="{&quot;height&quot;:1050,&quot;width&quot;:2150}"/>
</p:tagLst>
</file>

<file path=ppt/tags/tag107.xml><?xml version="1.0" encoding="utf-8"?>
<p:tagLst xmlns:p="http://schemas.openxmlformats.org/presentationml/2006/main">
  <p:tag name="KSO_WM_BEAUTIFY_FLAG" val="#wm#"/>
  <p:tag name="KSO_WM_TEMPLATE_CATEGORY" val="custom"/>
  <p:tag name="KSO_WM_TEMPLATE_INDEX" val="20205081"/>
</p:tagLst>
</file>

<file path=ppt/tags/tag108.xml><?xml version="1.0" encoding="utf-8"?>
<p:tagLst xmlns:p="http://schemas.openxmlformats.org/presentationml/2006/main">
  <p:tag name="KSO_WM_UNIT_PLACING_PICTURE_USER_VIEWPORT" val="{&quot;height&quot;:1036,&quot;width&quot;:17312}"/>
</p:tagLst>
</file>

<file path=ppt/tags/tag109.xml><?xml version="1.0" encoding="utf-8"?>
<p:tagLst xmlns:p="http://schemas.openxmlformats.org/presentationml/2006/main">
  <p:tag name="KSO_WM_UNIT_PLACING_PICTURE_USER_VIEWPORT" val="{&quot;height&quot;:1050,&quot;width&quot;:215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081"/>
</p:tagLst>
</file>

<file path=ppt/tags/tag111.xml><?xml version="1.0" encoding="utf-8"?>
<p:tagLst xmlns:p="http://schemas.openxmlformats.org/presentationml/2006/main">
  <p:tag name="KSO_WM_UNIT_PLACING_PICTURE_USER_VIEWPORT" val="{&quot;height&quot;:1036,&quot;width&quot;:17312}"/>
</p:tagLst>
</file>

<file path=ppt/tags/tag112.xml><?xml version="1.0" encoding="utf-8"?>
<p:tagLst xmlns:p="http://schemas.openxmlformats.org/presentationml/2006/main">
  <p:tag name="KSO_WM_UNIT_PLACING_PICTURE_USER_VIEWPORT" val="{&quot;height&quot;:1050,&quot;width&quot;:2150}"/>
</p:tagLst>
</file>

<file path=ppt/tags/tag113.xml><?xml version="1.0" encoding="utf-8"?>
<p:tagLst xmlns:p="http://schemas.openxmlformats.org/presentationml/2006/main">
  <p:tag name="KSO_WM_BEAUTIFY_FLAG" val="#wm#"/>
  <p:tag name="KSO_WM_TEMPLATE_CATEGORY" val="custom"/>
  <p:tag name="KSO_WM_TEMPLATE_INDEX" val="20205081"/>
</p:tagLst>
</file>

<file path=ppt/tags/tag114.xml><?xml version="1.0" encoding="utf-8"?>
<p:tagLst xmlns:p="http://schemas.openxmlformats.org/presentationml/2006/main">
  <p:tag name="KSO_WM_UNIT_PLACING_PICTURE_USER_VIEWPORT" val="{&quot;height&quot;:1036,&quot;width&quot;:17312}"/>
</p:tagLst>
</file>

<file path=ppt/tags/tag115.xml><?xml version="1.0" encoding="utf-8"?>
<p:tagLst xmlns:p="http://schemas.openxmlformats.org/presentationml/2006/main">
  <p:tag name="KSO_WM_UNIT_PLACING_PICTURE_USER_VIEWPORT" val="{&quot;height&quot;:1050,&quot;width&quot;:2150}"/>
</p:tagLst>
</file>

<file path=ppt/tags/tag116.xml><?xml version="1.0" encoding="utf-8"?>
<p:tagLst xmlns:p="http://schemas.openxmlformats.org/presentationml/2006/main">
  <p:tag name="KSO_WM_BEAUTIFY_FLAG" val="#wm#"/>
  <p:tag name="KSO_WM_TEMPLATE_CATEGORY" val="custom"/>
  <p:tag name="KSO_WM_TEMPLATE_INDEX" val="20205081"/>
</p:tagLst>
</file>

<file path=ppt/tags/tag117.xml><?xml version="1.0" encoding="utf-8"?>
<p:tagLst xmlns:p="http://schemas.openxmlformats.org/presentationml/2006/main">
  <p:tag name="KSO_WM_UNIT_PLACING_PICTURE_USER_VIEWPORT" val="{&quot;height&quot;:1036,&quot;width&quot;:17312}"/>
</p:tagLst>
</file>

<file path=ppt/tags/tag118.xml><?xml version="1.0" encoding="utf-8"?>
<p:tagLst xmlns:p="http://schemas.openxmlformats.org/presentationml/2006/main">
  <p:tag name="KSO_WM_UNIT_PLACING_PICTURE_USER_VIEWPORT" val="{&quot;height&quot;:1050,&quot;width&quot;:2150}"/>
</p:tagLst>
</file>

<file path=ppt/tags/tag119.xml><?xml version="1.0" encoding="utf-8"?>
<p:tagLst xmlns:p="http://schemas.openxmlformats.org/presentationml/2006/main">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PLACING_PICTURE_USER_VIEWPORT" val="{&quot;height&quot;:1036,&quot;width&quot;:17312}"/>
</p:tagLst>
</file>

<file path=ppt/tags/tag121.xml><?xml version="1.0" encoding="utf-8"?>
<p:tagLst xmlns:p="http://schemas.openxmlformats.org/presentationml/2006/main">
  <p:tag name="KSO_WM_UNIT_PLACING_PICTURE_USER_VIEWPORT" val="{&quot;height&quot;:1050,&quot;width&quot;:2150}"/>
</p:tagLst>
</file>

<file path=ppt/tags/tag122.xml><?xml version="1.0" encoding="utf-8"?>
<p:tagLst xmlns:p="http://schemas.openxmlformats.org/presentationml/2006/main">
  <p:tag name="KSO_WM_BEAUTIFY_FLAG" val="#wm#"/>
  <p:tag name="KSO_WM_TEMPLATE_CATEGORY" val="custom"/>
  <p:tag name="KSO_WM_TEMPLATE_INDEX" val="20205081"/>
</p:tagLst>
</file>

<file path=ppt/tags/tag123.xml><?xml version="1.0" encoding="utf-8"?>
<p:tagLst xmlns:p="http://schemas.openxmlformats.org/presentationml/2006/main">
  <p:tag name="KSO_WM_UNIT_PLACING_PICTURE_USER_VIEWPORT" val="{&quot;height&quot;:1036,&quot;width&quot;:17312}"/>
</p:tagLst>
</file>

<file path=ppt/tags/tag124.xml><?xml version="1.0" encoding="utf-8"?>
<p:tagLst xmlns:p="http://schemas.openxmlformats.org/presentationml/2006/main">
  <p:tag name="KSO_WM_UNIT_PLACING_PICTURE_USER_VIEWPORT" val="{&quot;height&quot;:1050,&quot;width&quot;:2150}"/>
</p:tagLst>
</file>

<file path=ppt/tags/tag125.xml><?xml version="1.0" encoding="utf-8"?>
<p:tagLst xmlns:p="http://schemas.openxmlformats.org/presentationml/2006/main">
  <p:tag name="KSO_WM_BEAUTIFY_FLAG" val="#wm#"/>
  <p:tag name="KSO_WM_TEMPLATE_CATEGORY" val="custom"/>
  <p:tag name="KSO_WM_TEMPLATE_INDEX" val="20205081"/>
</p:tagLst>
</file>

<file path=ppt/tags/tag126.xml><?xml version="1.0" encoding="utf-8"?>
<p:tagLst xmlns:p="http://schemas.openxmlformats.org/presentationml/2006/main">
  <p:tag name="KSO_WM_UNIT_PLACING_PICTURE_USER_VIEWPORT" val="{&quot;height&quot;:1036,&quot;width&quot;:17312}"/>
</p:tagLst>
</file>

<file path=ppt/tags/tag127.xml><?xml version="1.0" encoding="utf-8"?>
<p:tagLst xmlns:p="http://schemas.openxmlformats.org/presentationml/2006/main">
  <p:tag name="KSO_WM_UNIT_PLACING_PICTURE_USER_VIEWPORT" val="{&quot;height&quot;:1050,&quot;width&quot;:2150}"/>
</p:tagLst>
</file>

<file path=ppt/tags/tag128.xml><?xml version="1.0" encoding="utf-8"?>
<p:tagLst xmlns:p="http://schemas.openxmlformats.org/presentationml/2006/main">
  <p:tag name="KSO_WM_BEAUTIFY_FLAG" val="#wm#"/>
  <p:tag name="KSO_WM_TEMPLATE_CATEGORY" val="custom"/>
  <p:tag name="KSO_WM_TEMPLATE_INDEX" val="20205081"/>
</p:tagLst>
</file>

<file path=ppt/tags/tag129.xml><?xml version="1.0" encoding="utf-8"?>
<p:tagLst xmlns:p="http://schemas.openxmlformats.org/presentationml/2006/main">
  <p:tag name="KSO_WM_UNIT_PLACING_PICTURE_USER_VIEWPORT" val="{&quot;height&quot;:1036,&quot;width&quot;:1731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PLACING_PICTURE_USER_VIEWPORT" val="{&quot;height&quot;:1050,&quot;width&quot;:2150}"/>
</p:tagLst>
</file>

<file path=ppt/tags/tag131.xml><?xml version="1.0" encoding="utf-8"?>
<p:tagLst xmlns:p="http://schemas.openxmlformats.org/presentationml/2006/main">
  <p:tag name="TABLE_ENDDRAG_ORIGIN_RECT" val="796*180"/>
  <p:tag name="TABLE_ENDDRAG_RECT" val="52*100*796*180"/>
</p:tagLst>
</file>

<file path=ppt/tags/tag132.xml><?xml version="1.0" encoding="utf-8"?>
<p:tagLst xmlns:p="http://schemas.openxmlformats.org/presentationml/2006/main">
  <p:tag name="KSO_WM_BEAUTIFY_FLAG" val="#wm#"/>
  <p:tag name="KSO_WM_TEMPLATE_CATEGORY" val="custom"/>
  <p:tag name="KSO_WM_TEMPLATE_INDEX" val="20205081"/>
</p:tagLst>
</file>

<file path=ppt/tags/tag133.xml><?xml version="1.0" encoding="utf-8"?>
<p:tagLst xmlns:p="http://schemas.openxmlformats.org/presentationml/2006/main">
  <p:tag name="KSO_WM_UNIT_PLACING_PICTURE_USER_VIEWPORT" val="{&quot;height&quot;:1036,&quot;width&quot;:17312}"/>
</p:tagLst>
</file>

<file path=ppt/tags/tag134.xml><?xml version="1.0" encoding="utf-8"?>
<p:tagLst xmlns:p="http://schemas.openxmlformats.org/presentationml/2006/main">
  <p:tag name="KSO_WM_UNIT_PLACING_PICTURE_USER_VIEWPORT" val="{&quot;height&quot;:1050,&quot;width&quot;:2150}"/>
</p:tagLst>
</file>

<file path=ppt/tags/tag135.xml><?xml version="1.0" encoding="utf-8"?>
<p:tagLst xmlns:p="http://schemas.openxmlformats.org/presentationml/2006/main">
  <p:tag name="KSO_WM_BEAUTIFY_FLAG" val="#wm#"/>
  <p:tag name="KSO_WM_TEMPLATE_CATEGORY" val="custom"/>
  <p:tag name="KSO_WM_TEMPLATE_INDEX" val="20205081"/>
</p:tagLst>
</file>

<file path=ppt/tags/tag136.xml><?xml version="1.0" encoding="utf-8"?>
<p:tagLst xmlns:p="http://schemas.openxmlformats.org/presentationml/2006/main">
  <p:tag name="KSO_WM_UNIT_PLACING_PICTURE_USER_VIEWPORT" val="{&quot;height&quot;:1036,&quot;width&quot;:17312}"/>
</p:tagLst>
</file>

<file path=ppt/tags/tag137.xml><?xml version="1.0" encoding="utf-8"?>
<p:tagLst xmlns:p="http://schemas.openxmlformats.org/presentationml/2006/main">
  <p:tag name="KSO_WM_UNIT_PLACING_PICTURE_USER_VIEWPORT" val="{&quot;height&quot;:1050,&quot;width&quot;:2150}"/>
</p:tagLst>
</file>

<file path=ppt/tags/tag138.xml><?xml version="1.0" encoding="utf-8"?>
<p:tagLst xmlns:p="http://schemas.openxmlformats.org/presentationml/2006/main">
  <p:tag name="KSO_WM_BEAUTIFY_FLAG" val="#wm#"/>
  <p:tag name="KSO_WM_TEMPLATE_CATEGORY" val="custom"/>
  <p:tag name="KSO_WM_TEMPLATE_INDEX" val="20205081"/>
</p:tagLst>
</file>

<file path=ppt/tags/tag139.xml><?xml version="1.0" encoding="utf-8"?>
<p:tagLst xmlns:p="http://schemas.openxmlformats.org/presentationml/2006/main">
  <p:tag name="KSO_WM_UNIT_PLACING_PICTURE_USER_VIEWPORT" val="{&quot;height&quot;:1036,&quot;width&quot;:1731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PLACING_PICTURE_USER_VIEWPORT" val="{&quot;height&quot;:1050,&quot;width&quot;:2150}"/>
</p:tagLst>
</file>

<file path=ppt/tags/tag141.xml><?xml version="1.0" encoding="utf-8"?>
<p:tagLst xmlns:p="http://schemas.openxmlformats.org/presentationml/2006/main">
  <p:tag name="KSO_WM_BEAUTIFY_FLAG" val="#wm#"/>
  <p:tag name="KSO_WM_TEMPLATE_CATEGORY" val="custom"/>
  <p:tag name="KSO_WM_TEMPLATE_INDEX" val="20205081"/>
</p:tagLst>
</file>

<file path=ppt/tags/tag142.xml><?xml version="1.0" encoding="utf-8"?>
<p:tagLst xmlns:p="http://schemas.openxmlformats.org/presentationml/2006/main">
  <p:tag name="KSO_WM_UNIT_PLACING_PICTURE_USER_VIEWPORT" val="{&quot;height&quot;:1036,&quot;width&quot;:17312}"/>
</p:tagLst>
</file>

<file path=ppt/tags/tag143.xml><?xml version="1.0" encoding="utf-8"?>
<p:tagLst xmlns:p="http://schemas.openxmlformats.org/presentationml/2006/main">
  <p:tag name="KSO_WM_UNIT_PLACING_PICTURE_USER_VIEWPORT" val="{&quot;height&quot;:1050,&quot;width&quot;:2150}"/>
</p:tagLst>
</file>

<file path=ppt/tags/tag144.xml><?xml version="1.0" encoding="utf-8"?>
<p:tagLst xmlns:p="http://schemas.openxmlformats.org/presentationml/2006/main">
  <p:tag name="KSO_WM_BEAUTIFY_FLAG" val="#wm#"/>
  <p:tag name="KSO_WM_TEMPLATE_CATEGORY" val="custom"/>
  <p:tag name="KSO_WM_TEMPLATE_INDEX" val="20205081"/>
</p:tagLst>
</file>

<file path=ppt/tags/tag145.xml><?xml version="1.0" encoding="utf-8"?>
<p:tagLst xmlns:p="http://schemas.openxmlformats.org/presentationml/2006/main">
  <p:tag name="KSO_WM_UNIT_PLACING_PICTURE_USER_VIEWPORT" val="{&quot;height&quot;:1036,&quot;width&quot;:17312}"/>
</p:tagLst>
</file>

<file path=ppt/tags/tag146.xml><?xml version="1.0" encoding="utf-8"?>
<p:tagLst xmlns:p="http://schemas.openxmlformats.org/presentationml/2006/main">
  <p:tag name="KSO_WM_UNIT_PLACING_PICTURE_USER_VIEWPORT" val="{&quot;height&quot;:1050,&quot;width&quot;:2150}"/>
</p:tagLst>
</file>

<file path=ppt/tags/tag147.xml><?xml version="1.0" encoding="utf-8"?>
<p:tagLst xmlns:p="http://schemas.openxmlformats.org/presentationml/2006/main">
  <p:tag name="KSO_WM_BEAUTIFY_FLAG" val="#wm#"/>
  <p:tag name="KSO_WM_TEMPLATE_CATEGORY" val="custom"/>
  <p:tag name="KSO_WM_TEMPLATE_INDEX" val="20205081"/>
  <p:tag name="resource_record_key" val="{&quot;10&quot;:[3642913,3505420,20117032,3638049,20192695,20093095,20117257,3679787,20093077,20117378],&quot;65&quot;:[20205081]}"/>
</p:tagLst>
</file>

<file path=ppt/tags/tag148.xml><?xml version="1.0" encoding="utf-8"?>
<p:tagLst xmlns:p="http://schemas.openxmlformats.org/presentationml/2006/main">
  <p:tag name="KSO_WM_UNIT_PLACING_PICTURE_USER_VIEWPORT" val="{&quot;height&quot;:1036,&quot;width&quot;:17312}"/>
</p:tagLst>
</file>

<file path=ppt/tags/tag149.xml><?xml version="1.0" encoding="utf-8"?>
<p:tagLst xmlns:p="http://schemas.openxmlformats.org/presentationml/2006/main">
  <p:tag name="KSO_WM_UNIT_PLACING_PICTURE_USER_VIEWPORT" val="{&quot;height&quot;:1050,&quot;width&quot;:215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5081"/>
</p:tagLst>
</file>

<file path=ppt/tags/tag151.xml><?xml version="1.0" encoding="utf-8"?>
<p:tagLst xmlns:p="http://schemas.openxmlformats.org/presentationml/2006/main">
  <p:tag name="KSO_WM_UNIT_PLACING_PICTURE_USER_VIEWPORT" val="{&quot;height&quot;:1036,&quot;width&quot;:17312}"/>
</p:tagLst>
</file>

<file path=ppt/tags/tag152.xml><?xml version="1.0" encoding="utf-8"?>
<p:tagLst xmlns:p="http://schemas.openxmlformats.org/presentationml/2006/main">
  <p:tag name="KSO_WM_UNIT_PLACING_PICTURE_USER_VIEWPORT" val="{&quot;height&quot;:1050,&quot;width&quot;:2150}"/>
</p:tagLst>
</file>

<file path=ppt/tags/tag153.xml><?xml version="1.0" encoding="utf-8"?>
<p:tagLst xmlns:p="http://schemas.openxmlformats.org/presentationml/2006/main">
  <p:tag name="KSO_WM_BEAUTIFY_FLAG" val="#wm#"/>
  <p:tag name="KSO_WM_TEMPLATE_CATEGORY" val="custom"/>
  <p:tag name="KSO_WM_TEMPLATE_INDEX" val="20205081"/>
  <p:tag name="resource_record_key" val="{&quot;10&quot;:[21599302,19968879,19963824,3638277,20081148],&quot;65&quot;:[20205081]}"/>
</p:tagLst>
</file>

<file path=ppt/tags/tag154.xml><?xml version="1.0" encoding="utf-8"?>
<p:tagLst xmlns:p="http://schemas.openxmlformats.org/presentationml/2006/main">
  <p:tag name="RESOURCE_RECORD_KEY" val="{&quot;10&quot;:[20235014],&quot;65&quot;:[20205081]}"/>
  <p:tag name="resource_record_key" val="{&quot;10&quot;:[20235014,20081148],&quot;65&quot;:[2020508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PLACING_PICTURE_USER_VIEWPORT" val="{&quot;height&quot;:1036,&quot;width&quot;:17312}"/>
</p:tagLst>
</file>

<file path=ppt/tags/tag65.xml><?xml version="1.0" encoding="utf-8"?>
<p:tagLst xmlns:p="http://schemas.openxmlformats.org/presentationml/2006/main">
  <p:tag name="KSO_WM_UNIT_PLACING_PICTURE_USER_VIEWPORT" val="{&quot;height&quot;:1050,&quot;width&quot;:2150}"/>
</p:tagLst>
</file>

<file path=ppt/tags/tag6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UNIT_PLACING_PICTURE_USER_VIEWPORT" val="{&quot;height&quot;:1036,&quot;width&quot;:17312}"/>
</p:tagLst>
</file>

<file path=ppt/tags/tag69.xml><?xml version="1.0" encoding="utf-8"?>
<p:tagLst xmlns:p="http://schemas.openxmlformats.org/presentationml/2006/main">
  <p:tag name="KSO_WM_UNIT_PLACING_PICTURE_USER_VIEWPORT" val="{&quot;height&quot;:1050,&quot;width&quot;:215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UNIT_PLACING_PICTURE_USER_VIEWPORT" val="{&quot;height&quot;:1036,&quot;width&quot;:17312}"/>
</p:tagLst>
</file>

<file path=ppt/tags/tag72.xml><?xml version="1.0" encoding="utf-8"?>
<p:tagLst xmlns:p="http://schemas.openxmlformats.org/presentationml/2006/main">
  <p:tag name="KSO_WM_UNIT_PLACING_PICTURE_USER_VIEWPORT" val="{&quot;height&quot;:1050,&quot;width&quot;:2150}"/>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DIAGRAM_VIRTUALLY_FRAME" val="{&quot;height&quot;:437.45,&quot;left&quot;:65.25,&quot;top&quot;:71.55,&quot;width&quot;:896.1}"/>
</p:tagLst>
</file>

<file path=ppt/tags/tag75.xml><?xml version="1.0" encoding="utf-8"?>
<p:tagLst xmlns:p="http://schemas.openxmlformats.org/presentationml/2006/main">
  <p:tag name="KSO_WM_UNIT_PLACING_PICTURE_USER_VIEWPORT" val="{&quot;height&quot;:1036,&quot;width&quot;:17312}"/>
</p:tagLst>
</file>

<file path=ppt/tags/tag76.xml><?xml version="1.0" encoding="utf-8"?>
<p:tagLst xmlns:p="http://schemas.openxmlformats.org/presentationml/2006/main">
  <p:tag name="KSO_WM_UNIT_PLACING_PICTURE_USER_VIEWPORT" val="{&quot;height&quot;:1050,&quot;width&quot;:2150}"/>
</p:tagLst>
</file>

<file path=ppt/tags/tag77.xml><?xml version="1.0" encoding="utf-8"?>
<p:tagLst xmlns:p="http://schemas.openxmlformats.org/presentationml/2006/main">
  <p:tag name="KSO_WM_DIAGRAM_VIRTUALLY_FRAME" val="{&quot;height&quot;:416.55,&quot;left&quot;:94.4,&quot;top&quot;:92.45,&quot;width&quot;:866.95}"/>
</p:tagLst>
</file>

<file path=ppt/tags/tag78.xml><?xml version="1.0" encoding="utf-8"?>
<p:tagLst xmlns:p="http://schemas.openxmlformats.org/presentationml/2006/main">
  <p:tag name="KSO_WM_DIAGRAM_VIRTUALLY_FRAME" val="{&quot;height&quot;:416.55,&quot;left&quot;:94.4,&quot;top&quot;:92.45,&quot;width&quot;:866.95}"/>
</p:tagLst>
</file>

<file path=ppt/tags/tag79.xml><?xml version="1.0" encoding="utf-8"?>
<p:tagLst xmlns:p="http://schemas.openxmlformats.org/presentationml/2006/main">
  <p:tag name="KSO_WM_DIAGRAM_VIRTUALLY_FRAME" val="{&quot;height&quot;:437.45,&quot;left&quot;:65.25,&quot;top&quot;:71.55,&quot;width&quot;:896.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DIAGRAM_VIRTUALLY_FRAME" val="{&quot;height&quot;:437.45,&quot;left&quot;:65.25,&quot;top&quot;:71.55,&quot;width&quot;:896.1}"/>
</p:tagLst>
</file>

<file path=ppt/tags/tag81.xml><?xml version="1.0" encoding="utf-8"?>
<p:tagLst xmlns:p="http://schemas.openxmlformats.org/presentationml/2006/main">
  <p:tag name="KSO_WM_DIAGRAM_VIRTUALLY_FRAME" val="{&quot;height&quot;:437.45,&quot;left&quot;:65.25,&quot;top&quot;:71.55,&quot;width&quot;:896.1}"/>
</p:tagLst>
</file>

<file path=ppt/tags/tag82.xml><?xml version="1.0" encoding="utf-8"?>
<p:tagLst xmlns:p="http://schemas.openxmlformats.org/presentationml/2006/main">
  <p:tag name="KSO_WM_DIAGRAM_VIRTUALLY_FRAME" val="{&quot;height&quot;:437.45,&quot;left&quot;:65.25,&quot;top&quot;:71.55,&quot;width&quot;:896.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UNIT_PLACING_PICTURE_USER_VIEWPORT" val="{&quot;height&quot;:1036,&quot;width&quot;:17312}"/>
</p:tagLst>
</file>

<file path=ppt/tags/tag85.xml><?xml version="1.0" encoding="utf-8"?>
<p:tagLst xmlns:p="http://schemas.openxmlformats.org/presentationml/2006/main">
  <p:tag name="KSO_WM_UNIT_PLACING_PICTURE_USER_VIEWPORT" val="{&quot;height&quot;:1050,&quot;width&quot;:2150}"/>
</p:tagLst>
</file>

<file path=ppt/tags/tag86.xml><?xml version="1.0" encoding="utf-8"?>
<p:tagLst xmlns:p="http://schemas.openxmlformats.org/presentationml/2006/main">
  <p:tag name="KSO_WM_DIAGRAM_VIRTUALLY_FRAME" val="{&quot;height&quot;:416.55,&quot;left&quot;:72.4,&quot;top&quot;:92.45,&quot;width&quot;:916.85}"/>
</p:tagLst>
</file>

<file path=ppt/tags/tag87.xml><?xml version="1.0" encoding="utf-8"?>
<p:tagLst xmlns:p="http://schemas.openxmlformats.org/presentationml/2006/main">
  <p:tag name="KSO_WM_DIAGRAM_VIRTUALLY_FRAME" val="{&quot;height&quot;:416.55,&quot;left&quot;:72.4,&quot;top&quot;:92.45,&quot;width&quot;:916.85}"/>
</p:tagLst>
</file>

<file path=ppt/tags/tag88.xml><?xml version="1.0" encoding="utf-8"?>
<p:tagLst xmlns:p="http://schemas.openxmlformats.org/presentationml/2006/main">
  <p:tag name="KSO_WM_DIAGRAM_VIRTUALLY_FRAME" val="{&quot;height&quot;:416.55,&quot;left&quot;:72.4,&quot;top&quot;:92.45,&quot;width&quot;:916.85}"/>
</p:tagLst>
</file>

<file path=ppt/tags/tag89.xml><?xml version="1.0" encoding="utf-8"?>
<p:tagLst xmlns:p="http://schemas.openxmlformats.org/presentationml/2006/main">
  <p:tag name="KSO_WM_DIAGRAM_VIRTUALLY_FRAME" val="{&quot;height&quot;:416.55,&quot;left&quot;:72.4,&quot;top&quot;:92.45,&quot;width&quot;:916.85}"/>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UNIT_PLACING_PICTURE_USER_VIEWPORT" val="{&quot;height&quot;:1036,&quot;width&quot;:17312}"/>
</p:tagLst>
</file>

<file path=ppt/tags/tag92.xml><?xml version="1.0" encoding="utf-8"?>
<p:tagLst xmlns:p="http://schemas.openxmlformats.org/presentationml/2006/main">
  <p:tag name="KSO_WM_UNIT_PLACING_PICTURE_USER_VIEWPORT" val="{&quot;height&quot;:1050,&quot;width&quot;:2150}"/>
</p:tagLst>
</file>

<file path=ppt/tags/tag93.xml><?xml version="1.0" encoding="utf-8"?>
<p:tagLst xmlns:p="http://schemas.openxmlformats.org/presentationml/2006/main">
  <p:tag name="KSO_WM_DIAGRAM_VIRTUALLY_FRAME" val="{&quot;height&quot;:416.55,&quot;left&quot;:94.4,&quot;top&quot;:92.45,&quot;width&quot;:866.95}"/>
</p:tagLst>
</file>

<file path=ppt/tags/tag94.xml><?xml version="1.0" encoding="utf-8"?>
<p:tagLst xmlns:p="http://schemas.openxmlformats.org/presentationml/2006/main">
  <p:tag name="KSO_WM_DIAGRAM_VIRTUALLY_FRAME" val="{&quot;height&quot;:416.55,&quot;left&quot;:94.4,&quot;top&quot;:92.45,&quot;width&quot;:866.95}"/>
</p:tagLst>
</file>

<file path=ppt/tags/tag95.xml><?xml version="1.0" encoding="utf-8"?>
<p:tagLst xmlns:p="http://schemas.openxmlformats.org/presentationml/2006/main">
  <p:tag name="KSO_WM_BEAUTIFY_FLAG" val="#wm#"/>
  <p:tag name="KSO_WM_TEMPLATE_CATEGORY" val="custom"/>
  <p:tag name="KSO_WM_TEMPLATE_INDEX" val="20205081"/>
  <p:tag name="RESOURCE_RECORD_KEY" val="{&quot;10&quot;:[20235014],&quot;65&quot;:[20205081]}"/>
</p:tagLst>
</file>

<file path=ppt/tags/tag96.xml><?xml version="1.0" encoding="utf-8"?>
<p:tagLst xmlns:p="http://schemas.openxmlformats.org/presentationml/2006/main">
  <p:tag name="KSO_WM_UNIT_PLACING_PICTURE_USER_VIEWPORT" val="{&quot;height&quot;:1036,&quot;width&quot;:17312}"/>
</p:tagLst>
</file>

<file path=ppt/tags/tag97.xml><?xml version="1.0" encoding="utf-8"?>
<p:tagLst xmlns:p="http://schemas.openxmlformats.org/presentationml/2006/main">
  <p:tag name="KSO_WM_UNIT_PLACING_PICTURE_USER_VIEWPORT" val="{&quot;height&quot;:1050,&quot;width&quot;:2150}"/>
</p:tagLst>
</file>

<file path=ppt/tags/tag98.xml><?xml version="1.0" encoding="utf-8"?>
<p:tagLst xmlns:p="http://schemas.openxmlformats.org/presentationml/2006/main">
  <p:tag name="KSO_WM_BEAUTIFY_FLAG" val="#wm#"/>
  <p:tag name="KSO_WM_TEMPLATE_CATEGORY" val="custom"/>
  <p:tag name="KSO_WM_TEMPLATE_INDEX" val="20205081"/>
</p:tagLst>
</file>

<file path=ppt/tags/tag99.xml><?xml version="1.0" encoding="utf-8"?>
<p:tagLst xmlns:p="http://schemas.openxmlformats.org/presentationml/2006/main">
  <p:tag name="KSO_WM_UNIT_PLACING_PICTURE_USER_VIEWPORT" val="{&quot;height&quot;:1036,&quot;width&quot;:17312}"/>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19515</Words>
  <Application>WPS 演示</Application>
  <PresentationFormat>宽屏</PresentationFormat>
  <Paragraphs>401</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宋体</vt:lpstr>
      <vt:lpstr>Wingdings</vt:lpstr>
      <vt:lpstr>Wingdings</vt:lpstr>
      <vt:lpstr>Cambria Math</vt:lpstr>
      <vt:lpstr>微软雅黑</vt:lpstr>
      <vt:lpstr>Arial Unicode MS</vt:lpstr>
      <vt:lpstr>Calibri</vt:lpstr>
      <vt:lpstr>WPS</vt:lpstr>
      <vt:lpstr>An Analysis of the Impact of Socioeconomic Factors on Personal Income Levels:A global inspective</vt:lpstr>
      <vt:lpstr>Introduction</vt:lpstr>
      <vt:lpstr>Exploratory data analysis</vt:lpstr>
      <vt:lpstr>Exploratory data analysis</vt:lpstr>
      <vt:lpstr>Exploratory data analysis</vt:lpstr>
      <vt:lpstr>Exploratory data analysis</vt:lpstr>
      <vt:lpstr>Exploratory data analysis</vt:lpstr>
      <vt:lpstr>The Full Generalized Linear Model</vt:lpstr>
      <vt:lpstr>Model Optimization-StepAIC Selection Model</vt:lpstr>
      <vt:lpstr>Model Optimization-Levels Merging</vt:lpstr>
      <vt:lpstr>Model Optimization-Levels Merging</vt:lpstr>
      <vt:lpstr>Model Optimization-Levels Merging</vt:lpstr>
      <vt:lpstr>Model Optimization-Levels Merging</vt:lpstr>
      <vt:lpstr>Model Optimization-Levels Merging</vt:lpstr>
      <vt:lpstr>Model Optimization-Mental-Physcial Model</vt:lpstr>
      <vt:lpstr>Model Optimization-PRC Model</vt:lpstr>
      <vt:lpstr>Model Optimization-ISCO-08 Model</vt:lpstr>
      <vt:lpstr>Models Summary </vt:lpstr>
      <vt:lpstr>Model Optimization-Interaction Model</vt:lpstr>
      <vt:lpstr>Model Check</vt:lpstr>
      <vt:lpstr>Model Check</vt:lpstr>
      <vt:lpstr>Model Check</vt:lpstr>
      <vt:lpstr>Conclusion</vt:lpstr>
      <vt:lpstr>Conclusion</vt:lpstr>
      <vt:lpstr>Future Directions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10409</dc:creator>
  <cp:lastModifiedBy>企业用户_454467535</cp:lastModifiedBy>
  <cp:revision>169</cp:revision>
  <dcterms:created xsi:type="dcterms:W3CDTF">2019-06-19T02:08:00Z</dcterms:created>
  <dcterms:modified xsi:type="dcterms:W3CDTF">2025-03-23T21:58:50Z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3F31AA94B2EA4B6388E8FCAE18A1084F_13</vt:lpwstr>
  </property>
</Properties>
</file>