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83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8" r:id="rId13"/>
    <p:sldId id="266" r:id="rId14"/>
    <p:sldId id="269" r:id="rId15"/>
    <p:sldId id="267" r:id="rId16"/>
    <p:sldId id="270" r:id="rId17"/>
    <p:sldId id="271" r:id="rId18"/>
    <p:sldId id="351" r:id="rId19"/>
    <p:sldId id="352" r:id="rId20"/>
    <p:sldId id="353" r:id="rId21"/>
    <p:sldId id="354" r:id="rId22"/>
    <p:sldId id="355" r:id="rId23"/>
    <p:sldId id="356" r:id="rId24"/>
    <p:sldId id="357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6" r:id="rId33"/>
    <p:sldId id="287" r:id="rId34"/>
    <p:sldId id="288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46" r:id="rId45"/>
    <p:sldId id="350" r:id="rId46"/>
    <p:sldId id="345" r:id="rId47"/>
  </p:sldIdLst>
  <p:sldSz cx="9144000" cy="6858000" type="screen4x3"/>
  <p:notesSz cx="6858000" cy="9144000"/>
  <p:custDataLst>
    <p:tags r:id="rId48"/>
  </p:custDataLst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gs" Target="tags/tag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9EA370-14FD-4834-BFE5-3958E897BBDF}" type="doc">
      <dgm:prSet loTypeId="urn:microsoft.com/office/officeart/2008/layout/RadialCluster" loCatId="relationship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s-CO"/>
        </a:p>
      </dgm:t>
    </dgm:pt>
    <dgm:pt modelId="{BF0CB3FD-F2EA-431F-803A-3D7DE63E5FE9}">
      <dgm:prSet phldrT="[Texto]"/>
      <dgm:spPr/>
      <dgm:t>
        <a:bodyPr/>
        <a:lstStyle/>
        <a:p>
          <a:r>
            <a:rPr lang="es-CO" dirty="0"/>
            <a:t>Materiales de ingeniería</a:t>
          </a:r>
        </a:p>
      </dgm:t>
    </dgm:pt>
    <dgm:pt modelId="{47E7464A-B158-4F42-A99A-E0FDEAA9AD6A}" type="parTrans" cxnId="{93DCC4F5-E316-4E0D-A2B1-B3C69556D549}">
      <dgm:prSet/>
      <dgm:spPr/>
      <dgm:t>
        <a:bodyPr/>
        <a:lstStyle/>
        <a:p>
          <a:endParaRPr lang="es-CO"/>
        </a:p>
      </dgm:t>
    </dgm:pt>
    <dgm:pt modelId="{2B1B2EBA-DAE6-476B-8B19-148E0DB1A695}" type="sibTrans" cxnId="{93DCC4F5-E316-4E0D-A2B1-B3C69556D549}">
      <dgm:prSet/>
      <dgm:spPr/>
      <dgm:t>
        <a:bodyPr/>
        <a:lstStyle/>
        <a:p>
          <a:endParaRPr lang="es-CO"/>
        </a:p>
      </dgm:t>
    </dgm:pt>
    <dgm:pt modelId="{75D2411A-FA19-40DE-AAC7-CD754FFCE0BE}">
      <dgm:prSet phldrT="[Texto]"/>
      <dgm:spPr/>
      <dgm:t>
        <a:bodyPr/>
        <a:lstStyle/>
        <a:p>
          <a:r>
            <a:rPr lang="es-CO" dirty="0"/>
            <a:t>Estructura</a:t>
          </a:r>
        </a:p>
      </dgm:t>
    </dgm:pt>
    <dgm:pt modelId="{497DE002-1B8E-4D70-9375-BC225C8D3349}" type="parTrans" cxnId="{0942063E-4B87-40FF-AFFC-DC2E0C053500}">
      <dgm:prSet/>
      <dgm:spPr/>
      <dgm:t>
        <a:bodyPr/>
        <a:lstStyle/>
        <a:p>
          <a:endParaRPr lang="es-CO"/>
        </a:p>
      </dgm:t>
    </dgm:pt>
    <dgm:pt modelId="{567DE611-899D-436C-8790-EF33DFE8F104}" type="sibTrans" cxnId="{0942063E-4B87-40FF-AFFC-DC2E0C053500}">
      <dgm:prSet/>
      <dgm:spPr/>
      <dgm:t>
        <a:bodyPr/>
        <a:lstStyle/>
        <a:p>
          <a:endParaRPr lang="es-CO"/>
        </a:p>
      </dgm:t>
    </dgm:pt>
    <dgm:pt modelId="{B07C79D2-97F6-421E-8C5A-34DEA3EB7010}">
      <dgm:prSet phldrT="[Texto]"/>
      <dgm:spPr/>
      <dgm:t>
        <a:bodyPr/>
        <a:lstStyle/>
        <a:p>
          <a:r>
            <a:rPr lang="es-CO" dirty="0"/>
            <a:t>Procesamiento</a:t>
          </a:r>
        </a:p>
      </dgm:t>
    </dgm:pt>
    <dgm:pt modelId="{E35F9049-2B50-42ED-9E46-87EBA1532E60}" type="parTrans" cxnId="{4A55A682-350D-4968-BED9-45F22345586D}">
      <dgm:prSet/>
      <dgm:spPr/>
      <dgm:t>
        <a:bodyPr/>
        <a:lstStyle/>
        <a:p>
          <a:endParaRPr lang="es-CO"/>
        </a:p>
      </dgm:t>
    </dgm:pt>
    <dgm:pt modelId="{02AAFD95-6DB2-416E-A732-8282AFCC0E06}" type="sibTrans" cxnId="{4A55A682-350D-4968-BED9-45F22345586D}">
      <dgm:prSet/>
      <dgm:spPr/>
      <dgm:t>
        <a:bodyPr/>
        <a:lstStyle/>
        <a:p>
          <a:endParaRPr lang="es-CO"/>
        </a:p>
      </dgm:t>
    </dgm:pt>
    <dgm:pt modelId="{E567E73C-3D3A-4D96-B207-2C397B9CFFF7}">
      <dgm:prSet phldrT="[Texto]"/>
      <dgm:spPr/>
      <dgm:t>
        <a:bodyPr/>
        <a:lstStyle/>
        <a:p>
          <a:r>
            <a:rPr lang="es-CO" dirty="0"/>
            <a:t>Propiedades </a:t>
          </a:r>
        </a:p>
      </dgm:t>
    </dgm:pt>
    <dgm:pt modelId="{E98BD41F-EFCE-4C4C-84D1-3A06EF9F1442}" type="parTrans" cxnId="{CAF32A60-9606-436D-BC81-F825AF07E141}">
      <dgm:prSet/>
      <dgm:spPr/>
      <dgm:t>
        <a:bodyPr/>
        <a:lstStyle/>
        <a:p>
          <a:endParaRPr lang="es-CO"/>
        </a:p>
      </dgm:t>
    </dgm:pt>
    <dgm:pt modelId="{39EAE2CF-0EE2-4CBF-B091-28A811106EBE}" type="sibTrans" cxnId="{CAF32A60-9606-436D-BC81-F825AF07E141}">
      <dgm:prSet/>
      <dgm:spPr/>
      <dgm:t>
        <a:bodyPr/>
        <a:lstStyle/>
        <a:p>
          <a:endParaRPr lang="es-CO"/>
        </a:p>
      </dgm:t>
    </dgm:pt>
    <dgm:pt modelId="{0CB39C62-D48B-48D9-BF55-3588FF4DBDC6}" type="pres">
      <dgm:prSet presAssocID="{B09EA370-14FD-4834-BFE5-3958E897BBDF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352B4154-5A1D-463F-B80F-748B9AE72A4D}" type="pres">
      <dgm:prSet presAssocID="{BF0CB3FD-F2EA-431F-803A-3D7DE63E5FE9}" presName="singleCycle" presStyleCnt="0"/>
      <dgm:spPr/>
    </dgm:pt>
    <dgm:pt modelId="{09599F1B-41A3-4FA3-BEA0-F317FF8CD836}" type="pres">
      <dgm:prSet presAssocID="{BF0CB3FD-F2EA-431F-803A-3D7DE63E5FE9}" presName="singleCenter" presStyleLbl="node1" presStyleIdx="0" presStyleCnt="4" custLinFactNeighborX="-2231" custLinFactNeighborY="82">
        <dgm:presLayoutVars>
          <dgm:chMax val="7"/>
          <dgm:chPref val="7"/>
        </dgm:presLayoutVars>
      </dgm:prSet>
      <dgm:spPr/>
    </dgm:pt>
    <dgm:pt modelId="{8B56BBC5-FAD1-4043-8DE6-540895FFC71F}" type="pres">
      <dgm:prSet presAssocID="{497DE002-1B8E-4D70-9375-BC225C8D3349}" presName="Name56" presStyleLbl="parChTrans1D2" presStyleIdx="0" presStyleCnt="3"/>
      <dgm:spPr/>
    </dgm:pt>
    <dgm:pt modelId="{89706C22-7861-484F-B257-7D52ED120B03}" type="pres">
      <dgm:prSet presAssocID="{75D2411A-FA19-40DE-AAC7-CD754FFCE0BE}" presName="text0" presStyleLbl="node1" presStyleIdx="1" presStyleCnt="4" custScaleX="193084" custScaleY="92627" custRadScaleRad="96119" custRadScaleInc="-4019">
        <dgm:presLayoutVars>
          <dgm:bulletEnabled val="1"/>
        </dgm:presLayoutVars>
      </dgm:prSet>
      <dgm:spPr/>
    </dgm:pt>
    <dgm:pt modelId="{F9A9C036-C984-4CE0-9F95-92AB692C1F27}" type="pres">
      <dgm:prSet presAssocID="{E35F9049-2B50-42ED-9E46-87EBA1532E60}" presName="Name56" presStyleLbl="parChTrans1D2" presStyleIdx="1" presStyleCnt="3"/>
      <dgm:spPr/>
    </dgm:pt>
    <dgm:pt modelId="{987BE921-6559-4059-98F7-2865EB19A3A6}" type="pres">
      <dgm:prSet presAssocID="{B07C79D2-97F6-421E-8C5A-34DEA3EB7010}" presName="text0" presStyleLbl="node1" presStyleIdx="2" presStyleCnt="4" custScaleX="253893" custScaleY="88694" custRadScaleRad="128470" custRadScaleInc="-2321">
        <dgm:presLayoutVars>
          <dgm:bulletEnabled val="1"/>
        </dgm:presLayoutVars>
      </dgm:prSet>
      <dgm:spPr/>
    </dgm:pt>
    <dgm:pt modelId="{23212C38-9AA9-4BDF-B70E-18E03ED87AD9}" type="pres">
      <dgm:prSet presAssocID="{E98BD41F-EFCE-4C4C-84D1-3A06EF9F1442}" presName="Name56" presStyleLbl="parChTrans1D2" presStyleIdx="2" presStyleCnt="3"/>
      <dgm:spPr/>
    </dgm:pt>
    <dgm:pt modelId="{CEC05CF3-B83B-492E-98D6-44884AB051B1}" type="pres">
      <dgm:prSet presAssocID="{E567E73C-3D3A-4D96-B207-2C397B9CFFF7}" presName="text0" presStyleLbl="node1" presStyleIdx="3" presStyleCnt="4" custScaleX="230074" custScaleY="104978" custRadScaleRad="131746" custRadScaleInc="2380">
        <dgm:presLayoutVars>
          <dgm:bulletEnabled val="1"/>
        </dgm:presLayoutVars>
      </dgm:prSet>
      <dgm:spPr/>
    </dgm:pt>
  </dgm:ptLst>
  <dgm:cxnLst>
    <dgm:cxn modelId="{B4320413-FB90-47CC-9561-DE57C9C76D8C}" type="presOf" srcId="{497DE002-1B8E-4D70-9375-BC225C8D3349}" destId="{8B56BBC5-FAD1-4043-8DE6-540895FFC71F}" srcOrd="0" destOrd="0" presId="urn:microsoft.com/office/officeart/2008/layout/RadialCluster"/>
    <dgm:cxn modelId="{2C2E5533-90F6-4BE6-8E07-5FA827BA961A}" type="presOf" srcId="{E35F9049-2B50-42ED-9E46-87EBA1532E60}" destId="{F9A9C036-C984-4CE0-9F95-92AB692C1F27}" srcOrd="0" destOrd="0" presId="urn:microsoft.com/office/officeart/2008/layout/RadialCluster"/>
    <dgm:cxn modelId="{0942063E-4B87-40FF-AFFC-DC2E0C053500}" srcId="{BF0CB3FD-F2EA-431F-803A-3D7DE63E5FE9}" destId="{75D2411A-FA19-40DE-AAC7-CD754FFCE0BE}" srcOrd="0" destOrd="0" parTransId="{497DE002-1B8E-4D70-9375-BC225C8D3349}" sibTransId="{567DE611-899D-436C-8790-EF33DFE8F104}"/>
    <dgm:cxn modelId="{CAF32A60-9606-436D-BC81-F825AF07E141}" srcId="{BF0CB3FD-F2EA-431F-803A-3D7DE63E5FE9}" destId="{E567E73C-3D3A-4D96-B207-2C397B9CFFF7}" srcOrd="2" destOrd="0" parTransId="{E98BD41F-EFCE-4C4C-84D1-3A06EF9F1442}" sibTransId="{39EAE2CF-0EE2-4CBF-B091-28A811106EBE}"/>
    <dgm:cxn modelId="{3EF5C76F-8ED4-4EBC-8B32-8C4CBAF64E84}" type="presOf" srcId="{BF0CB3FD-F2EA-431F-803A-3D7DE63E5FE9}" destId="{09599F1B-41A3-4FA3-BEA0-F317FF8CD836}" srcOrd="0" destOrd="0" presId="urn:microsoft.com/office/officeart/2008/layout/RadialCluster"/>
    <dgm:cxn modelId="{4A55A682-350D-4968-BED9-45F22345586D}" srcId="{BF0CB3FD-F2EA-431F-803A-3D7DE63E5FE9}" destId="{B07C79D2-97F6-421E-8C5A-34DEA3EB7010}" srcOrd="1" destOrd="0" parTransId="{E35F9049-2B50-42ED-9E46-87EBA1532E60}" sibTransId="{02AAFD95-6DB2-416E-A732-8282AFCC0E06}"/>
    <dgm:cxn modelId="{8B581291-9C37-4D09-87FF-EB0DABDBC5A7}" type="presOf" srcId="{75D2411A-FA19-40DE-AAC7-CD754FFCE0BE}" destId="{89706C22-7861-484F-B257-7D52ED120B03}" srcOrd="0" destOrd="0" presId="urn:microsoft.com/office/officeart/2008/layout/RadialCluster"/>
    <dgm:cxn modelId="{DB8D7B93-5B0E-4377-8F75-D14B3A314890}" type="presOf" srcId="{B09EA370-14FD-4834-BFE5-3958E897BBDF}" destId="{0CB39C62-D48B-48D9-BF55-3588FF4DBDC6}" srcOrd="0" destOrd="0" presId="urn:microsoft.com/office/officeart/2008/layout/RadialCluster"/>
    <dgm:cxn modelId="{124032D3-7DFC-4FB8-8668-0806BF7FAD25}" type="presOf" srcId="{B07C79D2-97F6-421E-8C5A-34DEA3EB7010}" destId="{987BE921-6559-4059-98F7-2865EB19A3A6}" srcOrd="0" destOrd="0" presId="urn:microsoft.com/office/officeart/2008/layout/RadialCluster"/>
    <dgm:cxn modelId="{926856D7-B28E-42DC-BF13-A7A8A8CFB928}" type="presOf" srcId="{E567E73C-3D3A-4D96-B207-2C397B9CFFF7}" destId="{CEC05CF3-B83B-492E-98D6-44884AB051B1}" srcOrd="0" destOrd="0" presId="urn:microsoft.com/office/officeart/2008/layout/RadialCluster"/>
    <dgm:cxn modelId="{93DCC4F5-E316-4E0D-A2B1-B3C69556D549}" srcId="{B09EA370-14FD-4834-BFE5-3958E897BBDF}" destId="{BF0CB3FD-F2EA-431F-803A-3D7DE63E5FE9}" srcOrd="0" destOrd="0" parTransId="{47E7464A-B158-4F42-A99A-E0FDEAA9AD6A}" sibTransId="{2B1B2EBA-DAE6-476B-8B19-148E0DB1A695}"/>
    <dgm:cxn modelId="{4B31CFF9-BC07-400C-9FD9-FC32D67FD606}" type="presOf" srcId="{E98BD41F-EFCE-4C4C-84D1-3A06EF9F1442}" destId="{23212C38-9AA9-4BDF-B70E-18E03ED87AD9}" srcOrd="0" destOrd="0" presId="urn:microsoft.com/office/officeart/2008/layout/RadialCluster"/>
    <dgm:cxn modelId="{E02A048C-B3DC-4EA1-900F-8AE792A61E64}" type="presParOf" srcId="{0CB39C62-D48B-48D9-BF55-3588FF4DBDC6}" destId="{352B4154-5A1D-463F-B80F-748B9AE72A4D}" srcOrd="0" destOrd="0" presId="urn:microsoft.com/office/officeart/2008/layout/RadialCluster"/>
    <dgm:cxn modelId="{C4205EED-3F82-4FDE-8843-907C5AAFEB23}" type="presParOf" srcId="{352B4154-5A1D-463F-B80F-748B9AE72A4D}" destId="{09599F1B-41A3-4FA3-BEA0-F317FF8CD836}" srcOrd="0" destOrd="0" presId="urn:microsoft.com/office/officeart/2008/layout/RadialCluster"/>
    <dgm:cxn modelId="{7EC04B4E-B3AE-4FED-95DB-3193493874AC}" type="presParOf" srcId="{352B4154-5A1D-463F-B80F-748B9AE72A4D}" destId="{8B56BBC5-FAD1-4043-8DE6-540895FFC71F}" srcOrd="1" destOrd="0" presId="urn:microsoft.com/office/officeart/2008/layout/RadialCluster"/>
    <dgm:cxn modelId="{316EC89F-DC0A-4276-9A78-D3FB9AE4C106}" type="presParOf" srcId="{352B4154-5A1D-463F-B80F-748B9AE72A4D}" destId="{89706C22-7861-484F-B257-7D52ED120B03}" srcOrd="2" destOrd="0" presId="urn:microsoft.com/office/officeart/2008/layout/RadialCluster"/>
    <dgm:cxn modelId="{B94AD0FC-0BB4-4CF3-BF25-6AB9B310B7DF}" type="presParOf" srcId="{352B4154-5A1D-463F-B80F-748B9AE72A4D}" destId="{F9A9C036-C984-4CE0-9F95-92AB692C1F27}" srcOrd="3" destOrd="0" presId="urn:microsoft.com/office/officeart/2008/layout/RadialCluster"/>
    <dgm:cxn modelId="{1CB57C16-C74E-4C12-8718-DBA017FDFF18}" type="presParOf" srcId="{352B4154-5A1D-463F-B80F-748B9AE72A4D}" destId="{987BE921-6559-4059-98F7-2865EB19A3A6}" srcOrd="4" destOrd="0" presId="urn:microsoft.com/office/officeart/2008/layout/RadialCluster"/>
    <dgm:cxn modelId="{DCF54043-9BE9-4364-B84A-2E679812FADD}" type="presParOf" srcId="{352B4154-5A1D-463F-B80F-748B9AE72A4D}" destId="{23212C38-9AA9-4BDF-B70E-18E03ED87AD9}" srcOrd="5" destOrd="0" presId="urn:microsoft.com/office/officeart/2008/layout/RadialCluster"/>
    <dgm:cxn modelId="{11A588DF-3DEC-4A5A-B3C7-389F0DE1DA41}" type="presParOf" srcId="{352B4154-5A1D-463F-B80F-748B9AE72A4D}" destId="{CEC05CF3-B83B-492E-98D6-44884AB051B1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599F1B-41A3-4FA3-BEA0-F317FF8CD836}">
      <dsp:nvSpPr>
        <dsp:cNvPr id="0" name=""/>
        <dsp:cNvSpPr/>
      </dsp:nvSpPr>
      <dsp:spPr>
        <a:xfrm>
          <a:off x="3024332" y="2357930"/>
          <a:ext cx="1538503" cy="153850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58420" rIns="58420" bIns="5842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300" kern="1200" dirty="0"/>
            <a:t>Materiales de ingeniería</a:t>
          </a:r>
        </a:p>
      </dsp:txBody>
      <dsp:txXfrm>
        <a:off x="3099436" y="2433034"/>
        <a:ext cx="1388295" cy="1388295"/>
      </dsp:txXfrm>
    </dsp:sp>
    <dsp:sp modelId="{8B56BBC5-FAD1-4043-8DE6-540895FFC71F}">
      <dsp:nvSpPr>
        <dsp:cNvPr id="0" name=""/>
        <dsp:cNvSpPr/>
      </dsp:nvSpPr>
      <dsp:spPr>
        <a:xfrm rot="16214932">
          <a:off x="3285491" y="1844270"/>
          <a:ext cx="102732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27329" y="0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706C22-7861-484F-B257-7D52ED120B03}">
      <dsp:nvSpPr>
        <dsp:cNvPr id="0" name=""/>
        <dsp:cNvSpPr/>
      </dsp:nvSpPr>
      <dsp:spPr>
        <a:xfrm>
          <a:off x="2808308" y="375813"/>
          <a:ext cx="1990304" cy="954796"/>
        </a:xfrm>
        <a:prstGeom prst="roundRect">
          <a:avLst/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280" tIns="81280" rIns="81280" bIns="8128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3200" kern="1200" dirty="0"/>
            <a:t>Estructura</a:t>
          </a:r>
        </a:p>
      </dsp:txBody>
      <dsp:txXfrm>
        <a:off x="2854917" y="422422"/>
        <a:ext cx="1897086" cy="861578"/>
      </dsp:txXfrm>
    </dsp:sp>
    <dsp:sp modelId="{F9A9C036-C984-4CE0-9F95-92AB692C1F27}">
      <dsp:nvSpPr>
        <dsp:cNvPr id="0" name=""/>
        <dsp:cNvSpPr/>
      </dsp:nvSpPr>
      <dsp:spPr>
        <a:xfrm rot="1657199">
          <a:off x="4490254" y="3824953"/>
          <a:ext cx="127382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73823" y="0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7BE921-6559-4059-98F7-2865EB19A3A6}">
      <dsp:nvSpPr>
        <dsp:cNvPr id="0" name=""/>
        <dsp:cNvSpPr/>
      </dsp:nvSpPr>
      <dsp:spPr>
        <a:xfrm>
          <a:off x="5256597" y="4120229"/>
          <a:ext cx="2617121" cy="914255"/>
        </a:xfrm>
        <a:prstGeom prst="roundRect">
          <a:avLst/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3000" kern="1200" dirty="0"/>
            <a:t>Procesamiento</a:t>
          </a:r>
        </a:p>
      </dsp:txBody>
      <dsp:txXfrm>
        <a:off x="5301227" y="4164859"/>
        <a:ext cx="2527861" cy="824995"/>
      </dsp:txXfrm>
    </dsp:sp>
    <dsp:sp modelId="{23212C38-9AA9-4BDF-B70E-18E03ED87AD9}">
      <dsp:nvSpPr>
        <dsp:cNvPr id="0" name=""/>
        <dsp:cNvSpPr/>
      </dsp:nvSpPr>
      <dsp:spPr>
        <a:xfrm rot="9045324">
          <a:off x="2088431" y="3802060"/>
          <a:ext cx="99960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99604" y="0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C05CF3-B83B-492E-98D6-44884AB051B1}">
      <dsp:nvSpPr>
        <dsp:cNvPr id="0" name=""/>
        <dsp:cNvSpPr/>
      </dsp:nvSpPr>
      <dsp:spPr>
        <a:xfrm>
          <a:off x="0" y="4046233"/>
          <a:ext cx="2371596" cy="1082110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280" tIns="81280" rIns="81280" bIns="8128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3200" kern="1200" dirty="0"/>
            <a:t>Propiedades </a:t>
          </a:r>
        </a:p>
      </dsp:txBody>
      <dsp:txXfrm>
        <a:off x="52824" y="4099057"/>
        <a:ext cx="2265948" cy="9764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86898-98A3-4C9F-9398-E16FC5ED34AA}" type="datetimeFigureOut">
              <a:rPr lang="es-CO" smtClean="0"/>
              <a:pPr/>
              <a:t>29/01/2021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7D981-0115-4EF0-B3F1-6F32214FFA32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36001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86898-98A3-4C9F-9398-E16FC5ED34AA}" type="datetimeFigureOut">
              <a:rPr lang="es-CO" smtClean="0"/>
              <a:pPr/>
              <a:t>29/01/2021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7D981-0115-4EF0-B3F1-6F32214FFA32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19317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86898-98A3-4C9F-9398-E16FC5ED34AA}" type="datetimeFigureOut">
              <a:rPr lang="es-CO" smtClean="0"/>
              <a:pPr/>
              <a:t>29/01/2021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7D981-0115-4EF0-B3F1-6F32214FFA32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98631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86898-98A3-4C9F-9398-E16FC5ED34AA}" type="datetimeFigureOut">
              <a:rPr lang="es-CO" smtClean="0"/>
              <a:pPr/>
              <a:t>29/01/2021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7D981-0115-4EF0-B3F1-6F32214FFA32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76056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86898-98A3-4C9F-9398-E16FC5ED34AA}" type="datetimeFigureOut">
              <a:rPr lang="es-CO" smtClean="0"/>
              <a:pPr/>
              <a:t>29/01/2021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7D981-0115-4EF0-B3F1-6F32214FFA32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0442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86898-98A3-4C9F-9398-E16FC5ED34AA}" type="datetimeFigureOut">
              <a:rPr lang="es-CO" smtClean="0"/>
              <a:pPr/>
              <a:t>29/01/2021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7D981-0115-4EF0-B3F1-6F32214FFA32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93716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86898-98A3-4C9F-9398-E16FC5ED34AA}" type="datetimeFigureOut">
              <a:rPr lang="es-CO" smtClean="0"/>
              <a:pPr/>
              <a:t>29/01/2021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7D981-0115-4EF0-B3F1-6F32214FFA32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92391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86898-98A3-4C9F-9398-E16FC5ED34AA}" type="datetimeFigureOut">
              <a:rPr lang="es-CO" smtClean="0"/>
              <a:pPr/>
              <a:t>29/01/2021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7D981-0115-4EF0-B3F1-6F32214FFA32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1290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86898-98A3-4C9F-9398-E16FC5ED34AA}" type="datetimeFigureOut">
              <a:rPr lang="es-CO" smtClean="0"/>
              <a:pPr/>
              <a:t>29/01/2021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7D981-0115-4EF0-B3F1-6F32214FFA32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21410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86898-98A3-4C9F-9398-E16FC5ED34AA}" type="datetimeFigureOut">
              <a:rPr lang="es-CO" smtClean="0"/>
              <a:pPr/>
              <a:t>29/01/2021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7D981-0115-4EF0-B3F1-6F32214FFA32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73862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86898-98A3-4C9F-9398-E16FC5ED34AA}" type="datetimeFigureOut">
              <a:rPr lang="es-CO" smtClean="0"/>
              <a:pPr/>
              <a:t>29/01/2021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7D981-0115-4EF0-B3F1-6F32214FFA32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53450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686898-98A3-4C9F-9398-E16FC5ED34AA}" type="datetimeFigureOut">
              <a:rPr lang="es-CO" smtClean="0"/>
              <a:pPr/>
              <a:t>29/01/2021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A7D981-0115-4EF0-B3F1-6F32214FFA32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12754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m6ff6p7cPgM" TargetMode="External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gif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image" Target="../media/image4.jpe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://es.wikipedia.org/wiki/ADN" TargetMode="External"/><Relationship Id="rId3" Type="http://schemas.openxmlformats.org/officeDocument/2006/relationships/hyperlink" Target="http://es.wikipedia.org/wiki/Mol%C3%A9cula_org%C3%A1nica" TargetMode="External"/><Relationship Id="rId7" Type="http://schemas.openxmlformats.org/officeDocument/2006/relationships/hyperlink" Target="http://es.wikipedia.org/wiki/Seda" TargetMode="External"/><Relationship Id="rId12" Type="http://schemas.openxmlformats.org/officeDocument/2006/relationships/image" Target="../media/image8.png"/><Relationship Id="rId2" Type="http://schemas.openxmlformats.org/officeDocument/2006/relationships/hyperlink" Target="http://es.wikipedia.org/wiki/Macromol%C3%A9cula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es.wikipedia.org/wiki/Celulosa" TargetMode="External"/><Relationship Id="rId11" Type="http://schemas.openxmlformats.org/officeDocument/2006/relationships/hyperlink" Target="http://es.wikipedia.org/wiki/Baquelita" TargetMode="External"/><Relationship Id="rId5" Type="http://schemas.openxmlformats.org/officeDocument/2006/relationships/hyperlink" Target="http://es.wikipedia.org/wiki/Almid%C3%B3n" TargetMode="External"/><Relationship Id="rId10" Type="http://schemas.openxmlformats.org/officeDocument/2006/relationships/hyperlink" Target="http://es.wikipedia.org/wiki/Polietileno" TargetMode="External"/><Relationship Id="rId4" Type="http://schemas.openxmlformats.org/officeDocument/2006/relationships/hyperlink" Target="http://es.wikipedia.org/wiki/Mon%C3%B3mero" TargetMode="External"/><Relationship Id="rId9" Type="http://schemas.openxmlformats.org/officeDocument/2006/relationships/hyperlink" Target="http://es.wikipedia.org/wiki/Nailon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es.wikipedia.org/wiki/M%C3%B3dulo_de_Young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365237" y="188640"/>
            <a:ext cx="7772400" cy="1470025"/>
          </a:xfrm>
        </p:spPr>
        <p:txBody>
          <a:bodyPr/>
          <a:lstStyle/>
          <a:p>
            <a:pPr algn="r"/>
            <a:r>
              <a:rPr lang="es-CO" dirty="0"/>
              <a:t>Material de ingeniería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467544" y="2276872"/>
            <a:ext cx="8136904" cy="3816424"/>
          </a:xfrm>
        </p:spPr>
        <p:txBody>
          <a:bodyPr>
            <a:noAutofit/>
          </a:bodyPr>
          <a:lstStyle/>
          <a:p>
            <a:pPr algn="just"/>
            <a:r>
              <a:rPr lang="es-CO" sz="2800" dirty="0">
                <a:solidFill>
                  <a:schemeClr val="tx1"/>
                </a:solidFill>
              </a:rPr>
              <a:t>Es una sustancia que es susceptible de transformarse por medios mecánicos para convertirse en un componente  de ingeniería. También es susceptible de modificar se estructura interna por medios físicos y/o químicos para modificar sus características de comportamiento en términos de las solicitaciones exigencias que se realicen al componente de ingeniería.</a:t>
            </a:r>
          </a:p>
          <a:p>
            <a:pPr algn="just"/>
            <a:endParaRPr lang="es-CO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5664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395536" y="1196752"/>
            <a:ext cx="82809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2800" dirty="0"/>
              <a:t>Carburos metálicos o cementados</a:t>
            </a:r>
          </a:p>
        </p:txBody>
      </p:sp>
      <p:sp>
        <p:nvSpPr>
          <p:cNvPr id="5" name="4 Rectángulo"/>
          <p:cNvSpPr/>
          <p:nvPr/>
        </p:nvSpPr>
        <p:spPr>
          <a:xfrm>
            <a:off x="611560" y="2260892"/>
            <a:ext cx="424847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dirty="0"/>
              <a:t>El carburo cementado es un material de herramienta que tiene todas las propiedades necesarias para las herramientas de corte incluyendo la dureza y la resistencia. El carburo cementado está hecho de  carburo de tungsteno pulverizado (WC) mezclado con cobalto (Co) como aglutinante y sinterizado. Puede ser comparado con el concreto.</a:t>
            </a:r>
          </a:p>
          <a:p>
            <a:pPr algn="just"/>
            <a:r>
              <a:rPr lang="es-CO" dirty="0"/>
              <a:t>Pequeñas piedras (carburo de tungsteno) están rodeadas de cemento (cobalto). </a:t>
            </a:r>
          </a:p>
          <a:p>
            <a:r>
              <a:rPr lang="es-CO" i="1" dirty="0"/>
              <a:t>Fuente: Mitsubishi </a:t>
            </a:r>
            <a:r>
              <a:rPr lang="es-CO" i="1" dirty="0" err="1"/>
              <a:t>Carbide</a:t>
            </a:r>
            <a:endParaRPr lang="es-CO" i="1" dirty="0"/>
          </a:p>
        </p:txBody>
      </p:sp>
      <p:sp>
        <p:nvSpPr>
          <p:cNvPr id="8" name="1 Título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pPr algn="r"/>
            <a:r>
              <a:rPr lang="es-CO" dirty="0"/>
              <a:t>Cerámicos</a:t>
            </a:r>
          </a:p>
        </p:txBody>
      </p:sp>
      <p:pic>
        <p:nvPicPr>
          <p:cNvPr id="1026" name="Picture 2" descr="http://www.mitsubishicarbide.com/permanent/courses/127/images/tg_p7_img_1-1.jpg?crc=38013483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1719971"/>
            <a:ext cx="2808312" cy="4498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5 Rectángulo"/>
          <p:cNvSpPr/>
          <p:nvPr/>
        </p:nvSpPr>
        <p:spPr>
          <a:xfrm>
            <a:off x="1835696" y="5867498"/>
            <a:ext cx="31547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>
                <a:hlinkClick r:id="rId3"/>
              </a:rPr>
              <a:t>https://youtu.be/m6ff6p7cPgM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688396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017555" y="0"/>
            <a:ext cx="7125113" cy="924475"/>
          </a:xfrm>
        </p:spPr>
        <p:txBody>
          <a:bodyPr/>
          <a:lstStyle/>
          <a:p>
            <a:pPr algn="r"/>
            <a:r>
              <a:rPr lang="es-CO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Propiedades Mecánicas</a:t>
            </a:r>
          </a:p>
        </p:txBody>
      </p:sp>
      <p:sp>
        <p:nvSpPr>
          <p:cNvPr id="5" name="4 Rectángulo"/>
          <p:cNvSpPr/>
          <p:nvPr/>
        </p:nvSpPr>
        <p:spPr>
          <a:xfrm>
            <a:off x="395536" y="1196752"/>
            <a:ext cx="82809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2400" dirty="0"/>
              <a:t>Comportamiento que exhibe un material en presencia de solicitaciones  de tipo mecánico.</a:t>
            </a:r>
          </a:p>
          <a:p>
            <a:endParaRPr lang="es-CO" sz="2400" dirty="0"/>
          </a:p>
        </p:txBody>
      </p:sp>
      <p:sp>
        <p:nvSpPr>
          <p:cNvPr id="7" name="6 Rectángulo"/>
          <p:cNvSpPr/>
          <p:nvPr/>
        </p:nvSpPr>
        <p:spPr>
          <a:xfrm>
            <a:off x="417373" y="2560836"/>
            <a:ext cx="828092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2800" dirty="0"/>
              <a:t>Tipos de solicitaciones:</a:t>
            </a:r>
          </a:p>
          <a:p>
            <a:endParaRPr lang="es-CO" sz="2800" dirty="0"/>
          </a:p>
          <a:p>
            <a:pPr marL="285750" indent="-285750">
              <a:buFont typeface="Arial" pitchFamily="34" charset="0"/>
              <a:buChar char="•"/>
            </a:pPr>
            <a:r>
              <a:rPr lang="es-CO" sz="2800" dirty="0"/>
              <a:t>Tensión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CO" sz="2800" dirty="0"/>
              <a:t>Compresión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CO" sz="2800" dirty="0"/>
              <a:t>Torsión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CO" sz="2800" dirty="0"/>
              <a:t>Cizallamiento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CO" sz="2800" dirty="0"/>
              <a:t>Flexión</a:t>
            </a:r>
          </a:p>
          <a:p>
            <a:endParaRPr lang="es-CO" sz="2800" dirty="0"/>
          </a:p>
        </p:txBody>
      </p:sp>
      <p:sp>
        <p:nvSpPr>
          <p:cNvPr id="3" name="2 Flecha derecha"/>
          <p:cNvSpPr/>
          <p:nvPr/>
        </p:nvSpPr>
        <p:spPr>
          <a:xfrm>
            <a:off x="3558859" y="3862499"/>
            <a:ext cx="2016224" cy="936104"/>
          </a:xfrm>
          <a:prstGeom prst="rightArrow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2800"/>
          </a:p>
        </p:txBody>
      </p:sp>
      <p:sp>
        <p:nvSpPr>
          <p:cNvPr id="6" name="5 CuadroTexto"/>
          <p:cNvSpPr txBox="1"/>
          <p:nvPr/>
        </p:nvSpPr>
        <p:spPr>
          <a:xfrm>
            <a:off x="6223154" y="3638053"/>
            <a:ext cx="216526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dirty="0"/>
              <a:t>Esfuerzos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CO" sz="2800" dirty="0"/>
              <a:t>Normal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CO" sz="2800" dirty="0"/>
              <a:t>Cortante</a:t>
            </a:r>
          </a:p>
        </p:txBody>
      </p:sp>
    </p:spTree>
    <p:extLst>
      <p:ext uri="{BB962C8B-B14F-4D97-AF65-F5344CB8AC3E}">
        <p14:creationId xmlns:p14="http://schemas.microsoft.com/office/powerpoint/2010/main" val="32110348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018887" y="0"/>
            <a:ext cx="7125113" cy="924475"/>
          </a:xfrm>
        </p:spPr>
        <p:txBody>
          <a:bodyPr/>
          <a:lstStyle/>
          <a:p>
            <a:pPr algn="r"/>
            <a:r>
              <a:rPr lang="es-CO" dirty="0"/>
              <a:t>Solicitaciones  Mecánicas</a:t>
            </a:r>
          </a:p>
        </p:txBody>
      </p:sp>
      <p:sp>
        <p:nvSpPr>
          <p:cNvPr id="6" name="5 Rectángulo"/>
          <p:cNvSpPr/>
          <p:nvPr/>
        </p:nvSpPr>
        <p:spPr>
          <a:xfrm>
            <a:off x="6263680" y="6053279"/>
            <a:ext cx="288032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900" dirty="0"/>
              <a:t>http://3.bp.blogspot.com/-WYh_6IWTjiM/TgjBOYjCNPI/AAAAAAAAAgs/_UjPcu6IiCo/s320/probetas.JPG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5405" y="1535988"/>
            <a:ext cx="6328435" cy="388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6 CuadroTexto"/>
          <p:cNvSpPr txBox="1"/>
          <p:nvPr/>
        </p:nvSpPr>
        <p:spPr>
          <a:xfrm>
            <a:off x="179511" y="1052736"/>
            <a:ext cx="23983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i="1" dirty="0"/>
              <a:t>Tensión</a:t>
            </a:r>
          </a:p>
        </p:txBody>
      </p:sp>
    </p:spTree>
    <p:extLst>
      <p:ext uri="{BB962C8B-B14F-4D97-AF65-F5344CB8AC3E}">
        <p14:creationId xmlns:p14="http://schemas.microsoft.com/office/powerpoint/2010/main" val="33693226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17714"/>
            <a:ext cx="7125113" cy="924475"/>
          </a:xfrm>
        </p:spPr>
        <p:txBody>
          <a:bodyPr/>
          <a:lstStyle/>
          <a:p>
            <a:r>
              <a:rPr lang="es-CO" dirty="0"/>
              <a:t>Ensayos Mecánicos</a:t>
            </a:r>
          </a:p>
        </p:txBody>
      </p:sp>
      <p:pic>
        <p:nvPicPr>
          <p:cNvPr id="8194" name="Picture 2" descr="http://blog.utp.edu.co/metalografia/files/2010/10/Diagrama-esfuerzo-Deformacion-unitari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381" y="1268760"/>
            <a:ext cx="5472608" cy="4788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9825" y="2485259"/>
            <a:ext cx="2924175" cy="2390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4 Rectángulo"/>
          <p:cNvSpPr/>
          <p:nvPr/>
        </p:nvSpPr>
        <p:spPr>
          <a:xfrm>
            <a:off x="6090749" y="4924761"/>
            <a:ext cx="304259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000" dirty="0"/>
              <a:t>http://www.monografias.com/trabajos76/mecanica-solidos-pruebas-destructivas-tension/image004.gif</a:t>
            </a:r>
          </a:p>
        </p:txBody>
      </p:sp>
    </p:spTree>
    <p:extLst>
      <p:ext uri="{BB962C8B-B14F-4D97-AF65-F5344CB8AC3E}">
        <p14:creationId xmlns:p14="http://schemas.microsoft.com/office/powerpoint/2010/main" val="5766670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-28330" y="0"/>
            <a:ext cx="7125113" cy="924475"/>
          </a:xfrm>
        </p:spPr>
        <p:txBody>
          <a:bodyPr/>
          <a:lstStyle/>
          <a:p>
            <a:r>
              <a:rPr lang="es-CO" dirty="0"/>
              <a:t>Solicitaciones  Mecánicas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1503948"/>
            <a:ext cx="4311922" cy="43119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6372200" y="980728"/>
            <a:ext cx="24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i="1" dirty="0"/>
              <a:t>Compresión</a:t>
            </a:r>
          </a:p>
        </p:txBody>
      </p:sp>
      <p:sp>
        <p:nvSpPr>
          <p:cNvPr id="5" name="4 Rectángulo"/>
          <p:cNvSpPr/>
          <p:nvPr/>
        </p:nvSpPr>
        <p:spPr>
          <a:xfrm>
            <a:off x="2771800" y="5794098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CO" sz="900" dirty="0"/>
              <a:t>http://t0.gstatic.com/images?q=tbn:ANd9GcQI-DWhf8gJbpvH3OOWqMjzYs_12VbR7lpQXbDtB815YUKQx-Mc</a:t>
            </a:r>
          </a:p>
        </p:txBody>
      </p:sp>
    </p:spTree>
    <p:extLst>
      <p:ext uri="{BB962C8B-B14F-4D97-AF65-F5344CB8AC3E}">
        <p14:creationId xmlns:p14="http://schemas.microsoft.com/office/powerpoint/2010/main" val="42384352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-28330" y="0"/>
            <a:ext cx="7125113" cy="924475"/>
          </a:xfrm>
        </p:spPr>
        <p:txBody>
          <a:bodyPr/>
          <a:lstStyle/>
          <a:p>
            <a:r>
              <a:rPr lang="es-CO" dirty="0"/>
              <a:t>Solicitaciones  Mecánicas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1068938"/>
            <a:ext cx="3168352" cy="5465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6804248" y="2420888"/>
            <a:ext cx="18722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i="1" dirty="0"/>
              <a:t>Torsión</a:t>
            </a:r>
          </a:p>
        </p:txBody>
      </p:sp>
      <p:sp>
        <p:nvSpPr>
          <p:cNvPr id="8" name="7 Rectángulo"/>
          <p:cNvSpPr/>
          <p:nvPr/>
        </p:nvSpPr>
        <p:spPr>
          <a:xfrm>
            <a:off x="3175677" y="6534346"/>
            <a:ext cx="31821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900" dirty="0"/>
              <a:t>http://upload.wikimedia.org/wikipedia/commons/thumb/4/4f/Twisted_bar.png/200px-Twisted_bar.png</a:t>
            </a:r>
          </a:p>
        </p:txBody>
      </p:sp>
    </p:spTree>
    <p:extLst>
      <p:ext uri="{BB962C8B-B14F-4D97-AF65-F5344CB8AC3E}">
        <p14:creationId xmlns:p14="http://schemas.microsoft.com/office/powerpoint/2010/main" val="42175022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-28330" y="0"/>
            <a:ext cx="7125113" cy="924475"/>
          </a:xfrm>
        </p:spPr>
        <p:txBody>
          <a:bodyPr/>
          <a:lstStyle/>
          <a:p>
            <a:r>
              <a:rPr lang="es-CO" dirty="0"/>
              <a:t>Solicitaciones  Mecánicas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179512" y="1836113"/>
            <a:ext cx="18722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i="1" dirty="0"/>
              <a:t>Flexión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6410" y="1268760"/>
            <a:ext cx="4419600" cy="476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47183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-28330" y="0"/>
            <a:ext cx="7125113" cy="924475"/>
          </a:xfrm>
        </p:spPr>
        <p:txBody>
          <a:bodyPr/>
          <a:lstStyle/>
          <a:p>
            <a:r>
              <a:rPr lang="es-CO" dirty="0"/>
              <a:t>Solicitaciones  Mecánicas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179512" y="1836113"/>
            <a:ext cx="35283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i="1" dirty="0"/>
              <a:t>Cizallamiento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6115" y="1628800"/>
            <a:ext cx="4032448" cy="4156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2 Rectángulo"/>
          <p:cNvSpPr/>
          <p:nvPr/>
        </p:nvSpPr>
        <p:spPr>
          <a:xfrm>
            <a:off x="2956339" y="6021288"/>
            <a:ext cx="4572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CO" sz="900" dirty="0"/>
              <a:t>http://www.nzdl.org/gsdl/collect/gtz/archives/HASH01e3.dir/p12a.gif</a:t>
            </a:r>
          </a:p>
        </p:txBody>
      </p:sp>
    </p:spTree>
    <p:extLst>
      <p:ext uri="{BB962C8B-B14F-4D97-AF65-F5344CB8AC3E}">
        <p14:creationId xmlns:p14="http://schemas.microsoft.com/office/powerpoint/2010/main" val="10109293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2074A75D-1D4B-4753-82C6-2323F8D58138}"/>
              </a:ext>
            </a:extLst>
          </p:cNvPr>
          <p:cNvSpPr txBox="1"/>
          <p:nvPr/>
        </p:nvSpPr>
        <p:spPr>
          <a:xfrm>
            <a:off x="3635896" y="188640"/>
            <a:ext cx="54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3600" dirty="0"/>
              <a:t>Concepto de esfuerzo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57FDEEA-BD59-4C30-BD86-115948C214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503171"/>
            <a:ext cx="2495019" cy="2771576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95CBB675-6698-48D6-8671-E1FA1D0203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3412368"/>
            <a:ext cx="6516216" cy="323653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535834D0-B654-4EBD-99C5-BD73DB7320DB}"/>
                  </a:ext>
                </a:extLst>
              </p:cNvPr>
              <p:cNvSpPr txBox="1"/>
              <p:nvPr/>
            </p:nvSpPr>
            <p:spPr>
              <a:xfrm>
                <a:off x="5644404" y="1745238"/>
                <a:ext cx="1383584" cy="5243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s-CO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s-CO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s-CO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s-C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535834D0-B654-4EBD-99C5-BD73DB7320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4404" y="1745238"/>
                <a:ext cx="1383584" cy="52431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1273E079-CE1F-4C48-B0E6-91E125D3AD5C}"/>
                  </a:ext>
                </a:extLst>
              </p:cNvPr>
              <p:cNvSpPr txBox="1"/>
              <p:nvPr/>
            </p:nvSpPr>
            <p:spPr>
              <a:xfrm>
                <a:off x="5616795" y="3262997"/>
                <a:ext cx="1490408" cy="5167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𝑦𝑥</m:t>
                          </m:r>
                        </m:sub>
                      </m:sSub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s-CO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s-CO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s-CO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s-C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1273E079-CE1F-4C48-B0E6-91E125D3AD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6795" y="3262997"/>
                <a:ext cx="1490408" cy="51674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36CC313A-5AFA-4875-80B6-1B93B66F1226}"/>
                  </a:ext>
                </a:extLst>
              </p:cNvPr>
              <p:cNvSpPr txBox="1"/>
              <p:nvPr/>
            </p:nvSpPr>
            <p:spPr>
              <a:xfrm>
                <a:off x="3707904" y="834971"/>
                <a:ext cx="504056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O" dirty="0">
                    <a:latin typeface="Garamond" panose="02020404030301010803" pitchFamily="18" charset="0"/>
                  </a:rPr>
                  <a:t>La intensidad de fuerza, o fuerza por área unitaria actuando normalmente 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ΔΑ</m:t>
                    </m:r>
                  </m:oMath>
                </a14:m>
                <a:r>
                  <a:rPr lang="es-CO" dirty="0">
                    <a:latin typeface="Garamond" panose="02020404030301010803" pitchFamily="18" charset="0"/>
                  </a:rPr>
                  <a:t> se define como esfuerzo normal o </a:t>
                </a:r>
                <a14:m>
                  <m:oMath xmlns:m="http://schemas.openxmlformats.org/officeDocument/2006/math">
                    <m:r>
                      <a:rPr lang="es-CO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endParaRPr lang="es-CO" dirty="0">
                  <a:latin typeface="Garamond" panose="02020404030301010803" pitchFamily="18" charset="0"/>
                </a:endParaRPr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36CC313A-5AFA-4875-80B6-1B93B66F12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904" y="834971"/>
                <a:ext cx="5040560" cy="923330"/>
              </a:xfrm>
              <a:prstGeom prst="rect">
                <a:avLst/>
              </a:prstGeom>
              <a:blipFill>
                <a:blip r:embed="rId6"/>
                <a:stretch>
                  <a:fillRect l="-967" t="-3974" r="-121" b="-10596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CB217B8C-B1CF-4714-8CC2-DA346805100F}"/>
                  </a:ext>
                </a:extLst>
              </p:cNvPr>
              <p:cNvSpPr txBox="1"/>
              <p:nvPr/>
            </p:nvSpPr>
            <p:spPr>
              <a:xfrm>
                <a:off x="3815916" y="2417893"/>
                <a:ext cx="504056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O" dirty="0">
                    <a:latin typeface="Garamond" panose="02020404030301010803" pitchFamily="18" charset="0"/>
                  </a:rPr>
                  <a:t>La intensidad de fuerza, o fuerza por área unitaria actuando tangente 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ΔΑ</m:t>
                    </m:r>
                  </m:oMath>
                </a14:m>
                <a:r>
                  <a:rPr lang="es-CO" dirty="0">
                    <a:latin typeface="Garamond" panose="02020404030301010803" pitchFamily="18" charset="0"/>
                  </a:rPr>
                  <a:t> se define como esfuerzo cortante o </a:t>
                </a:r>
                <a14:m>
                  <m:oMath xmlns:m="http://schemas.openxmlformats.org/officeDocument/2006/math">
                    <m:r>
                      <a:rPr lang="es-CO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endParaRPr lang="es-CO" dirty="0">
                  <a:latin typeface="Garamond" panose="02020404030301010803" pitchFamily="18" charset="0"/>
                </a:endParaRPr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CB217B8C-B1CF-4714-8CC2-DA34680510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5916" y="2417893"/>
                <a:ext cx="5040560" cy="923330"/>
              </a:xfrm>
              <a:prstGeom prst="rect">
                <a:avLst/>
              </a:prstGeom>
              <a:blipFill>
                <a:blip r:embed="rId7"/>
                <a:stretch>
                  <a:fillRect l="-1088" t="-3974" b="-10596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25820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52663" y="311449"/>
            <a:ext cx="3249230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2074A75D-1D4B-4753-82C6-2323F8D58138}"/>
              </a:ext>
            </a:extLst>
          </p:cNvPr>
          <p:cNvSpPr txBox="1"/>
          <p:nvPr/>
        </p:nvSpPr>
        <p:spPr>
          <a:xfrm>
            <a:off x="557212" y="742951"/>
            <a:ext cx="2607469" cy="49625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Estado general de </a:t>
            </a:r>
            <a:r>
              <a:rPr lang="en-US" sz="4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esfuerzo</a:t>
            </a:r>
            <a:endParaRPr lang="en-US" sz="4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FDEA95A4-2795-4114-AA5A-72A02C966A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5366" y="1339742"/>
            <a:ext cx="4915159" cy="4186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673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>
            <a:normAutofit/>
          </a:bodyPr>
          <a:lstStyle/>
          <a:p>
            <a:pPr algn="r"/>
            <a:r>
              <a:rPr lang="es-CO" dirty="0"/>
              <a:t>Materiales </a:t>
            </a:r>
          </a:p>
        </p:txBody>
      </p:sp>
      <p:graphicFrame>
        <p:nvGraphicFramePr>
          <p:cNvPr id="4" name="3 Diagrama"/>
          <p:cNvGraphicFramePr/>
          <p:nvPr/>
        </p:nvGraphicFramePr>
        <p:xfrm>
          <a:off x="467544" y="1397000"/>
          <a:ext cx="7920880" cy="51283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2" descr="http://html.rincondelvago.com/000414240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1412776"/>
            <a:ext cx="2160240" cy="1730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.monografias.com/trabajos44/polimeros/Image5977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278" y="1654314"/>
            <a:ext cx="2088232" cy="1247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blog.utp.edu.co/metalografia/files/2010/10/Diagrama-esfuerzo-Deformacion-unitaria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005064"/>
            <a:ext cx="1524057" cy="13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s://encrypted-tbn2.gstatic.com/images?q=tbn:ANd9GcQ5MDVMSHq6kKjB_9MSFpAupYgEj8w0uJ65QS7929L7hsFAfh-f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3867314"/>
            <a:ext cx="2304256" cy="1439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55951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18">
            <a:extLst>
              <a:ext uri="{FF2B5EF4-FFF2-40B4-BE49-F238E27FC236}">
                <a16:creationId xmlns:a16="http://schemas.microsoft.com/office/drawing/2014/main" id="{CEB41C5C-0F34-4DDA-9D7C-5E717F35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52288" y="303591"/>
            <a:ext cx="4301692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20">
            <a:extLst>
              <a:ext uri="{FF2B5EF4-FFF2-40B4-BE49-F238E27FC236}">
                <a16:creationId xmlns:a16="http://schemas.microsoft.com/office/drawing/2014/main" id="{57E1E5E6-F385-4E9C-B201-BA5BDE5CA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30267" y="2050687"/>
            <a:ext cx="3421831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adroTexto 1">
            <a:extLst>
              <a:ext uri="{FF2B5EF4-FFF2-40B4-BE49-F238E27FC236}">
                <a16:creationId xmlns:a16="http://schemas.microsoft.com/office/drawing/2014/main" id="{2074A75D-1D4B-4753-82C6-2323F8D58138}"/>
              </a:ext>
            </a:extLst>
          </p:cNvPr>
          <p:cNvSpPr txBox="1"/>
          <p:nvPr/>
        </p:nvSpPr>
        <p:spPr>
          <a:xfrm>
            <a:off x="445207" y="2121763"/>
            <a:ext cx="3926618" cy="3773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bg1"/>
                </a:solidFill>
              </a:rPr>
              <a:t>Esfuerzo normal promedio</a:t>
            </a: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Barra recta</a:t>
            </a: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Material homogéneo e isotrópico</a:t>
            </a: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Principio de Saint </a:t>
            </a:r>
            <a:r>
              <a:rPr lang="en-US" sz="2400" dirty="0" err="1">
                <a:solidFill>
                  <a:schemeClr val="bg1"/>
                </a:solidFill>
              </a:rPr>
              <a:t>Venant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EE96F75-95F5-42D0-94BB-EFC6E45FFB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9733" y="303591"/>
            <a:ext cx="2447861" cy="305982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2BE0BC8D-58F3-44A1-86DB-C82964EF19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6899" y="3273912"/>
            <a:ext cx="2025668" cy="2081097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1EDAA8C5-8085-4DCE-BBCE-ED6C67CD8B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3663" y="2924944"/>
            <a:ext cx="1638903" cy="251759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B2A34E09-3438-4B20-88E7-7D8C95CF845A}"/>
                  </a:ext>
                </a:extLst>
              </p:cNvPr>
              <p:cNvSpPr txBox="1"/>
              <p:nvPr/>
            </p:nvSpPr>
            <p:spPr>
              <a:xfrm>
                <a:off x="6662229" y="5726397"/>
                <a:ext cx="642868" cy="5167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s-C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es-C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B2A34E09-3438-4B20-88E7-7D8C95CF84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2229" y="5726397"/>
                <a:ext cx="642868" cy="51674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29141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18">
            <a:extLst>
              <a:ext uri="{FF2B5EF4-FFF2-40B4-BE49-F238E27FC236}">
                <a16:creationId xmlns:a16="http://schemas.microsoft.com/office/drawing/2014/main" id="{CEB41C5C-0F34-4DDA-9D7C-5E717F35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52288" y="303591"/>
            <a:ext cx="4301692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20">
            <a:extLst>
              <a:ext uri="{FF2B5EF4-FFF2-40B4-BE49-F238E27FC236}">
                <a16:creationId xmlns:a16="http://schemas.microsoft.com/office/drawing/2014/main" id="{57E1E5E6-F385-4E9C-B201-BA5BDE5CA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30267" y="2050687"/>
            <a:ext cx="3421831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adroTexto 1">
            <a:extLst>
              <a:ext uri="{FF2B5EF4-FFF2-40B4-BE49-F238E27FC236}">
                <a16:creationId xmlns:a16="http://schemas.microsoft.com/office/drawing/2014/main" id="{2074A75D-1D4B-4753-82C6-2323F8D58138}"/>
              </a:ext>
            </a:extLst>
          </p:cNvPr>
          <p:cNvSpPr txBox="1"/>
          <p:nvPr/>
        </p:nvSpPr>
        <p:spPr>
          <a:xfrm>
            <a:off x="445207" y="2121763"/>
            <a:ext cx="3926618" cy="3773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bg1"/>
                </a:solidFill>
              </a:rPr>
              <a:t>Esfuerzo </a:t>
            </a:r>
            <a:r>
              <a:rPr lang="en-US" sz="2400" dirty="0" err="1">
                <a:solidFill>
                  <a:schemeClr val="bg1"/>
                </a:solidFill>
              </a:rPr>
              <a:t>cortante</a:t>
            </a:r>
            <a:r>
              <a:rPr lang="en-US" sz="2400" dirty="0">
                <a:solidFill>
                  <a:schemeClr val="bg1"/>
                </a:solidFill>
              </a:rPr>
              <a:t> promedio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4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B2A34E09-3438-4B20-88E7-7D8C95CF845A}"/>
                  </a:ext>
                </a:extLst>
              </p:cNvPr>
              <p:cNvSpPr txBox="1"/>
              <p:nvPr/>
            </p:nvSpPr>
            <p:spPr>
              <a:xfrm>
                <a:off x="7740352" y="2912255"/>
                <a:ext cx="613309" cy="5167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r>
                        <a:rPr lang="es-C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s-C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B2A34E09-3438-4B20-88E7-7D8C95CF84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0352" y="2912255"/>
                <a:ext cx="613309" cy="51674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n 4">
            <a:extLst>
              <a:ext uri="{FF2B5EF4-FFF2-40B4-BE49-F238E27FC236}">
                <a16:creationId xmlns:a16="http://schemas.microsoft.com/office/drawing/2014/main" id="{11A4C460-51A6-4CCB-896E-DA10F0D1A5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8295" y="457342"/>
            <a:ext cx="2427802" cy="5589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5624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8537B233-9CDD-4A90-AABB-A8963DEE4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9144000" cy="22855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2074A75D-1D4B-4753-82C6-2323F8D58138}"/>
              </a:ext>
            </a:extLst>
          </p:cNvPr>
          <p:cNvSpPr txBox="1"/>
          <p:nvPr/>
        </p:nvSpPr>
        <p:spPr>
          <a:xfrm>
            <a:off x="537210" y="5093208"/>
            <a:ext cx="5662422" cy="12618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Cortante simple</a:t>
            </a:r>
          </a:p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60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4506380-5878-40B6-AD69-DA10A6BF94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930" y="1090345"/>
            <a:ext cx="7978140" cy="2473223"/>
          </a:xfrm>
          <a:prstGeom prst="rect">
            <a:avLst/>
          </a:prstGeom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392F240-FCCC-4D1B-89FD-0485B2F8F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86723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>
            <a:extLst>
              <a:ext uri="{FF2B5EF4-FFF2-40B4-BE49-F238E27FC236}">
                <a16:creationId xmlns:a16="http://schemas.microsoft.com/office/drawing/2014/main" id="{8537B233-9CDD-4A90-AABB-A8963DEE4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9144000" cy="22855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2074A75D-1D4B-4753-82C6-2323F8D58138}"/>
              </a:ext>
            </a:extLst>
          </p:cNvPr>
          <p:cNvSpPr txBox="1"/>
          <p:nvPr/>
        </p:nvSpPr>
        <p:spPr>
          <a:xfrm>
            <a:off x="537210" y="5093208"/>
            <a:ext cx="5662422" cy="12618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Cortante doble</a:t>
            </a:r>
          </a:p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60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EBFF5E8-205D-43A9-93AC-995C7EA215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136" y="1358331"/>
            <a:ext cx="8738864" cy="2425035"/>
          </a:xfrm>
          <a:prstGeom prst="rect">
            <a:avLst/>
          </a:prstGeom>
        </p:spPr>
      </p:pic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9392F240-FCCC-4D1B-89FD-0485B2F8F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29185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83356" y="1928731"/>
            <a:ext cx="3333749" cy="2624327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1 Título">
            <a:extLst>
              <a:ext uri="{FF2B5EF4-FFF2-40B4-BE49-F238E27FC236}">
                <a16:creationId xmlns:a16="http://schemas.microsoft.com/office/drawing/2014/main" id="{21641424-EB71-415F-8153-4ADBF67D16E9}"/>
              </a:ext>
            </a:extLst>
          </p:cNvPr>
          <p:cNvSpPr txBox="1">
            <a:spLocks/>
          </p:cNvSpPr>
          <p:nvPr/>
        </p:nvSpPr>
        <p:spPr>
          <a:xfrm>
            <a:off x="771525" y="1967266"/>
            <a:ext cx="1971675" cy="254725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1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Factor de seguridad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5EA7354A-8045-429E-8D14-350FAF4181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896" y="761718"/>
            <a:ext cx="5085525" cy="425912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920EC663-F2DE-402E-8AB9-00AAD454770D}"/>
                  </a:ext>
                </a:extLst>
              </p:cNvPr>
              <p:cNvSpPr txBox="1"/>
              <p:nvPr/>
            </p:nvSpPr>
            <p:spPr>
              <a:xfrm>
                <a:off x="1331640" y="5557398"/>
                <a:ext cx="1292149" cy="6806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.=</m:t>
                      </m:r>
                      <m:f>
                        <m:f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𝑓𝑎𝑙𝑙𝑎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𝑝𝑒𝑟𝑚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920EC663-F2DE-402E-8AB9-00AAD45477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5557398"/>
                <a:ext cx="1292149" cy="6806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E5C873D8-FEBF-4C2B-B8D4-8056AA7E31B0}"/>
                  </a:ext>
                </a:extLst>
              </p:cNvPr>
              <p:cNvSpPr txBox="1"/>
              <p:nvPr/>
            </p:nvSpPr>
            <p:spPr>
              <a:xfrm>
                <a:off x="3840474" y="5557396"/>
                <a:ext cx="1315040" cy="6345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.=</m:t>
                      </m:r>
                      <m:f>
                        <m:f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𝑓𝑎𝑙𝑙𝑎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𝑝𝑒𝑟𝑚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E5C873D8-FEBF-4C2B-B8D4-8056AA7E31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0474" y="5557396"/>
                <a:ext cx="1315040" cy="6345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7C3B4040-61AC-4882-81A9-41AE13E2F766}"/>
                  </a:ext>
                </a:extLst>
              </p:cNvPr>
              <p:cNvSpPr txBox="1"/>
              <p:nvPr/>
            </p:nvSpPr>
            <p:spPr>
              <a:xfrm>
                <a:off x="6372200" y="5557397"/>
                <a:ext cx="1301959" cy="6345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.=</m:t>
                      </m:r>
                      <m:f>
                        <m:f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𝑓𝑎𝑙𝑙𝑎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𝑝𝑒𝑟𝑚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7C3B4040-61AC-4882-81A9-41AE13E2F7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2200" y="5557397"/>
                <a:ext cx="1301959" cy="63453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95191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10127"/>
            <a:ext cx="8748464" cy="924475"/>
          </a:xfrm>
        </p:spPr>
        <p:txBody>
          <a:bodyPr>
            <a:normAutofit/>
          </a:bodyPr>
          <a:lstStyle/>
          <a:p>
            <a:pPr algn="r"/>
            <a:r>
              <a:rPr lang="es-CO" dirty="0"/>
              <a:t>Definición de propiedades mecánicas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467544" y="2204864"/>
            <a:ext cx="82809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3200" i="1" dirty="0"/>
              <a:t>Capacidad que tiene un material de retomar su forma original después de retirarse una carga mecánica. 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755576" y="1196752"/>
            <a:ext cx="30963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i="1" dirty="0"/>
              <a:t>Elasticidad</a:t>
            </a:r>
          </a:p>
        </p:txBody>
      </p:sp>
    </p:spTree>
    <p:extLst>
      <p:ext uri="{BB962C8B-B14F-4D97-AF65-F5344CB8AC3E}">
        <p14:creationId xmlns:p14="http://schemas.microsoft.com/office/powerpoint/2010/main" val="1142586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0"/>
            <a:ext cx="8748464" cy="924475"/>
          </a:xfrm>
        </p:spPr>
        <p:txBody>
          <a:bodyPr>
            <a:normAutofit/>
          </a:bodyPr>
          <a:lstStyle/>
          <a:p>
            <a:pPr algn="r"/>
            <a:r>
              <a:rPr lang="es-CO" dirty="0"/>
              <a:t>Definición de propiedades mecánicas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467544" y="2204864"/>
            <a:ext cx="82809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3200" i="1" dirty="0"/>
              <a:t>Capacidad que tiene un material de adquirir deformaciones de tipo permanente sin producirse la falla en el material (fractura) 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395536" y="1340768"/>
            <a:ext cx="38164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i="1" dirty="0"/>
              <a:t>Plasticidad</a:t>
            </a:r>
          </a:p>
        </p:txBody>
      </p:sp>
    </p:spTree>
    <p:extLst>
      <p:ext uri="{BB962C8B-B14F-4D97-AF65-F5344CB8AC3E}">
        <p14:creationId xmlns:p14="http://schemas.microsoft.com/office/powerpoint/2010/main" val="928444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17714"/>
            <a:ext cx="8748464" cy="924475"/>
          </a:xfrm>
        </p:spPr>
        <p:txBody>
          <a:bodyPr>
            <a:normAutofit/>
          </a:bodyPr>
          <a:lstStyle/>
          <a:p>
            <a:r>
              <a:rPr lang="es-CO" dirty="0"/>
              <a:t>Definición de propiedades mecánicas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484018" y="2258200"/>
            <a:ext cx="414046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3200" i="1" dirty="0"/>
              <a:t>Es una medida de la </a:t>
            </a:r>
            <a:r>
              <a:rPr lang="es-CO" sz="3200" i="1" dirty="0" err="1"/>
              <a:t>conformabilidad</a:t>
            </a:r>
            <a:r>
              <a:rPr lang="es-CO" sz="3200" i="1" dirty="0"/>
              <a:t> de un material. Se define como la capacidad de un material para convertirse en láminas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395536" y="1061389"/>
            <a:ext cx="38164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i="1" dirty="0"/>
              <a:t>Maleabilidad</a:t>
            </a:r>
          </a:p>
        </p:txBody>
      </p:sp>
      <p:sp>
        <p:nvSpPr>
          <p:cNvPr id="3" name="AutoShape 2" descr="Qué es el laminado en frío y en caliente?"/>
          <p:cNvSpPr>
            <a:spLocks noChangeAspect="1" noChangeArrowheads="1"/>
          </p:cNvSpPr>
          <p:nvPr/>
        </p:nvSpPr>
        <p:spPr bwMode="auto">
          <a:xfrm>
            <a:off x="155575" y="-822325"/>
            <a:ext cx="172402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5" name="AutoShape 4" descr="Qué es el laminado en frío y en caliente?"/>
          <p:cNvSpPr>
            <a:spLocks noChangeAspect="1" noChangeArrowheads="1"/>
          </p:cNvSpPr>
          <p:nvPr/>
        </p:nvSpPr>
        <p:spPr bwMode="auto">
          <a:xfrm>
            <a:off x="307975" y="-669925"/>
            <a:ext cx="172402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2054" name="Picture 6" descr="Qué es el laminado en frío y en caliente?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7" y="2276872"/>
            <a:ext cx="3833235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501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17714"/>
            <a:ext cx="8748464" cy="924475"/>
          </a:xfrm>
        </p:spPr>
        <p:txBody>
          <a:bodyPr>
            <a:normAutofit/>
          </a:bodyPr>
          <a:lstStyle/>
          <a:p>
            <a:r>
              <a:rPr lang="es-CO" dirty="0"/>
              <a:t>Definición de propiedades mecánicas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467544" y="2204864"/>
            <a:ext cx="432048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3200" i="1" dirty="0"/>
              <a:t>Es una medida de la </a:t>
            </a:r>
            <a:r>
              <a:rPr lang="es-CO" sz="3200" i="1" dirty="0" err="1"/>
              <a:t>conformabilidad</a:t>
            </a:r>
            <a:r>
              <a:rPr lang="es-CO" sz="3200" i="1" dirty="0"/>
              <a:t> de un material. Se define como la capacidad de un material convertirse en alambres (</a:t>
            </a:r>
            <a:r>
              <a:rPr lang="es-CO" sz="3200" i="1" dirty="0" err="1"/>
              <a:t>trefilación</a:t>
            </a:r>
            <a:r>
              <a:rPr lang="es-CO" sz="3200" i="1" dirty="0"/>
              <a:t>).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395536" y="1340768"/>
            <a:ext cx="38164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i="1" dirty="0"/>
              <a:t>Ductilidad</a:t>
            </a:r>
          </a:p>
        </p:txBody>
      </p:sp>
      <p:pic>
        <p:nvPicPr>
          <p:cNvPr id="3074" name="Picture 2" descr="imagen alambre - JA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247" y="2348880"/>
            <a:ext cx="4009337" cy="3479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7292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17714"/>
            <a:ext cx="8748464" cy="924475"/>
          </a:xfrm>
        </p:spPr>
        <p:txBody>
          <a:bodyPr>
            <a:normAutofit/>
          </a:bodyPr>
          <a:lstStyle/>
          <a:p>
            <a:r>
              <a:rPr lang="es-CO" dirty="0"/>
              <a:t>Definición de propiedades mecánicas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467544" y="2204864"/>
            <a:ext cx="82809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3200" i="1" dirty="0"/>
              <a:t>Resistencia de un material a ser penetrado (</a:t>
            </a:r>
            <a:r>
              <a:rPr lang="es-CO" sz="3200" i="1" dirty="0" err="1"/>
              <a:t>Brinell</a:t>
            </a:r>
            <a:r>
              <a:rPr lang="es-CO" sz="3200" i="1" dirty="0"/>
              <a:t> </a:t>
            </a:r>
            <a:r>
              <a:rPr lang="es-CO" sz="3200" i="1" dirty="0" err="1"/>
              <a:t>Vickers</a:t>
            </a:r>
            <a:r>
              <a:rPr lang="es-CO" sz="3200" i="1" dirty="0"/>
              <a:t>) o rayado (Mohs) por otro material.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395536" y="1340768"/>
            <a:ext cx="38164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i="1" dirty="0"/>
              <a:t>Dureza</a:t>
            </a:r>
          </a:p>
        </p:txBody>
      </p:sp>
      <p:pic>
        <p:nvPicPr>
          <p:cNvPr id="5122" name="Picture 2" descr="Dureza Brinell - Wikipedia, la enciclopedia lib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774524"/>
            <a:ext cx="2431439" cy="280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Vickers Hardness Testing | Buehl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4906326"/>
            <a:ext cx="1975470" cy="1123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Vickers Hardness Tes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4353199"/>
            <a:ext cx="3903999" cy="2229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6212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371600" y="0"/>
            <a:ext cx="7772400" cy="1470025"/>
          </a:xfrm>
        </p:spPr>
        <p:txBody>
          <a:bodyPr/>
          <a:lstStyle/>
          <a:p>
            <a:pPr algn="r"/>
            <a:r>
              <a:rPr lang="es-CO" dirty="0"/>
              <a:t>Metales</a:t>
            </a:r>
          </a:p>
        </p:txBody>
      </p:sp>
      <p:pic>
        <p:nvPicPr>
          <p:cNvPr id="1026" name="Picture 2" descr="http://algomasquetecnologia.blogia.com/upload/20100510171542-mixedmetals-mayfranint-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484784"/>
            <a:ext cx="6743784" cy="4356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Rectángulo"/>
          <p:cNvSpPr/>
          <p:nvPr/>
        </p:nvSpPr>
        <p:spPr>
          <a:xfrm>
            <a:off x="4474592" y="6488668"/>
            <a:ext cx="267656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400" dirty="0"/>
              <a:t>algomasquetecnologia.blogia.com</a:t>
            </a:r>
          </a:p>
        </p:txBody>
      </p:sp>
    </p:spTree>
    <p:extLst>
      <p:ext uri="{BB962C8B-B14F-4D97-AF65-F5344CB8AC3E}">
        <p14:creationId xmlns:p14="http://schemas.microsoft.com/office/powerpoint/2010/main" val="28788940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260648"/>
            <a:ext cx="8748464" cy="924475"/>
          </a:xfrm>
        </p:spPr>
        <p:txBody>
          <a:bodyPr>
            <a:normAutofit/>
          </a:bodyPr>
          <a:lstStyle/>
          <a:p>
            <a:r>
              <a:rPr lang="es-CO" dirty="0"/>
              <a:t>Definición de propiedades mecánicas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467544" y="2204864"/>
            <a:ext cx="828092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3200" i="1" dirty="0"/>
              <a:t>Es la propiedad inversa a la tenacidad. Se define como la capacidad que tiene un material de fracturarse al  recibir carga mecánica.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395536" y="1340768"/>
            <a:ext cx="38164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i="1" dirty="0"/>
              <a:t>Fragilidad</a:t>
            </a:r>
          </a:p>
        </p:txBody>
      </p:sp>
    </p:spTree>
    <p:extLst>
      <p:ext uri="{BB962C8B-B14F-4D97-AF65-F5344CB8AC3E}">
        <p14:creationId xmlns:p14="http://schemas.microsoft.com/office/powerpoint/2010/main" val="2350333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416293"/>
            <a:ext cx="8748464" cy="924475"/>
          </a:xfrm>
        </p:spPr>
        <p:txBody>
          <a:bodyPr>
            <a:normAutofit/>
          </a:bodyPr>
          <a:lstStyle/>
          <a:p>
            <a:r>
              <a:rPr lang="es-CO" dirty="0"/>
              <a:t>Definición de propiedades mecánicas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467544" y="2204864"/>
            <a:ext cx="432048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3200" i="1" dirty="0"/>
              <a:t>Capacidad de un material de resistir choques o impacto (carga dinámica).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395536" y="1340768"/>
            <a:ext cx="38164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i="1" dirty="0"/>
              <a:t>Tenacidad</a:t>
            </a:r>
          </a:p>
        </p:txBody>
      </p:sp>
      <p:pic>
        <p:nvPicPr>
          <p:cNvPr id="4098" name="Picture 2" descr="Resiliencia Materiales. Que es, Ensayos, Ejercicio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4309" y="3717032"/>
            <a:ext cx="4650971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5236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07504" y="19505"/>
            <a:ext cx="9036496" cy="817207"/>
          </a:xfrm>
        </p:spPr>
        <p:txBody>
          <a:bodyPr>
            <a:normAutofit/>
          </a:bodyPr>
          <a:lstStyle/>
          <a:p>
            <a:pPr algn="r"/>
            <a:r>
              <a:rPr lang="es-CO" dirty="0"/>
              <a:t>Materiales ferrosos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95536" y="764704"/>
            <a:ext cx="8496944" cy="1440160"/>
          </a:xfrm>
        </p:spPr>
        <p:txBody>
          <a:bodyPr>
            <a:noAutofit/>
          </a:bodyPr>
          <a:lstStyle/>
          <a:p>
            <a:pPr algn="just"/>
            <a:r>
              <a:rPr lang="es-CO" sz="2800" dirty="0">
                <a:solidFill>
                  <a:schemeClr val="tx1"/>
                </a:solidFill>
              </a:rPr>
              <a:t>Son aquellos materiales en los cuales su principal </a:t>
            </a:r>
            <a:r>
              <a:rPr lang="es-CO" sz="2800" dirty="0" err="1">
                <a:solidFill>
                  <a:schemeClr val="tx1"/>
                </a:solidFill>
              </a:rPr>
              <a:t>contituyente</a:t>
            </a:r>
            <a:r>
              <a:rPr lang="es-CO" sz="2800" dirty="0">
                <a:solidFill>
                  <a:schemeClr val="tx1"/>
                </a:solidFill>
              </a:rPr>
              <a:t> es el hierro (Fe)</a:t>
            </a:r>
          </a:p>
          <a:p>
            <a:pPr algn="just"/>
            <a:endParaRPr lang="es-CO" sz="2800" dirty="0">
              <a:solidFill>
                <a:schemeClr val="tx1"/>
              </a:solidFill>
            </a:endParaRPr>
          </a:p>
        </p:txBody>
      </p:sp>
      <p:pic>
        <p:nvPicPr>
          <p:cNvPr id="7" name="Picture 2" descr="https://upload.wikimedia.org/wikipedia/commons/thumb/8/8a/Iron_carbon_phase_diagram.svg/800px-Iron_carbon_phase_diagram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772815"/>
            <a:ext cx="6411862" cy="4444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56939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107504" y="19505"/>
            <a:ext cx="9036496" cy="817207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CO" dirty="0"/>
              <a:t>Clasificación de los aceros</a:t>
            </a:r>
          </a:p>
        </p:txBody>
      </p:sp>
      <p:sp>
        <p:nvSpPr>
          <p:cNvPr id="3" name="2 CuadroTexto"/>
          <p:cNvSpPr txBox="1"/>
          <p:nvPr/>
        </p:nvSpPr>
        <p:spPr>
          <a:xfrm>
            <a:off x="755576" y="1052736"/>
            <a:ext cx="5328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/>
              <a:t>Según el porcentaje de carbono: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677472" y="1561588"/>
            <a:ext cx="69847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2400" dirty="0"/>
              <a:t>Bajo carbono: 0.04% a 0.15% de carbono. Aplicaciones: carrocerías automotrices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687183" y="2404123"/>
            <a:ext cx="69847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2400" dirty="0"/>
              <a:t>Aceros dulces: 0.15% a 0.3% de carbono. Aplicaciones: edificios, puentes, tuberías.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693746" y="3356992"/>
            <a:ext cx="69847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2400" dirty="0"/>
              <a:t>Medio  carbono: 0.3% a 0.6% de carbono. Aplicaciones: construcción de maquinaria, tractores, equipo de minas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693746" y="4894628"/>
            <a:ext cx="69847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2400" dirty="0"/>
              <a:t>Alto  carbono: más de 0.6% de carbono. Aplicaciones: muelles, hojas de resorte, </a:t>
            </a:r>
          </a:p>
        </p:txBody>
      </p:sp>
    </p:spTree>
    <p:extLst>
      <p:ext uri="{BB962C8B-B14F-4D97-AF65-F5344CB8AC3E}">
        <p14:creationId xmlns:p14="http://schemas.microsoft.com/office/powerpoint/2010/main" val="2857495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107504" y="19505"/>
            <a:ext cx="9036496" cy="817207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CO" dirty="0"/>
              <a:t>Clasificación de los aceros</a:t>
            </a:r>
          </a:p>
        </p:txBody>
      </p:sp>
      <p:sp>
        <p:nvSpPr>
          <p:cNvPr id="3" name="2 CuadroTexto"/>
          <p:cNvSpPr txBox="1"/>
          <p:nvPr/>
        </p:nvSpPr>
        <p:spPr>
          <a:xfrm>
            <a:off x="755576" y="1052736"/>
            <a:ext cx="5328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/>
              <a:t>Según elementos de aleación: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687183" y="1998568"/>
            <a:ext cx="6984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2400" dirty="0"/>
              <a:t>No aleados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687183" y="3032371"/>
            <a:ext cx="69847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2400" dirty="0"/>
              <a:t>Aleados: &gt;1.65% de Mn, 0.6% Si, 0.6% Cu. Contenido total de carbono hasta el 1%. Se considera aleado si tiene porcentajes definidos de elementos como Ni, Cr, MO,  Ti. Aplicaciones: herramientas, ejes de maquinaria, engranajes</a:t>
            </a:r>
          </a:p>
        </p:txBody>
      </p:sp>
    </p:spTree>
    <p:extLst>
      <p:ext uri="{BB962C8B-B14F-4D97-AF65-F5344CB8AC3E}">
        <p14:creationId xmlns:p14="http://schemas.microsoft.com/office/powerpoint/2010/main" val="38026339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107504" y="19505"/>
            <a:ext cx="9036496" cy="817207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CO" dirty="0"/>
              <a:t>Clasificación de los aceros</a:t>
            </a:r>
          </a:p>
        </p:txBody>
      </p:sp>
      <p:sp>
        <p:nvSpPr>
          <p:cNvPr id="3" name="2 CuadroTexto"/>
          <p:cNvSpPr txBox="1"/>
          <p:nvPr/>
        </p:nvSpPr>
        <p:spPr>
          <a:xfrm>
            <a:off x="755576" y="862314"/>
            <a:ext cx="6696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/>
              <a:t>Clasificación AISI-SAE: sistema de 4 dígitos</a:t>
            </a:r>
          </a:p>
        </p:txBody>
      </p:sp>
      <p:pic>
        <p:nvPicPr>
          <p:cNvPr id="3074" name="Picture 2" descr="https://blog.laminasyaceros.com/hubfs/image-2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2808" y="1747647"/>
            <a:ext cx="5335793" cy="280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75830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107504" y="19505"/>
            <a:ext cx="9036496" cy="817207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CO" dirty="0"/>
              <a:t>Clasificación de los aceros</a:t>
            </a:r>
          </a:p>
        </p:txBody>
      </p:sp>
      <p:sp>
        <p:nvSpPr>
          <p:cNvPr id="3" name="2 CuadroTexto"/>
          <p:cNvSpPr txBox="1"/>
          <p:nvPr/>
        </p:nvSpPr>
        <p:spPr>
          <a:xfrm>
            <a:off x="755576" y="862314"/>
            <a:ext cx="6696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/>
              <a:t>Clasificación AISI-SAE: sistema de 4 dígitos</a:t>
            </a:r>
          </a:p>
        </p:txBody>
      </p:sp>
      <p:pic>
        <p:nvPicPr>
          <p:cNvPr id="7170" name="Picture 2" descr="Aleaciones AISI-SA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5482" y="2276872"/>
            <a:ext cx="6560540" cy="331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53862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107504" y="19505"/>
            <a:ext cx="9036496" cy="817207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CO" dirty="0"/>
              <a:t>Clasificación de los aceros</a:t>
            </a:r>
          </a:p>
        </p:txBody>
      </p:sp>
      <p:sp>
        <p:nvSpPr>
          <p:cNvPr id="3" name="2 CuadroTexto"/>
          <p:cNvSpPr txBox="1"/>
          <p:nvPr/>
        </p:nvSpPr>
        <p:spPr>
          <a:xfrm>
            <a:off x="755576" y="862314"/>
            <a:ext cx="6696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/>
              <a:t>Clasificación AISI-SAE: sistema de 4 dígitos (ejemplo)</a:t>
            </a:r>
          </a:p>
        </p:txBody>
      </p:sp>
      <p:pic>
        <p:nvPicPr>
          <p:cNvPr id="8194" name="Picture 2" descr="https://blog.laminasyaceros.com/hubfs/image-2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768" y="1988840"/>
            <a:ext cx="5156552" cy="295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52055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107504" y="19505"/>
            <a:ext cx="9036496" cy="817207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CO" dirty="0"/>
              <a:t>Clasificación de los aceros</a:t>
            </a:r>
          </a:p>
        </p:txBody>
      </p:sp>
      <p:sp>
        <p:nvSpPr>
          <p:cNvPr id="3" name="2 CuadroTexto"/>
          <p:cNvSpPr txBox="1"/>
          <p:nvPr/>
        </p:nvSpPr>
        <p:spPr>
          <a:xfrm>
            <a:off x="539552" y="980728"/>
            <a:ext cx="2232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dirty="0"/>
              <a:t>Inoxidables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253156"/>
            <a:ext cx="8014667" cy="2756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6156175" y="5229200"/>
            <a:ext cx="23980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100" dirty="0" err="1"/>
              <a:t>Fuente:Bonnet.com</a:t>
            </a:r>
            <a:endParaRPr lang="es-CO" sz="1100" dirty="0"/>
          </a:p>
        </p:txBody>
      </p:sp>
    </p:spTree>
    <p:extLst>
      <p:ext uri="{BB962C8B-B14F-4D97-AF65-F5344CB8AC3E}">
        <p14:creationId xmlns:p14="http://schemas.microsoft.com/office/powerpoint/2010/main" val="32590043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107504" y="19505"/>
            <a:ext cx="9036496" cy="817207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CO" dirty="0"/>
              <a:t>Clasificación de los aceros</a:t>
            </a:r>
          </a:p>
        </p:txBody>
      </p:sp>
      <p:sp>
        <p:nvSpPr>
          <p:cNvPr id="3" name="2 CuadroTexto"/>
          <p:cNvSpPr txBox="1"/>
          <p:nvPr/>
        </p:nvSpPr>
        <p:spPr>
          <a:xfrm>
            <a:off x="539552" y="980728"/>
            <a:ext cx="4896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dirty="0"/>
              <a:t>Clasificación aceros inoxidables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6136886" y="6309320"/>
            <a:ext cx="23980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100" dirty="0" err="1"/>
              <a:t>Fuente:Bonnet.com</a:t>
            </a:r>
            <a:endParaRPr lang="es-CO" sz="1100" dirty="0"/>
          </a:p>
        </p:txBody>
      </p:sp>
      <p:sp>
        <p:nvSpPr>
          <p:cNvPr id="5" name="4 CuadroTexto"/>
          <p:cNvSpPr txBox="1"/>
          <p:nvPr/>
        </p:nvSpPr>
        <p:spPr>
          <a:xfrm>
            <a:off x="755576" y="1538462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/>
              <a:t>Martensíticos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1043608" y="2132856"/>
            <a:ext cx="66967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Representan una porción de la serie 400, sus características son: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Moderada resistencia a la corrosión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Endurecibles por tratamiento térmico y por lo tanto se pueden desarrollar altos niveles de resistencia mecánica y dureza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Son magnéticos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Debido al alto contenido de carbono y a la naturaleza de su dureza, es de pobre soldabilidad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899592" y="4653136"/>
            <a:ext cx="66967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Los Martensíticos son esencialmente aleaciones de cromo y carbono. El contenido de cromo es generalmente de 10.5 a 18% y el de carbono es alto, alcanzando valores de hasta 1.2%. </a:t>
            </a:r>
            <a:br>
              <a:rPr lang="es-CO" dirty="0"/>
            </a:b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144086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html.rincondelvago.com/00041424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24744"/>
            <a:ext cx="4464496" cy="3577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5 Rectángulo"/>
          <p:cNvSpPr/>
          <p:nvPr/>
        </p:nvSpPr>
        <p:spPr>
          <a:xfrm>
            <a:off x="5535091" y="5648225"/>
            <a:ext cx="17123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200" dirty="0"/>
              <a:t>kimiwiki.wikispaces.com</a:t>
            </a:r>
          </a:p>
        </p:txBody>
      </p:sp>
      <p:pic>
        <p:nvPicPr>
          <p:cNvPr id="2054" name="Picture 6" descr="http://natxopont.orgfree.com/fq3eso-moodle/Tema-6/enlace-metalico2.gif"/>
          <p:cNvPicPr>
            <a:picLocks noChangeAspect="1" noChangeArrowheads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2649521"/>
            <a:ext cx="4118148" cy="2796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1 Título"/>
          <p:cNvSpPr>
            <a:spLocks noGrp="1"/>
          </p:cNvSpPr>
          <p:nvPr>
            <p:ph type="ctrTitle"/>
          </p:nvPr>
        </p:nvSpPr>
        <p:spPr>
          <a:xfrm>
            <a:off x="1371600" y="0"/>
            <a:ext cx="7772400" cy="1470025"/>
          </a:xfrm>
        </p:spPr>
        <p:txBody>
          <a:bodyPr/>
          <a:lstStyle/>
          <a:p>
            <a:pPr algn="r"/>
            <a:r>
              <a:rPr lang="es-CO" dirty="0"/>
              <a:t>Metales</a:t>
            </a:r>
          </a:p>
        </p:txBody>
      </p:sp>
    </p:spTree>
    <p:extLst>
      <p:ext uri="{BB962C8B-B14F-4D97-AF65-F5344CB8AC3E}">
        <p14:creationId xmlns:p14="http://schemas.microsoft.com/office/powerpoint/2010/main" val="372000524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107504" y="19505"/>
            <a:ext cx="9036496" cy="817207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CO" dirty="0"/>
              <a:t>Clasificación de los aceros</a:t>
            </a:r>
          </a:p>
        </p:txBody>
      </p:sp>
      <p:sp>
        <p:nvSpPr>
          <p:cNvPr id="3" name="2 CuadroTexto"/>
          <p:cNvSpPr txBox="1"/>
          <p:nvPr/>
        </p:nvSpPr>
        <p:spPr>
          <a:xfrm>
            <a:off x="545982" y="722816"/>
            <a:ext cx="4896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dirty="0"/>
              <a:t>Clasificación aceros inoxidables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6136886" y="6309320"/>
            <a:ext cx="23980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100" dirty="0" err="1"/>
              <a:t>Fuente:Bonnet.com</a:t>
            </a:r>
            <a:endParaRPr lang="es-CO" sz="1100" dirty="0"/>
          </a:p>
        </p:txBody>
      </p:sp>
      <p:sp>
        <p:nvSpPr>
          <p:cNvPr id="5" name="4 CuadroTexto"/>
          <p:cNvSpPr txBox="1"/>
          <p:nvPr/>
        </p:nvSpPr>
        <p:spPr>
          <a:xfrm>
            <a:off x="755576" y="1246036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 err="1"/>
              <a:t>Ferríticos</a:t>
            </a:r>
            <a:endParaRPr lang="es-CO" sz="2400" dirty="0"/>
          </a:p>
        </p:txBody>
      </p:sp>
      <p:sp>
        <p:nvSpPr>
          <p:cNvPr id="6" name="5 CuadroTexto"/>
          <p:cNvSpPr txBox="1"/>
          <p:nvPr/>
        </p:nvSpPr>
        <p:spPr>
          <a:xfrm>
            <a:off x="1043608" y="1779687"/>
            <a:ext cx="6696744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/>
              <a:t>Estos aceros inoxidables de la serie 400 AISI (American </a:t>
            </a:r>
            <a:r>
              <a:rPr lang="es-CO" sz="1600" dirty="0" err="1"/>
              <a:t>Iron</a:t>
            </a:r>
            <a:r>
              <a:rPr lang="es-CO" sz="1600" dirty="0"/>
              <a:t> &amp; Steel </a:t>
            </a:r>
            <a:r>
              <a:rPr lang="es-CO" sz="1600" dirty="0" err="1"/>
              <a:t>Institute</a:t>
            </a:r>
            <a:r>
              <a:rPr lang="es-CO" sz="1600" dirty="0"/>
              <a:t>) mantienen una estructura </a:t>
            </a:r>
            <a:r>
              <a:rPr lang="es-CO" sz="1600" dirty="0" err="1"/>
              <a:t>ferrítica</a:t>
            </a:r>
            <a:r>
              <a:rPr lang="es-CO" sz="1600" dirty="0"/>
              <a:t> estable desde la temperatura ambiente hasta el punto de fusión, sus características son: </a:t>
            </a:r>
            <a:br>
              <a:rPr lang="es-CO" sz="1600" dirty="0"/>
            </a:br>
            <a:endParaRPr lang="es-CO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600" dirty="0"/>
              <a:t>Resistencia a la corrosión de moderada a buena, la cual se incrementa con el contenido de cromo y algunas aleaciones de molibdeno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600" dirty="0"/>
              <a:t>Endurecidos moderadamente por trabajo en frío: no pueden ser endurecidos por tratamiento térmico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600" dirty="0"/>
              <a:t>Son magnéticos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600" dirty="0"/>
              <a:t>Su soldabilidad es pobre por lo que generalmente se eliminan las uniones por soldadura a calibres delgados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600" dirty="0"/>
              <a:t>Usualmente se les aplica un tratamiento de recocido con lo que obtienen mayor suavidad, ductilidad y resistencia a la corrosión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600" dirty="0"/>
              <a:t>Debido a su pobre dureza, el uso se limita generalmente a procesos de formado en frío </a:t>
            </a:r>
            <a:br>
              <a:rPr lang="es-CO" sz="1600" dirty="0"/>
            </a:br>
            <a:endParaRPr lang="es-CO" sz="1600" dirty="0"/>
          </a:p>
        </p:txBody>
      </p:sp>
    </p:spTree>
    <p:extLst>
      <p:ext uri="{BB962C8B-B14F-4D97-AF65-F5344CB8AC3E}">
        <p14:creationId xmlns:p14="http://schemas.microsoft.com/office/powerpoint/2010/main" val="16326966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107504" y="19505"/>
            <a:ext cx="9036496" cy="817207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CO" dirty="0"/>
              <a:t>Clasificación de los aceros</a:t>
            </a:r>
          </a:p>
        </p:txBody>
      </p:sp>
      <p:sp>
        <p:nvSpPr>
          <p:cNvPr id="3" name="2 CuadroTexto"/>
          <p:cNvSpPr txBox="1"/>
          <p:nvPr/>
        </p:nvSpPr>
        <p:spPr>
          <a:xfrm>
            <a:off x="545982" y="722816"/>
            <a:ext cx="4896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dirty="0"/>
              <a:t>Clasificación aceros inoxidables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6136886" y="6309320"/>
            <a:ext cx="23980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100" dirty="0" err="1"/>
              <a:t>Fuente:Bonnet.com</a:t>
            </a:r>
            <a:endParaRPr lang="es-CO" sz="1100" dirty="0"/>
          </a:p>
        </p:txBody>
      </p:sp>
      <p:sp>
        <p:nvSpPr>
          <p:cNvPr id="5" name="4 CuadroTexto"/>
          <p:cNvSpPr txBox="1"/>
          <p:nvPr/>
        </p:nvSpPr>
        <p:spPr>
          <a:xfrm>
            <a:off x="755576" y="1246036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 err="1"/>
              <a:t>Ferríticos</a:t>
            </a:r>
            <a:endParaRPr lang="es-CO" sz="2400" dirty="0"/>
          </a:p>
        </p:txBody>
      </p:sp>
      <p:sp>
        <p:nvSpPr>
          <p:cNvPr id="6" name="5 CuadroTexto"/>
          <p:cNvSpPr txBox="1"/>
          <p:nvPr/>
        </p:nvSpPr>
        <p:spPr>
          <a:xfrm>
            <a:off x="965637" y="2775226"/>
            <a:ext cx="66967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2000" dirty="0"/>
              <a:t>Los </a:t>
            </a:r>
            <a:r>
              <a:rPr lang="es-CO" sz="2000" dirty="0" err="1"/>
              <a:t>ferríticos</a:t>
            </a:r>
            <a:r>
              <a:rPr lang="es-CO" sz="2000" dirty="0"/>
              <a:t> son esencialmente aleaciones con cromo. El contenido de cromo es usualmente de 10.5 a 30%, pero contenidos limitados de carbono del orden de 0.08%. Algunos grados pueden contener molibdeno, silicio, aluminio, titanio y niobio que promueven diferentes características. </a:t>
            </a:r>
            <a:br>
              <a:rPr lang="es-CO" sz="2000" dirty="0"/>
            </a:br>
            <a:endParaRPr lang="es-CO" sz="2000" dirty="0"/>
          </a:p>
        </p:txBody>
      </p:sp>
    </p:spTree>
    <p:extLst>
      <p:ext uri="{BB962C8B-B14F-4D97-AF65-F5344CB8AC3E}">
        <p14:creationId xmlns:p14="http://schemas.microsoft.com/office/powerpoint/2010/main" val="236248079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107504" y="19505"/>
            <a:ext cx="9036496" cy="817207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CO" dirty="0"/>
              <a:t>Clasificación de los aceros</a:t>
            </a:r>
          </a:p>
        </p:txBody>
      </p:sp>
      <p:sp>
        <p:nvSpPr>
          <p:cNvPr id="3" name="2 CuadroTexto"/>
          <p:cNvSpPr txBox="1"/>
          <p:nvPr/>
        </p:nvSpPr>
        <p:spPr>
          <a:xfrm>
            <a:off x="545982" y="722816"/>
            <a:ext cx="4896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dirty="0"/>
              <a:t>Clasificación aceros inoxidables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6136886" y="6309320"/>
            <a:ext cx="23980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100" dirty="0" err="1"/>
              <a:t>Fuente:Bonnet.com</a:t>
            </a:r>
            <a:endParaRPr lang="es-CO" sz="1100" dirty="0"/>
          </a:p>
        </p:txBody>
      </p:sp>
      <p:sp>
        <p:nvSpPr>
          <p:cNvPr id="5" name="4 CuadroTexto"/>
          <p:cNvSpPr txBox="1"/>
          <p:nvPr/>
        </p:nvSpPr>
        <p:spPr>
          <a:xfrm>
            <a:off x="755576" y="1246036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 err="1"/>
              <a:t>Austeníticos</a:t>
            </a:r>
            <a:endParaRPr lang="es-CO" sz="2400" dirty="0"/>
          </a:p>
        </p:txBody>
      </p:sp>
      <p:sp>
        <p:nvSpPr>
          <p:cNvPr id="7" name="6 CuadroTexto"/>
          <p:cNvSpPr txBox="1"/>
          <p:nvPr/>
        </p:nvSpPr>
        <p:spPr>
          <a:xfrm>
            <a:off x="755576" y="1916832"/>
            <a:ext cx="806489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Los aceros inoxidables </a:t>
            </a:r>
            <a:r>
              <a:rPr lang="es-CO" dirty="0" err="1"/>
              <a:t>austeníticos</a:t>
            </a:r>
            <a:r>
              <a:rPr lang="es-CO" dirty="0"/>
              <a:t> constituyen la familia con el mayor número de</a:t>
            </a:r>
            <a:br>
              <a:rPr lang="es-CO" dirty="0"/>
            </a:br>
            <a:r>
              <a:rPr lang="es-CO" dirty="0"/>
              <a:t>aleaciones disponibles, integra las series 200 y 300 AISI. Su popularidad se debe a su</a:t>
            </a:r>
            <a:br>
              <a:rPr lang="es-CO" dirty="0"/>
            </a:br>
            <a:r>
              <a:rPr lang="es-CO" dirty="0"/>
              <a:t>excelente </a:t>
            </a:r>
            <a:r>
              <a:rPr lang="es-CO" dirty="0" err="1"/>
              <a:t>formabilidad</a:t>
            </a:r>
            <a:r>
              <a:rPr lang="es-CO" dirty="0"/>
              <a:t> y superior resistencia a la corrosión. Sus características son las siguientes:</a:t>
            </a:r>
            <a:br>
              <a:rPr lang="es-CO" dirty="0"/>
            </a:br>
            <a:endParaRPr lang="es-C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Excelente resistencia a la corrosión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Endurecidos por trabajo en frío y no por tratamiento térmico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Excelente soldabilidad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Excelente factor de higiene y limpieza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Formado sencillo y de fácil transformación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Tienen la habilidad de ser funcionales en temperaturas extremas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Son no magnéticos</a:t>
            </a:r>
            <a:br>
              <a:rPr lang="es-CO" dirty="0"/>
            </a:br>
            <a:br>
              <a:rPr lang="es-CO" dirty="0"/>
            </a:b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38701361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107504" y="19505"/>
            <a:ext cx="9036496" cy="817207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CO" dirty="0"/>
              <a:t>Clasificación de los aceros</a:t>
            </a:r>
          </a:p>
        </p:txBody>
      </p:sp>
      <p:sp>
        <p:nvSpPr>
          <p:cNvPr id="3" name="2 CuadroTexto"/>
          <p:cNvSpPr txBox="1"/>
          <p:nvPr/>
        </p:nvSpPr>
        <p:spPr>
          <a:xfrm>
            <a:off x="545982" y="722816"/>
            <a:ext cx="4896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dirty="0"/>
              <a:t>Clasificación aceros inoxidables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6136886" y="6309320"/>
            <a:ext cx="23980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100" dirty="0" err="1"/>
              <a:t>Fuente:Bonnet.com</a:t>
            </a:r>
            <a:endParaRPr lang="es-CO" sz="1100" dirty="0"/>
          </a:p>
        </p:txBody>
      </p:sp>
      <p:sp>
        <p:nvSpPr>
          <p:cNvPr id="5" name="4 CuadroTexto"/>
          <p:cNvSpPr txBox="1"/>
          <p:nvPr/>
        </p:nvSpPr>
        <p:spPr>
          <a:xfrm>
            <a:off x="755576" y="1246036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 err="1"/>
              <a:t>Austeníticos</a:t>
            </a:r>
            <a:endParaRPr lang="es-CO" sz="2400" dirty="0"/>
          </a:p>
        </p:txBody>
      </p:sp>
      <p:sp>
        <p:nvSpPr>
          <p:cNvPr id="7" name="6 CuadroTexto"/>
          <p:cNvSpPr txBox="1"/>
          <p:nvPr/>
        </p:nvSpPr>
        <p:spPr>
          <a:xfrm>
            <a:off x="755576" y="1916832"/>
            <a:ext cx="806489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Los </a:t>
            </a:r>
            <a:r>
              <a:rPr lang="es-CO" dirty="0" err="1"/>
              <a:t>Austeníticos</a:t>
            </a:r>
            <a:r>
              <a:rPr lang="es-CO" dirty="0"/>
              <a:t> se obtienen adicionando elementos formadores de </a:t>
            </a:r>
            <a:r>
              <a:rPr lang="es-CO" dirty="0" err="1"/>
              <a:t>austenita</a:t>
            </a:r>
            <a:r>
              <a:rPr lang="es-CO" dirty="0"/>
              <a:t>, tales</a:t>
            </a:r>
            <a:br>
              <a:rPr lang="es-CO" dirty="0"/>
            </a:br>
            <a:r>
              <a:rPr lang="es-CO" dirty="0"/>
              <a:t>como níquel, manganeso y nitrógeno. El contenido de cromo generalmente varía del</a:t>
            </a:r>
            <a:br>
              <a:rPr lang="es-CO" dirty="0"/>
            </a:br>
            <a:r>
              <a:rPr lang="es-CO" dirty="0"/>
              <a:t>16 al 26% y su contenido de carbono es del rango de 0.03 al 0.08%.</a:t>
            </a:r>
            <a:br>
              <a:rPr lang="es-CO" dirty="0"/>
            </a:br>
            <a:r>
              <a:rPr lang="es-CO" dirty="0"/>
              <a:t>El cromo proporciona una resistencia a la oxidación en temperaturas aproximadas de</a:t>
            </a:r>
            <a:br>
              <a:rPr lang="es-CO" dirty="0"/>
            </a:br>
            <a:r>
              <a:rPr lang="es-CO" dirty="0"/>
              <a:t>650 °C en una variedad de ambientes.</a:t>
            </a:r>
            <a:br>
              <a:rPr lang="es-CO" dirty="0"/>
            </a:br>
            <a:endParaRPr lang="es-CO" dirty="0"/>
          </a:p>
          <a:p>
            <a:r>
              <a:rPr lang="es-CO" dirty="0"/>
              <a:t>Esta familia se divide en dos categorías:</a:t>
            </a:r>
            <a:br>
              <a:rPr lang="es-CO" dirty="0"/>
            </a:br>
            <a:r>
              <a:rPr lang="es-CO" dirty="0"/>
              <a:t>SERIE 300 AISI.- Aleaciones cromo-níquel</a:t>
            </a:r>
            <a:br>
              <a:rPr lang="es-CO" dirty="0"/>
            </a:br>
            <a:r>
              <a:rPr lang="es-CO" dirty="0"/>
              <a:t>SERIE 200 AISI.- Aleaciones cromo-manganeso-nitrógeno</a:t>
            </a:r>
            <a:br>
              <a:rPr lang="es-CO" dirty="0"/>
            </a:b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89986658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CuadroTexto"/>
          <p:cNvSpPr txBox="1"/>
          <p:nvPr/>
        </p:nvSpPr>
        <p:spPr>
          <a:xfrm>
            <a:off x="2699792" y="73583"/>
            <a:ext cx="64442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3200" dirty="0"/>
              <a:t>Tratamientos térmicos No endurecedores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3" y="1340768"/>
            <a:ext cx="8181975" cy="489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591364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CuadroTexto"/>
          <p:cNvSpPr txBox="1"/>
          <p:nvPr/>
        </p:nvSpPr>
        <p:spPr>
          <a:xfrm>
            <a:off x="2699792" y="73583"/>
            <a:ext cx="64442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3200" dirty="0"/>
              <a:t>Tratamientos térmicos resumen</a:t>
            </a: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3" y="1014413"/>
            <a:ext cx="8143875" cy="482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305583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CuadroTexto"/>
          <p:cNvSpPr txBox="1"/>
          <p:nvPr/>
        </p:nvSpPr>
        <p:spPr>
          <a:xfrm>
            <a:off x="2699792" y="73583"/>
            <a:ext cx="64442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3200" dirty="0"/>
              <a:t>Tratamientos térmicos No endurecedores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643957"/>
            <a:ext cx="5476875" cy="577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2136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ctrTitle"/>
          </p:nvPr>
        </p:nvSpPr>
        <p:spPr>
          <a:xfrm>
            <a:off x="1368319" y="188640"/>
            <a:ext cx="7772400" cy="792088"/>
          </a:xfrm>
        </p:spPr>
        <p:txBody>
          <a:bodyPr/>
          <a:lstStyle/>
          <a:p>
            <a:pPr algn="r"/>
            <a:r>
              <a:rPr lang="es-CO" dirty="0"/>
              <a:t>Polímeros (plásticos)</a:t>
            </a:r>
          </a:p>
        </p:txBody>
      </p:sp>
      <p:sp>
        <p:nvSpPr>
          <p:cNvPr id="5" name="4 Rectángulo"/>
          <p:cNvSpPr/>
          <p:nvPr/>
        </p:nvSpPr>
        <p:spPr>
          <a:xfrm>
            <a:off x="323526" y="1268760"/>
            <a:ext cx="852811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dirty="0"/>
              <a:t>Los </a:t>
            </a:r>
            <a:r>
              <a:rPr lang="es-CO" b="1" dirty="0"/>
              <a:t>polímeros</a:t>
            </a:r>
            <a:r>
              <a:rPr lang="es-CO" dirty="0"/>
              <a:t> (del Griego: </a:t>
            </a:r>
            <a:r>
              <a:rPr lang="es-CO" dirty="0" err="1"/>
              <a:t>poly</a:t>
            </a:r>
            <a:r>
              <a:rPr lang="es-CO" dirty="0"/>
              <a:t>: muchos y mero: parte, segmento) son </a:t>
            </a:r>
            <a:r>
              <a:rPr lang="es-CO" dirty="0">
                <a:hlinkClick r:id="rId2" tooltip="Macromolécula"/>
              </a:rPr>
              <a:t>macromoléculas</a:t>
            </a:r>
            <a:r>
              <a:rPr lang="es-CO" dirty="0"/>
              <a:t> (generalmente </a:t>
            </a:r>
            <a:r>
              <a:rPr lang="es-CO" dirty="0">
                <a:hlinkClick r:id="rId3" tooltip="Molécula orgánica"/>
              </a:rPr>
              <a:t>orgánicas</a:t>
            </a:r>
            <a:r>
              <a:rPr lang="es-CO" dirty="0"/>
              <a:t>) formadas por la unión de moléculas más pequeñas llamadas </a:t>
            </a:r>
            <a:r>
              <a:rPr lang="es-CO" dirty="0">
                <a:hlinkClick r:id="rId4" tooltip="Monómero"/>
              </a:rPr>
              <a:t>monómeros</a:t>
            </a:r>
            <a:r>
              <a:rPr lang="es-CO" dirty="0"/>
              <a:t>.</a:t>
            </a:r>
          </a:p>
          <a:p>
            <a:pPr algn="just"/>
            <a:r>
              <a:rPr lang="es-CO" dirty="0"/>
              <a:t>El </a:t>
            </a:r>
            <a:r>
              <a:rPr lang="es-CO" dirty="0">
                <a:hlinkClick r:id="rId5" tooltip="Almidón"/>
              </a:rPr>
              <a:t>almidón</a:t>
            </a:r>
            <a:r>
              <a:rPr lang="es-CO" dirty="0"/>
              <a:t>, la </a:t>
            </a:r>
            <a:r>
              <a:rPr lang="es-CO" dirty="0">
                <a:hlinkClick r:id="rId6" tooltip="Celulosa"/>
              </a:rPr>
              <a:t>celulosa</a:t>
            </a:r>
            <a:r>
              <a:rPr lang="es-CO" dirty="0"/>
              <a:t>, la </a:t>
            </a:r>
            <a:r>
              <a:rPr lang="es-CO" dirty="0">
                <a:hlinkClick r:id="rId7" tooltip="Seda"/>
              </a:rPr>
              <a:t>seda</a:t>
            </a:r>
            <a:r>
              <a:rPr lang="es-CO" dirty="0"/>
              <a:t> y el </a:t>
            </a:r>
            <a:r>
              <a:rPr lang="es-CO" dirty="0">
                <a:hlinkClick r:id="rId8" tooltip="ADN"/>
              </a:rPr>
              <a:t>ADN</a:t>
            </a:r>
            <a:r>
              <a:rPr lang="es-CO" dirty="0"/>
              <a:t> son ejemplos de polímeros naturales, entre los más comunes de estos y entre los polímeros sintéticos encontramos el </a:t>
            </a:r>
            <a:r>
              <a:rPr lang="es-CO" dirty="0">
                <a:hlinkClick r:id="rId9" tooltip="Nailon"/>
              </a:rPr>
              <a:t>nailon</a:t>
            </a:r>
            <a:r>
              <a:rPr lang="es-CO" dirty="0"/>
              <a:t>, el </a:t>
            </a:r>
            <a:r>
              <a:rPr lang="es-CO" dirty="0">
                <a:hlinkClick r:id="rId10" tooltip="Polietileno"/>
              </a:rPr>
              <a:t>polietileno</a:t>
            </a:r>
            <a:r>
              <a:rPr lang="es-CO" dirty="0"/>
              <a:t> y la </a:t>
            </a:r>
            <a:r>
              <a:rPr lang="es-CO" dirty="0">
                <a:hlinkClick r:id="rId11" tooltip="Baquelita"/>
              </a:rPr>
              <a:t>baquelita</a:t>
            </a:r>
            <a:r>
              <a:rPr lang="es-CO" dirty="0"/>
              <a:t>. (</a:t>
            </a:r>
            <a:r>
              <a:rPr lang="es-CO" dirty="0" err="1"/>
              <a:t>wikipedia</a:t>
            </a:r>
            <a:r>
              <a:rPr lang="es-CO" dirty="0"/>
              <a:t>)</a:t>
            </a:r>
          </a:p>
        </p:txBody>
      </p:sp>
      <p:pic>
        <p:nvPicPr>
          <p:cNvPr id="3074" name="Picture 2" descr="File:Polystyrene linear.sv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429000"/>
            <a:ext cx="61722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5836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3.bp.blogspot.com/_AGIgv_rAJPU/SRr4yDoC-gI/AAAAAAAAAAc/qNCtZKA56S0/S760/diabetes_structure_large%5B1%5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9" y="1556792"/>
            <a:ext cx="3358347" cy="2998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Rectángulo"/>
          <p:cNvSpPr/>
          <p:nvPr/>
        </p:nvSpPr>
        <p:spPr>
          <a:xfrm>
            <a:off x="4860032" y="6093296"/>
            <a:ext cx="32710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/>
              <a:t>polimerosalataque.blogspot.com</a:t>
            </a:r>
          </a:p>
        </p:txBody>
      </p:sp>
      <p:pic>
        <p:nvPicPr>
          <p:cNvPr id="4100" name="Picture 4" descr="http://www.monografias.com/trabajos44/polimeros/Image5977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2627" y="1700808"/>
            <a:ext cx="3952875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3 Título"/>
          <p:cNvSpPr>
            <a:spLocks noGrp="1"/>
          </p:cNvSpPr>
          <p:nvPr>
            <p:ph type="ctrTitle"/>
          </p:nvPr>
        </p:nvSpPr>
        <p:spPr>
          <a:xfrm>
            <a:off x="1368319" y="188640"/>
            <a:ext cx="7772400" cy="792088"/>
          </a:xfrm>
        </p:spPr>
        <p:txBody>
          <a:bodyPr/>
          <a:lstStyle/>
          <a:p>
            <a:pPr algn="r"/>
            <a:r>
              <a:rPr lang="es-CO" dirty="0"/>
              <a:t>Polímeros (plásticos)</a:t>
            </a:r>
          </a:p>
        </p:txBody>
      </p:sp>
    </p:spTree>
    <p:extLst>
      <p:ext uri="{BB962C8B-B14F-4D97-AF65-F5344CB8AC3E}">
        <p14:creationId xmlns:p14="http://schemas.microsoft.com/office/powerpoint/2010/main" val="2907644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://www.profesorenlinea.cl/imagenQuimica/polimerosimage00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2580595"/>
            <a:ext cx="2988458" cy="32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polimeros00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32" y="1506651"/>
            <a:ext cx="3618168" cy="2147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2 Rectángulo"/>
          <p:cNvSpPr/>
          <p:nvPr/>
        </p:nvSpPr>
        <p:spPr>
          <a:xfrm>
            <a:off x="2519898" y="6165304"/>
            <a:ext cx="69127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400" dirty="0"/>
              <a:t>http://www.profesorenlinea.cl/Quimica/PolimerosCeluloAlmid.htm</a:t>
            </a:r>
          </a:p>
        </p:txBody>
      </p:sp>
      <p:sp>
        <p:nvSpPr>
          <p:cNvPr id="7" name="3 Título"/>
          <p:cNvSpPr>
            <a:spLocks noGrp="1"/>
          </p:cNvSpPr>
          <p:nvPr>
            <p:ph type="ctrTitle"/>
          </p:nvPr>
        </p:nvSpPr>
        <p:spPr>
          <a:xfrm>
            <a:off x="1368319" y="188640"/>
            <a:ext cx="7772400" cy="792088"/>
          </a:xfrm>
        </p:spPr>
        <p:txBody>
          <a:bodyPr/>
          <a:lstStyle/>
          <a:p>
            <a:pPr algn="r"/>
            <a:r>
              <a:rPr lang="es-CO" dirty="0"/>
              <a:t>Polímeros (plásticos)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683568" y="947143"/>
            <a:ext cx="266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/>
              <a:t>Naturales</a:t>
            </a:r>
          </a:p>
        </p:txBody>
      </p:sp>
      <p:sp>
        <p:nvSpPr>
          <p:cNvPr id="9" name="8 CuadroTexto"/>
          <p:cNvSpPr txBox="1"/>
          <p:nvPr/>
        </p:nvSpPr>
        <p:spPr>
          <a:xfrm>
            <a:off x="5688583" y="2060848"/>
            <a:ext cx="266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/>
              <a:t>Sintéticos</a:t>
            </a:r>
          </a:p>
        </p:txBody>
      </p:sp>
    </p:spTree>
    <p:extLst>
      <p:ext uri="{BB962C8B-B14F-4D97-AF65-F5344CB8AC3E}">
        <p14:creationId xmlns:p14="http://schemas.microsoft.com/office/powerpoint/2010/main" val="671805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pPr algn="r"/>
            <a:r>
              <a:rPr lang="es-CO" dirty="0"/>
              <a:t>Cerámicos</a:t>
            </a:r>
          </a:p>
        </p:txBody>
      </p:sp>
      <p:sp>
        <p:nvSpPr>
          <p:cNvPr id="4" name="3 Rectángulo"/>
          <p:cNvSpPr/>
          <p:nvPr/>
        </p:nvSpPr>
        <p:spPr>
          <a:xfrm>
            <a:off x="323528" y="1988840"/>
            <a:ext cx="849694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sz="2800" dirty="0"/>
              <a:t>Un </a:t>
            </a:r>
            <a:r>
              <a:rPr lang="es-CO" sz="2800" b="1" dirty="0"/>
              <a:t>material cerámico</a:t>
            </a:r>
            <a:r>
              <a:rPr lang="es-CO" sz="2800" dirty="0"/>
              <a:t> es un tipo de material inorgánico, no metálico, buen aislante y que además tiene la propiedad de tener una temperatura de fusión y resistencia muy elevada. Así mismo, su </a:t>
            </a:r>
            <a:r>
              <a:rPr lang="es-CO" sz="2800" dirty="0">
                <a:hlinkClick r:id="rId2" tooltip="Módulo de Young"/>
              </a:rPr>
              <a:t>módulo de Young</a:t>
            </a:r>
            <a:r>
              <a:rPr lang="es-CO" sz="2800" dirty="0"/>
              <a:t> (pendiente hasta el límite elástico que se forma en un ensayo de tracción) también es muy elevado (lo que llamamos fragilidad).</a:t>
            </a:r>
          </a:p>
        </p:txBody>
      </p:sp>
    </p:spTree>
    <p:extLst>
      <p:ext uri="{BB962C8B-B14F-4D97-AF65-F5344CB8AC3E}">
        <p14:creationId xmlns:p14="http://schemas.microsoft.com/office/powerpoint/2010/main" val="1063559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395536" y="1196752"/>
            <a:ext cx="82809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2800" dirty="0"/>
              <a:t>Clasificación</a:t>
            </a:r>
          </a:p>
        </p:txBody>
      </p:sp>
      <p:sp>
        <p:nvSpPr>
          <p:cNvPr id="3" name="2 Rectángulo"/>
          <p:cNvSpPr/>
          <p:nvPr/>
        </p:nvSpPr>
        <p:spPr>
          <a:xfrm>
            <a:off x="323528" y="1719972"/>
            <a:ext cx="43951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b="1" dirty="0"/>
              <a:t>Materiales cerámicos porosos</a:t>
            </a:r>
            <a:r>
              <a:rPr lang="es-CO" dirty="0"/>
              <a:t>. No han sufrido vitrificación, es decir, no se llega a fundir el cuarzo con la arena. Su fractura (al romperse) es terrosa, siendo totalmente permeables a los gases, líquidos y grasas. </a:t>
            </a:r>
          </a:p>
        </p:txBody>
      </p:sp>
      <p:pic>
        <p:nvPicPr>
          <p:cNvPr id="6146" name="Picture 2" descr="http://www.noesficcion.com/wp-content/ladrillo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802" y="3614094"/>
            <a:ext cx="3319134" cy="2489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1 Título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pPr algn="r"/>
            <a:r>
              <a:rPr lang="es-CO" dirty="0"/>
              <a:t>Cerámicos</a:t>
            </a:r>
          </a:p>
        </p:txBody>
      </p:sp>
      <p:pic>
        <p:nvPicPr>
          <p:cNvPr id="8" name="Picture 2" descr="http://www.trigoninternational.com/images/akron/Aisladoresporcelana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6092" y="3532802"/>
            <a:ext cx="2240364" cy="1837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http://img.archiexpo.es/images_ae/photo-g/ladrillo-de-vidrio-modelado-54947-2061765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5996" y="4581128"/>
            <a:ext cx="2579450" cy="1813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9 Rectángulo"/>
          <p:cNvSpPr/>
          <p:nvPr/>
        </p:nvSpPr>
        <p:spPr>
          <a:xfrm>
            <a:off x="4535996" y="1737515"/>
            <a:ext cx="468052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b="1" dirty="0"/>
              <a:t>Materiales cerámicos impermeables y </a:t>
            </a:r>
            <a:r>
              <a:rPr lang="es-CO" b="1" dirty="0" err="1"/>
              <a:t>semi</a:t>
            </a:r>
            <a:r>
              <a:rPr lang="es-CO" b="1" dirty="0"/>
              <a:t>-impermeables</a:t>
            </a:r>
            <a:r>
              <a:rPr lang="es-CO" dirty="0"/>
              <a:t> . Se los ha sometido a temperaturas bastante altas en las que se vitrifica completamente la arena de cuarzo. De esta manera se obtienen productos impermeables y más duros</a:t>
            </a:r>
          </a:p>
        </p:txBody>
      </p:sp>
    </p:spTree>
    <p:extLst>
      <p:ext uri="{BB962C8B-B14F-4D97-AF65-F5344CB8AC3E}">
        <p14:creationId xmlns:p14="http://schemas.microsoft.com/office/powerpoint/2010/main" val="422629741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Diapositiva 1 - &amp;quot;Material de ingeniería&amp;quot;&quot;/&gt;&lt;property id=&quot;20307&quot; value=&quot;256&quot;/&gt;&lt;/object&gt;&lt;object type=&quot;3&quot; unique_id=&quot;10005&quot;&gt;&lt;property id=&quot;20148&quot; value=&quot;5&quot;/&gt;&lt;property id=&quot;20300&quot; value=&quot;Diapositiva 2 - &amp;quot;Tipos de materiales&amp;quot;&quot;/&gt;&lt;property id=&quot;20307&quot; value=&quot;257&quot;/&gt;&lt;/object&gt;&lt;object type=&quot;3&quot; unique_id=&quot;10006&quot;&gt;&lt;property id=&quot;20148&quot; value=&quot;5&quot;/&gt;&lt;property id=&quot;20300&quot; value=&quot;Diapositiva 3 - &amp;quot;Tipos de materiales&amp;quot;&quot;/&gt;&lt;property id=&quot;20307&quot; value=&quot;258&quot;/&gt;&lt;/object&gt;&lt;object type=&quot;3&quot; unique_id=&quot;10007&quot;&gt;&lt;property id=&quot;20148&quot; value=&quot;5&quot;/&gt;&lt;property id=&quot;20300&quot; value=&quot;Diapositiva 4 - &amp;quot;Polímeros&amp;quot;&quot;/&gt;&lt;property id=&quot;20307&quot; value=&quot;259&quot;/&gt;&lt;/object&gt;&lt;object type=&quot;3&quot; unique_id=&quot;10008&quot;&gt;&lt;property id=&quot;20148&quot; value=&quot;5&quot;/&gt;&lt;property id=&quot;20300&quot; value=&quot;Diapositiva 5 - &amp;quot;Polímeros&amp;quot;&quot;/&gt;&lt;property id=&quot;20307&quot; value=&quot;260&quot;/&gt;&lt;/object&gt;&lt;object type=&quot;3&quot; unique_id=&quot;10009&quot;&gt;&lt;property id=&quot;20148&quot; value=&quot;5&quot;/&gt;&lt;property id=&quot;20300&quot; value=&quot;Diapositiva 6 - &amp;quot;Polímeros&amp;quot;&quot;/&gt;&lt;property id=&quot;20307&quot; value=&quot;261&quot;/&gt;&lt;/object&gt;&lt;object type=&quot;3&quot; unique_id=&quot;10010&quot;&gt;&lt;property id=&quot;20148&quot; value=&quot;5&quot;/&gt;&lt;property id=&quot;20300&quot; value=&quot;Diapositiva 7 - &amp;quot;Cerámicos&amp;quot;&quot;/&gt;&lt;property id=&quot;20307&quot; value=&quot;262&quot;/&gt;&lt;/object&gt;&lt;object type=&quot;3&quot; unique_id=&quot;10011&quot;&gt;&lt;property id=&quot;20148&quot; value=&quot;5&quot;/&gt;&lt;property id=&quot;20300&quot; value=&quot;Diapositiva 8 - &amp;quot;Cerámicos&amp;quot;&quot;/&gt;&lt;property id=&quot;20307&quot; value=&quot;263&quot;/&gt;&lt;/object&gt;&lt;object type=&quot;3&quot; unique_id=&quot;10012&quot;&gt;&lt;property id=&quot;20148&quot; value=&quot;5&quot;/&gt;&lt;property id=&quot;20300&quot; value=&quot;Diapositiva 9 - &amp;quot;Cerámicos&amp;quot;&quot;/&gt;&lt;property id=&quot;20307&quot; value=&quot;264&quot;/&gt;&lt;/object&gt;&lt;object type=&quot;3&quot; unique_id=&quot;10013&quot;&gt;&lt;property id=&quot;20148&quot; value=&quot;5&quot;/&gt;&lt;property id=&quot;20300&quot; value=&quot;Diapositiva 10 - &amp;quot;Propiedades Mecánicas&amp;quot;&quot;/&gt;&lt;property id=&quot;20307&quot; value=&quot;265&quot;/&gt;&lt;/object&gt;&lt;object type=&quot;3&quot; unique_id=&quot;10014&quot;&gt;&lt;property id=&quot;20148&quot; value=&quot;5&quot;/&gt;&lt;property id=&quot;20300&quot; value=&quot;Diapositiva 11 - &amp;quot;Ensayos Mecánicos&amp;quot;&quot;/&gt;&lt;property id=&quot;20307&quot; value=&quot;266&quot;/&gt;&lt;/object&gt;&lt;object type=&quot;3&quot; unique_id=&quot;10015&quot;&gt;&lt;property id=&quot;20148&quot; value=&quot;5&quot;/&gt;&lt;property id=&quot;20300&quot; value=&quot;Diapositiva 12 - &amp;quot;TAREA&amp;quot;&quot;/&gt;&lt;property id=&quot;20307&quot; value=&quot;267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762</TotalTime>
  <Words>1574</Words>
  <Application>Microsoft Office PowerPoint</Application>
  <PresentationFormat>Presentación en pantalla (4:3)</PresentationFormat>
  <Paragraphs>168</Paragraphs>
  <Slides>46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46</vt:i4>
      </vt:variant>
    </vt:vector>
  </HeadingPairs>
  <TitlesOfParts>
    <vt:vector size="52" baseType="lpstr">
      <vt:lpstr>Arial</vt:lpstr>
      <vt:lpstr>Calibri</vt:lpstr>
      <vt:lpstr>Cambria Math</vt:lpstr>
      <vt:lpstr>Garamond</vt:lpstr>
      <vt:lpstr>Tw Cen MT</vt:lpstr>
      <vt:lpstr>Tema de Office</vt:lpstr>
      <vt:lpstr>Material de ingeniería</vt:lpstr>
      <vt:lpstr>Materiales </vt:lpstr>
      <vt:lpstr>Metales</vt:lpstr>
      <vt:lpstr>Metales</vt:lpstr>
      <vt:lpstr>Polímeros (plásticos)</vt:lpstr>
      <vt:lpstr>Polímeros (plásticos)</vt:lpstr>
      <vt:lpstr>Polímeros (plásticos)</vt:lpstr>
      <vt:lpstr>Cerámicos</vt:lpstr>
      <vt:lpstr>Cerámicos</vt:lpstr>
      <vt:lpstr>Cerámicos</vt:lpstr>
      <vt:lpstr>Propiedades Mecánicas</vt:lpstr>
      <vt:lpstr>Solicitaciones  Mecánicas</vt:lpstr>
      <vt:lpstr>Ensayos Mecánicos</vt:lpstr>
      <vt:lpstr>Solicitaciones  Mecánicas</vt:lpstr>
      <vt:lpstr>Solicitaciones  Mecánicas</vt:lpstr>
      <vt:lpstr>Solicitaciones  Mecánicas</vt:lpstr>
      <vt:lpstr>Solicitaciones  Mecánicas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Definición de propiedades mecánicas</vt:lpstr>
      <vt:lpstr>Definición de propiedades mecánicas</vt:lpstr>
      <vt:lpstr>Definición de propiedades mecánicas</vt:lpstr>
      <vt:lpstr>Definición de propiedades mecánicas</vt:lpstr>
      <vt:lpstr>Definición de propiedades mecánicas</vt:lpstr>
      <vt:lpstr>Definición de propiedades mecánicas</vt:lpstr>
      <vt:lpstr>Definición de propiedades mecánicas</vt:lpstr>
      <vt:lpstr>Materiales ferrosos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Material de ingeniería</dc:title>
  <dc:creator>Alejandro Muñoz Rodriguez</dc:creator>
  <cp:lastModifiedBy>Alejandro Muñoz Rodriguez</cp:lastModifiedBy>
  <cp:revision>4</cp:revision>
  <dcterms:created xsi:type="dcterms:W3CDTF">2021-01-28T23:39:48Z</dcterms:created>
  <dcterms:modified xsi:type="dcterms:W3CDTF">2021-01-30T00:42:37Z</dcterms:modified>
</cp:coreProperties>
</file>