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6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1E1E81-FDDB-48A3-8FCB-A52CCCD360F9}">
          <p14:sldIdLst/>
        </p14:section>
        <p14:section name="React Basics" id="{C22D6E85-E1E6-46D1-8134-BC3DD1813CEB}">
          <p14:sldIdLst>
            <p14:sldId id="280"/>
            <p14:sldId id="258"/>
            <p14:sldId id="269"/>
            <p14:sldId id="282"/>
            <p14:sldId id="283"/>
            <p14:sldId id="284"/>
            <p14:sldId id="285"/>
            <p14:sldId id="286"/>
            <p14:sldId id="287"/>
            <p14:sldId id="288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2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06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8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1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3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6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6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2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CC41-5B20-44C1-83A3-5755B7B4F5E0}" type="datetimeFigureOut">
              <a:rPr lang="es-ES" smtClean="0"/>
              <a:t>24/11/2020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57EB-4B85-45CF-ACFA-EA64742FB11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Fundamentos y estrategias elementales para trabajar con REACT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00B0F0"/>
                </a:solidFill>
              </a:rPr>
              <a:t>Introducción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1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Resumen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Los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son el </a:t>
            </a:r>
            <a:r>
              <a:rPr lang="en-US" sz="1600" dirty="0" err="1" smtClean="0"/>
              <a:t>tipo</a:t>
            </a:r>
            <a:r>
              <a:rPr lang="en-US" sz="1600" dirty="0" smtClean="0"/>
              <a:t> principal de </a:t>
            </a:r>
            <a:r>
              <a:rPr lang="en-US" sz="1600" dirty="0" err="1" smtClean="0"/>
              <a:t>bloque</a:t>
            </a:r>
            <a:r>
              <a:rPr lang="en-US" sz="1600" dirty="0" smtClean="0"/>
              <a:t> de </a:t>
            </a:r>
            <a:r>
              <a:rPr lang="en-US" sz="1600" dirty="0" err="1" smtClean="0"/>
              <a:t>construcción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aplicaciones</a:t>
            </a:r>
            <a:r>
              <a:rPr lang="en-US" sz="1600" dirty="0" smtClean="0"/>
              <a:t> React. De </a:t>
            </a:r>
            <a:r>
              <a:rPr lang="en-US" sz="1600" dirty="0" err="1" smtClean="0"/>
              <a:t>hecho</a:t>
            </a:r>
            <a:r>
              <a:rPr lang="en-US" sz="1600" dirty="0" smtClean="0"/>
              <a:t>, React en </a:t>
            </a:r>
            <a:r>
              <a:rPr lang="en-US" sz="1600" dirty="0" err="1" smtClean="0"/>
              <a:t>realidad</a:t>
            </a:r>
            <a:r>
              <a:rPr lang="en-US" sz="1600" dirty="0" smtClean="0"/>
              <a:t> </a:t>
            </a:r>
            <a:r>
              <a:rPr lang="en-US" sz="1600" dirty="0" err="1" smtClean="0"/>
              <a:t>puede</a:t>
            </a:r>
            <a:r>
              <a:rPr lang="en-US" sz="1600" dirty="0" smtClean="0"/>
              <a:t> verse </a:t>
            </a:r>
            <a:r>
              <a:rPr lang="en-US" sz="1600" dirty="0" err="1" smtClean="0"/>
              <a:t>esencialemente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librería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crear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La </a:t>
            </a:r>
            <a:r>
              <a:rPr lang="en-US" sz="1600" dirty="0" err="1" smtClean="0"/>
              <a:t>típica</a:t>
            </a:r>
            <a:r>
              <a:rPr lang="en-US" sz="1600" dirty="0" smtClean="0"/>
              <a:t> </a:t>
            </a:r>
            <a:r>
              <a:rPr lang="en-US" sz="1600" dirty="0" err="1" smtClean="0"/>
              <a:t>aplicación</a:t>
            </a:r>
            <a:r>
              <a:rPr lang="en-US" sz="1600" dirty="0" smtClean="0"/>
              <a:t> React </a:t>
            </a:r>
            <a:r>
              <a:rPr lang="en-US" sz="1600" dirty="0" err="1" smtClean="0"/>
              <a:t>podría</a:t>
            </a:r>
            <a:r>
              <a:rPr lang="en-US" sz="1600" dirty="0" smtClean="0"/>
              <a:t> </a:t>
            </a:r>
            <a:r>
              <a:rPr lang="en-US" sz="1600" dirty="0" err="1" smtClean="0"/>
              <a:t>diseccionarse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un </a:t>
            </a:r>
            <a:r>
              <a:rPr lang="en-US" sz="1600" dirty="0" err="1" smtClean="0"/>
              <a:t>árbol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/>
              <a:t> </a:t>
            </a:r>
            <a:r>
              <a:rPr lang="en-US" sz="1600" dirty="0" smtClean="0"/>
              <a:t>–</a:t>
            </a:r>
            <a:r>
              <a:rPr lang="en-US" sz="1600" dirty="0" err="1" smtClean="0"/>
              <a:t>teniendo</a:t>
            </a:r>
            <a:r>
              <a:rPr lang="en-US" sz="1600" dirty="0" smtClean="0"/>
              <a:t> un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raíz</a:t>
            </a:r>
            <a:r>
              <a:rPr lang="en-US" sz="1600" dirty="0" smtClean="0"/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&lt;App&gt;</a:t>
            </a:r>
            <a:r>
              <a:rPr lang="en-US" sz="1600" dirty="0" smtClean="0"/>
              <a:t> y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potencialmente</a:t>
            </a:r>
            <a:r>
              <a:rPr lang="en-US" sz="1600" dirty="0" smtClean="0"/>
              <a:t> </a:t>
            </a:r>
            <a:r>
              <a:rPr lang="en-US" sz="1600" dirty="0" err="1" smtClean="0"/>
              <a:t>infinita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i="1" dirty="0" err="1" smtClean="0"/>
              <a:t>hijo</a:t>
            </a:r>
            <a:r>
              <a:rPr lang="en-US" sz="1600" dirty="0" smtClean="0"/>
              <a:t> </a:t>
            </a:r>
            <a:r>
              <a:rPr lang="en-US" sz="1600" dirty="0" err="1" smtClean="0"/>
              <a:t>anidados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 </a:t>
            </a:r>
            <a:r>
              <a:rPr lang="en-US" sz="1600" dirty="0" err="1" smtClean="0"/>
              <a:t>tiene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tener</a:t>
            </a:r>
            <a:r>
              <a:rPr lang="en-US" sz="1600" dirty="0" smtClean="0"/>
              <a:t> un </a:t>
            </a:r>
            <a:r>
              <a:rPr lang="en-US" sz="1600" dirty="0" err="1" smtClean="0"/>
              <a:t>método</a:t>
            </a:r>
            <a:r>
              <a:rPr lang="en-US" sz="1600" dirty="0" smtClean="0"/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14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devuelva</a:t>
            </a:r>
            <a:r>
              <a:rPr lang="en-US" sz="1600" dirty="0" smtClean="0"/>
              <a:t> un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JSX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definirá</a:t>
            </a:r>
            <a:r>
              <a:rPr lang="en-US" sz="1600" dirty="0" smtClean="0"/>
              <a:t> el HTML </a:t>
            </a:r>
            <a:r>
              <a:rPr lang="en-US" sz="1600" dirty="0" err="1" smtClean="0"/>
              <a:t>que</a:t>
            </a:r>
            <a:r>
              <a:rPr lang="en-US" sz="1600" dirty="0" smtClean="0"/>
              <a:t> React </a:t>
            </a:r>
            <a:r>
              <a:rPr lang="en-US" sz="1600" dirty="0" err="1" smtClean="0"/>
              <a:t>deberá</a:t>
            </a:r>
            <a:r>
              <a:rPr lang="en-US" sz="1600" dirty="0" smtClean="0"/>
              <a:t> </a:t>
            </a:r>
            <a:r>
              <a:rPr lang="en-US" sz="1600" dirty="0" err="1" smtClean="0"/>
              <a:t>renderizar</a:t>
            </a:r>
            <a:r>
              <a:rPr lang="en-US" sz="1600" dirty="0" smtClean="0"/>
              <a:t> en el DOM real.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JSX NO </a:t>
            </a:r>
            <a:r>
              <a:rPr lang="en-US" sz="1600" dirty="0" err="1" smtClean="0"/>
              <a:t>es</a:t>
            </a:r>
            <a:r>
              <a:rPr lang="en-US" sz="1600" dirty="0" smtClean="0"/>
              <a:t> HTML, </a:t>
            </a:r>
            <a:r>
              <a:rPr lang="en-US" sz="1600" dirty="0" err="1" smtClean="0"/>
              <a:t>pero</a:t>
            </a:r>
            <a:r>
              <a:rPr lang="en-US" sz="1600" dirty="0" smtClean="0"/>
              <a:t> se </a:t>
            </a:r>
            <a:r>
              <a:rPr lang="en-US" sz="1600" dirty="0" err="1" smtClean="0"/>
              <a:t>parece</a:t>
            </a:r>
            <a:r>
              <a:rPr lang="en-US" sz="1600" dirty="0" smtClean="0"/>
              <a:t> mucho. En </a:t>
            </a:r>
            <a:r>
              <a:rPr lang="en-US" sz="1600" dirty="0" err="1" smtClean="0"/>
              <a:t>detalle</a:t>
            </a:r>
            <a:r>
              <a:rPr lang="en-US" sz="1600" dirty="0" smtClean="0"/>
              <a:t> se </a:t>
            </a:r>
            <a:r>
              <a:rPr lang="en-US" sz="1600" dirty="0" err="1" smtClean="0"/>
              <a:t>aprecian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diferencias</a:t>
            </a:r>
            <a:r>
              <a:rPr lang="en-US" sz="1600" dirty="0" smtClean="0"/>
              <a:t>,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ejemplo</a:t>
            </a:r>
            <a:r>
              <a:rPr lang="en-US" sz="1600" dirty="0" smtClean="0"/>
              <a:t> hay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1600" dirty="0" smtClean="0"/>
              <a:t> en </a:t>
            </a:r>
            <a:r>
              <a:rPr lang="en-US" sz="1600" dirty="0" err="1" smtClean="0"/>
              <a:t>lugar</a:t>
            </a:r>
            <a:r>
              <a:rPr lang="en-US" sz="1600" dirty="0" smtClean="0"/>
              <a:t> de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/>
              <a:t>. JSX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funcionalidad</a:t>
            </a:r>
            <a:r>
              <a:rPr lang="en-US" sz="1600" dirty="0" smtClean="0"/>
              <a:t> JS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</a:t>
            </a:r>
            <a:r>
              <a:rPr lang="en-US" sz="1600" dirty="0" smtClean="0"/>
              <a:t> </a:t>
            </a:r>
            <a:r>
              <a:rPr lang="en-US" sz="1600" dirty="0" err="1" smtClean="0"/>
              <a:t>trabajar</a:t>
            </a:r>
            <a:r>
              <a:rPr lang="en-US" sz="1600" dirty="0" smtClean="0"/>
              <a:t> con un </a:t>
            </a:r>
            <a:r>
              <a:rPr lang="en-US" sz="1600" dirty="0" err="1" smtClean="0"/>
              <a:t>código</a:t>
            </a:r>
            <a:r>
              <a:rPr lang="en-US" sz="1600" dirty="0" smtClean="0"/>
              <a:t> </a:t>
            </a:r>
            <a:r>
              <a:rPr lang="en-US" sz="1600" dirty="0" err="1" smtClean="0"/>
              <a:t>sintácticamente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similar al HTML en </a:t>
            </a:r>
            <a:r>
              <a:rPr lang="en-US" sz="1600" dirty="0" err="1" smtClean="0"/>
              <a:t>lugar</a:t>
            </a:r>
            <a:r>
              <a:rPr lang="en-US" sz="1600" dirty="0" smtClean="0"/>
              <a:t> de </a:t>
            </a:r>
            <a:r>
              <a:rPr lang="en-US" sz="1600" dirty="0" err="1" smtClean="0"/>
              <a:t>tener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anidar</a:t>
            </a:r>
            <a:r>
              <a:rPr lang="en-US" sz="1600" dirty="0" smtClean="0"/>
              <a:t> un </a:t>
            </a:r>
            <a:r>
              <a:rPr lang="en-US" sz="1600" dirty="0" err="1" smtClean="0"/>
              <a:t>montón</a:t>
            </a:r>
            <a:r>
              <a:rPr lang="en-US" sz="1600" dirty="0" smtClean="0"/>
              <a:t> de </a:t>
            </a:r>
            <a:r>
              <a:rPr lang="en-US" sz="1600" dirty="0" err="1" smtClean="0"/>
              <a:t>llamadas</a:t>
            </a:r>
            <a:r>
              <a:rPr lang="en-US" sz="1600" dirty="0" smtClean="0"/>
              <a:t> 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(...)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Al </a:t>
            </a:r>
            <a:r>
              <a:rPr lang="en-US" sz="1600" dirty="0" err="1" smtClean="0"/>
              <a:t>crear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dirty="0" err="1" smtClean="0"/>
              <a:t>debemos</a:t>
            </a:r>
            <a:r>
              <a:rPr lang="en-US" sz="1600" dirty="0" smtClean="0"/>
              <a:t> </a:t>
            </a:r>
            <a:r>
              <a:rPr lang="en-US" sz="1600" dirty="0" err="1" smtClean="0"/>
              <a:t>elegir</a:t>
            </a:r>
            <a:r>
              <a:rPr lang="en-US" sz="1600" dirty="0" smtClean="0"/>
              <a:t> entre:</a:t>
            </a:r>
          </a:p>
          <a:p>
            <a:pPr lvl="1"/>
            <a:r>
              <a:rPr lang="en-US" sz="1400" b="1" dirty="0" err="1" smtClean="0"/>
              <a:t>Componentes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funcionales</a:t>
            </a:r>
            <a:r>
              <a:rPr lang="en-US" sz="1400" dirty="0" smtClean="0"/>
              <a:t> (</a:t>
            </a:r>
            <a:r>
              <a:rPr lang="en-US" sz="1400" i="1" dirty="0" smtClean="0"/>
              <a:t>presentational</a:t>
            </a:r>
            <a:r>
              <a:rPr lang="en-US" sz="1400" dirty="0" smtClean="0"/>
              <a:t>/de </a:t>
            </a:r>
            <a:r>
              <a:rPr lang="en-US" sz="1400" dirty="0" err="1" smtClean="0"/>
              <a:t>interfaz</a:t>
            </a:r>
            <a:r>
              <a:rPr lang="en-US" sz="1400" dirty="0" smtClean="0"/>
              <a:t>, “</a:t>
            </a:r>
            <a:r>
              <a:rPr lang="en-US" sz="1400" dirty="0" err="1" smtClean="0"/>
              <a:t>tontos</a:t>
            </a:r>
            <a:r>
              <a:rPr lang="en-US" sz="1400" dirty="0" smtClean="0"/>
              <a:t>”, </a:t>
            </a:r>
            <a:r>
              <a:rPr lang="en-US" sz="1400" i="1" dirty="0" smtClean="0"/>
              <a:t>stateless</a:t>
            </a:r>
            <a:r>
              <a:rPr lang="en-US" sz="1400" dirty="0" smtClean="0"/>
              <a:t>)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() =&gt; { return &lt;div&gt;some JSX&lt;/div&gt;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b="1" dirty="0" err="1" smtClean="0"/>
              <a:t>Componentes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definidos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por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clase</a:t>
            </a:r>
            <a:r>
              <a:rPr lang="en-US" sz="1400" dirty="0" smtClean="0"/>
              <a:t> (</a:t>
            </a:r>
            <a:r>
              <a:rPr lang="en-US" sz="1400" dirty="0" err="1" smtClean="0"/>
              <a:t>contenedores</a:t>
            </a:r>
            <a:r>
              <a:rPr lang="en-US" sz="1400" dirty="0" smtClean="0"/>
              <a:t>, “</a:t>
            </a:r>
            <a:r>
              <a:rPr lang="en-US" sz="1400" dirty="0" err="1" smtClean="0"/>
              <a:t>listos</a:t>
            </a:r>
            <a:r>
              <a:rPr lang="en-US" sz="1400" i="1" dirty="0" smtClean="0"/>
              <a:t>”, </a:t>
            </a:r>
            <a:r>
              <a:rPr lang="en-US" sz="1400" i="1" dirty="0" err="1" smtClean="0"/>
              <a:t>statefull</a:t>
            </a:r>
            <a:r>
              <a:rPr lang="en-US" sz="1400" i="1" dirty="0" smtClean="0"/>
              <a:t>)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 smtClean="0"/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Cmp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extends Component { render () { return &lt;div&gt;some JSX&lt;/div&gt; } }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Ambos </a:t>
            </a:r>
            <a:r>
              <a:rPr lang="en-US" sz="1600" dirty="0" err="1" smtClean="0"/>
              <a:t>tipos</a:t>
            </a:r>
            <a:r>
              <a:rPr lang="en-US" sz="1600" dirty="0" smtClean="0"/>
              <a:t> de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se </a:t>
            </a:r>
            <a:r>
              <a:rPr lang="en-US" sz="1600" dirty="0" err="1" smtClean="0"/>
              <a:t>pueden</a:t>
            </a:r>
            <a:r>
              <a:rPr lang="en-US" sz="1600" dirty="0" smtClean="0"/>
              <a:t> </a:t>
            </a:r>
            <a:r>
              <a:rPr lang="en-US" sz="1600" dirty="0" err="1" smtClean="0"/>
              <a:t>combinar</a:t>
            </a:r>
            <a:r>
              <a:rPr lang="en-US" sz="1600" dirty="0" smtClean="0"/>
              <a:t>, </a:t>
            </a:r>
            <a:r>
              <a:rPr lang="en-US" sz="1600" dirty="0" err="1" smtClean="0"/>
              <a:t>siendo</a:t>
            </a:r>
            <a:r>
              <a:rPr lang="en-US" sz="1600" dirty="0" smtClean="0"/>
              <a:t> </a:t>
            </a:r>
            <a:r>
              <a:rPr lang="en-US" sz="1600" dirty="0" err="1" smtClean="0"/>
              <a:t>recomendable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funcionales</a:t>
            </a:r>
            <a:r>
              <a:rPr lang="en-US" sz="1600" dirty="0" smtClean="0"/>
              <a:t> </a:t>
            </a:r>
            <a:r>
              <a:rPr lang="en-US" sz="1600" dirty="0" err="1" smtClean="0"/>
              <a:t>siempre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sea </a:t>
            </a:r>
            <a:r>
              <a:rPr lang="en-US" sz="1600" dirty="0" err="1" smtClean="0"/>
              <a:t>posible</a:t>
            </a:r>
            <a:r>
              <a:rPr lang="en-US" sz="1600" dirty="0" smtClean="0"/>
              <a:t>.</a:t>
            </a:r>
            <a:endParaRPr lang="es-ES" sz="1600" dirty="0" smtClean="0"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69612"/>
            <a:ext cx="4065400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{ return &lt;div&gt;some JSX&lt;/div&gt;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2173" y="5262152"/>
            <a:ext cx="6103242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extends Component { render () { return &lt;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código</a:t>
            </a:r>
            <a:r>
              <a:rPr lang="en-U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JSX&lt;/div&gt; } } </a:t>
            </a:r>
          </a:p>
        </p:txBody>
      </p:sp>
    </p:spTree>
    <p:extLst>
      <p:ext uri="{BB962C8B-B14F-4D97-AF65-F5344CB8AC3E}">
        <p14:creationId xmlns:p14="http://schemas.microsoft.com/office/powerpoint/2010/main" val="2163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 EcmaScript-6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492896"/>
            <a:ext cx="6696744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rgbClr val="FFFF99"/>
                </a:solidFill>
              </a:rPr>
              <a:t>Gracias</a:t>
            </a:r>
            <a:endParaRPr lang="es-ES" sz="48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React: Introducción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INDICE:</a:t>
            </a:r>
            <a:endParaRPr lang="es-ES" sz="1600" dirty="0"/>
          </a:p>
          <a:p>
            <a:r>
              <a:rPr lang="es-ES" sz="1600" dirty="0" smtClean="0"/>
              <a:t>Crear un proyecto React</a:t>
            </a:r>
          </a:p>
          <a:p>
            <a:r>
              <a:rPr lang="es-ES" sz="1600" dirty="0" smtClean="0"/>
              <a:t>Bloques: React &amp; </a:t>
            </a:r>
            <a:r>
              <a:rPr lang="es-ES" sz="1600" dirty="0" err="1" smtClean="0"/>
              <a:t>ReactDOM</a:t>
            </a:r>
            <a:endParaRPr lang="es-ES" sz="1600" dirty="0" smtClean="0"/>
          </a:p>
          <a:p>
            <a:r>
              <a:rPr lang="es-ES" sz="1600" dirty="0" err="1" smtClean="0"/>
              <a:t>Componentización</a:t>
            </a:r>
            <a:endParaRPr lang="es-ES" sz="1600" dirty="0" smtClean="0"/>
          </a:p>
          <a:p>
            <a:r>
              <a:rPr lang="es-ES" sz="1600" dirty="0" err="1" smtClean="0"/>
              <a:t>Renderización</a:t>
            </a:r>
            <a:endParaRPr lang="es-ES" sz="1600" dirty="0" smtClean="0"/>
          </a:p>
          <a:p>
            <a:r>
              <a:rPr lang="es-ES" sz="1600" dirty="0" smtClean="0"/>
              <a:t>Clases vs funciones</a:t>
            </a: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26464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Crear un proyecto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Para crear un proyecto React es necesario tener instalado </a:t>
            </a:r>
            <a:r>
              <a:rPr lang="es-ES" sz="1200" dirty="0" err="1" smtClean="0"/>
              <a:t>NodeJS</a:t>
            </a:r>
            <a:r>
              <a:rPr lang="es-ES" sz="1200" dirty="0" smtClean="0"/>
              <a:t> y NPM. Estas dos herramientas nos servirán para gestionar los módulos y todo el entorno de desarrollo.</a:t>
            </a:r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React dispone de sus propias herramientas para crear proyectos, de forma que no tenemos que hacerlo nosotros todo a mano desde cero cuando queremos arrancar algo nuevo.</a:t>
            </a:r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r>
              <a:rPr lang="es-ES" sz="1200" dirty="0" smtClean="0"/>
              <a:t>Para ello utilizamos: </a:t>
            </a:r>
          </a:p>
          <a:p>
            <a:pPr marL="457200" lvl="1" indent="0">
              <a:buNone/>
            </a:pPr>
            <a:endParaRPr lang="es-ES" sz="1200" dirty="0"/>
          </a:p>
          <a:p>
            <a:pPr lvl="1"/>
            <a:endParaRPr lang="es-ES" sz="1200" dirty="0" smtClean="0"/>
          </a:p>
          <a:p>
            <a:pPr marL="457200" lvl="1" indent="0">
              <a:buNone/>
            </a:pPr>
            <a:endParaRPr lang="es-ES" sz="1200" dirty="0" smtClean="0"/>
          </a:p>
          <a:p>
            <a:pPr marL="457200" lvl="1" indent="0">
              <a:buNone/>
            </a:pPr>
            <a:r>
              <a:rPr lang="es-ES" sz="1200" dirty="0" smtClean="0"/>
              <a:t>El primer comando se descargará los paquetes básicos de React.</a:t>
            </a:r>
          </a:p>
          <a:p>
            <a:pPr marL="457200" lvl="1" indent="0">
              <a:buNone/>
            </a:pPr>
            <a:r>
              <a:rPr lang="es-ES" sz="1200" dirty="0" smtClean="0"/>
              <a:t>El segundo generará un nuevo proyecto utilizando estos paquetes básicos.</a:t>
            </a:r>
          </a:p>
          <a:p>
            <a:pPr marL="457200" lvl="1" indent="0">
              <a:buNone/>
            </a:pPr>
            <a:r>
              <a:rPr lang="es-ES" sz="1200" dirty="0" smtClean="0"/>
              <a:t>Además, le indicamos que queremos que añada una serie de scripts que serán utilizados para un desarrollo más eficiente. En este caso la versión 1.1.5 (son scripts oficiales de React).</a:t>
            </a:r>
            <a:endParaRPr lang="es-E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8063" y="2515773"/>
            <a:ext cx="4817016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create-react-app</a:t>
            </a:r>
            <a:endParaRPr lang="es-E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npx</a:t>
            </a:r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create-react-app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projectName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] --scripts-</a:t>
            </a:r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1.1.5</a:t>
            </a:r>
          </a:p>
        </p:txBody>
      </p:sp>
    </p:spTree>
    <p:extLst>
      <p:ext uri="{BB962C8B-B14F-4D97-AF65-F5344CB8AC3E}">
        <p14:creationId xmlns:p14="http://schemas.microsoft.com/office/powerpoint/2010/main" val="250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Bloques de React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React se divide en dos pilares elementales (normalmente se trabaja con los dos a la vez).</a:t>
            </a:r>
          </a:p>
          <a:p>
            <a:r>
              <a:rPr lang="es-ES" sz="1600" dirty="0" err="1" smtClean="0"/>
              <a:t>r</a:t>
            </a:r>
            <a:r>
              <a:rPr lang="es-ES" sz="1600" dirty="0" err="1" smtClean="0"/>
              <a:t>eact</a:t>
            </a:r>
            <a:r>
              <a:rPr lang="es-ES" sz="1600" dirty="0" smtClean="0"/>
              <a:t>    : </a:t>
            </a:r>
            <a:r>
              <a:rPr lang="es-ES" sz="1600" dirty="0"/>
              <a:t>es la librería que nos provee de todas las utilidades de </a:t>
            </a:r>
            <a:r>
              <a:rPr lang="es-ES" sz="1600" dirty="0" smtClean="0"/>
              <a:t>React</a:t>
            </a:r>
            <a:r>
              <a:rPr lang="es-ES" sz="1600" dirty="0"/>
              <a:t> </a:t>
            </a:r>
            <a:r>
              <a:rPr lang="es-ES" sz="1600" dirty="0" smtClean="0"/>
              <a:t>(control de datos, propagación de efectos, dependencias, </a:t>
            </a:r>
            <a:r>
              <a:rPr lang="es-ES" sz="1600" dirty="0" err="1" smtClean="0"/>
              <a:t>etc</a:t>
            </a:r>
            <a:r>
              <a:rPr lang="es-ES" sz="1600" dirty="0" smtClean="0"/>
              <a:t>).</a:t>
            </a:r>
          </a:p>
          <a:p>
            <a:r>
              <a:rPr lang="es-ES" sz="1600" dirty="0" err="1" smtClean="0"/>
              <a:t>reactDOM</a:t>
            </a:r>
            <a:r>
              <a:rPr lang="es-ES" sz="1600" dirty="0"/>
              <a:t> : es la parte de </a:t>
            </a:r>
            <a:r>
              <a:rPr lang="es-ES" sz="1600" dirty="0" smtClean="0"/>
              <a:t>React </a:t>
            </a:r>
            <a:r>
              <a:rPr lang="es-ES" sz="1600" dirty="0"/>
              <a:t>que se encarga de construir y manipular el </a:t>
            </a:r>
            <a:r>
              <a:rPr lang="es-ES" sz="1600" dirty="0" smtClean="0"/>
              <a:t>DOM y mantenerlo actualizado.</a:t>
            </a:r>
          </a:p>
          <a:p>
            <a:pPr marL="0" indent="0">
              <a:buNone/>
            </a:pPr>
            <a:endParaRPr lang="es-E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253" y="1049830"/>
            <a:ext cx="57606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72" y="1565324"/>
            <a:ext cx="862428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reactDOM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Componentización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React </a:t>
            </a:r>
            <a:r>
              <a:rPr lang="es-ES" sz="1600" dirty="0"/>
              <a:t>está orientado a </a:t>
            </a:r>
            <a:r>
              <a:rPr lang="es-ES" sz="1600" b="1" dirty="0">
                <a:solidFill>
                  <a:srgbClr val="0070C0"/>
                </a:solidFill>
              </a:rPr>
              <a:t>componentes</a:t>
            </a:r>
            <a:r>
              <a:rPr lang="es-ES" sz="1600" dirty="0"/>
              <a:t>, así que, básicamente, todo lo que se hace es mediante componentes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 smtClean="0"/>
          </a:p>
          <a:p>
            <a:r>
              <a:rPr lang="es-ES" sz="1600" dirty="0" smtClean="0"/>
              <a:t>Crearemos </a:t>
            </a:r>
            <a:r>
              <a:rPr lang="es-ES" sz="1600" b="1" dirty="0">
                <a:solidFill>
                  <a:srgbClr val="0070C0"/>
                </a:solidFill>
              </a:rPr>
              <a:t>clases</a:t>
            </a:r>
            <a:r>
              <a:rPr lang="es-ES" sz="1600" dirty="0">
                <a:solidFill>
                  <a:srgbClr val="0070C0"/>
                </a:solidFill>
              </a:rPr>
              <a:t> </a:t>
            </a:r>
            <a:r>
              <a:rPr lang="es-ES" sz="1600" dirty="0"/>
              <a:t>que extiendan de componentes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Al extender de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</a:t>
            </a:r>
            <a:r>
              <a:rPr lang="es-ES" sz="1600" dirty="0" smtClean="0"/>
              <a:t> </a:t>
            </a:r>
            <a:r>
              <a:rPr lang="es-ES" sz="1600" b="1" dirty="0" smtClean="0"/>
              <a:t>deben</a:t>
            </a:r>
            <a:r>
              <a:rPr lang="es-ES" sz="1600" dirty="0" smtClean="0"/>
              <a:t>:</a:t>
            </a:r>
          </a:p>
          <a:p>
            <a:pPr lvl="1"/>
            <a:r>
              <a:rPr lang="es-ES" sz="1400" dirty="0" smtClean="0"/>
              <a:t>Implementar una función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/>
              <a:t>.</a:t>
            </a:r>
            <a:endParaRPr lang="es-ES" sz="1200" dirty="0" smtClean="0"/>
          </a:p>
          <a:p>
            <a:pPr lvl="1"/>
            <a:r>
              <a:rPr lang="es-ES" sz="1400" dirty="0" smtClean="0"/>
              <a:t>Devolver un HTML/JSX en el</a:t>
            </a:r>
            <a:r>
              <a:rPr lang="es-ES" sz="1400" dirty="0" smtClean="0">
                <a:solidFill>
                  <a:prstClr val="black"/>
                </a:solidFill>
              </a:rPr>
              <a:t> </a:t>
            </a:r>
            <a:r>
              <a:rPr lang="es-ES" sz="1200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prstClr val="black"/>
                </a:solidFill>
              </a:rPr>
              <a:t> </a:t>
            </a:r>
            <a:r>
              <a:rPr lang="es-ES" sz="1400" dirty="0" smtClean="0">
                <a:solidFill>
                  <a:prstClr val="black"/>
                </a:solidFill>
              </a:rPr>
              <a:t>del </a:t>
            </a:r>
            <a:r>
              <a:rPr lang="es-ES" sz="12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 smtClean="0"/>
              <a:t>; que es lo que será </a:t>
            </a:r>
            <a:r>
              <a:rPr lang="es-ES" sz="1400" dirty="0" err="1" smtClean="0"/>
              <a:t>renderizado</a:t>
            </a:r>
            <a:r>
              <a:rPr lang="es-ES" sz="1400" dirty="0" smtClean="0"/>
              <a:t>.</a:t>
            </a:r>
          </a:p>
          <a:p>
            <a:pPr lvl="1"/>
            <a:endParaRPr lang="es-ES" sz="1200" dirty="0"/>
          </a:p>
          <a:p>
            <a:pPr lvl="1"/>
            <a:endParaRPr lang="es-ES" sz="1400" dirty="0"/>
          </a:p>
          <a:p>
            <a:pPr lvl="1"/>
            <a:endParaRPr lang="es-ES" sz="1200" dirty="0" smtClean="0"/>
          </a:p>
          <a:p>
            <a:endParaRPr lang="es-ES" sz="1600" dirty="0"/>
          </a:p>
          <a:p>
            <a:r>
              <a:rPr lang="es-ES" sz="1600" dirty="0"/>
              <a:t>Como componentes que son, </a:t>
            </a:r>
            <a:r>
              <a:rPr lang="es-ES" sz="1600" dirty="0" smtClean="0"/>
              <a:t>React </a:t>
            </a:r>
            <a:r>
              <a:rPr lang="es-ES" sz="1600" dirty="0"/>
              <a:t>llamará </a:t>
            </a:r>
            <a:r>
              <a:rPr lang="es-ES" sz="1600" dirty="0" smtClean="0"/>
              <a:t>a la función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es-ES" sz="1600" dirty="0" smtClean="0"/>
              <a:t>para instanciar </a:t>
            </a:r>
            <a:r>
              <a:rPr lang="es-ES" sz="1600" dirty="0"/>
              <a:t>el componente en la interfaz y para ello, esta función debe devolver un HTML (o JSX</a:t>
            </a:r>
            <a:r>
              <a:rPr lang="es-ES" sz="1600" dirty="0" smtClean="0"/>
              <a:t>).</a:t>
            </a:r>
          </a:p>
          <a:p>
            <a:r>
              <a:rPr lang="es-ES" sz="1600" dirty="0" smtClean="0"/>
              <a:t>Internamente </a:t>
            </a:r>
            <a:r>
              <a:rPr lang="es-ES" sz="1600" dirty="0"/>
              <a:t>trata el código dentro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/>
              <a:t> </a:t>
            </a:r>
            <a:r>
              <a:rPr lang="es-ES" sz="1600" dirty="0"/>
              <a:t>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 como una consecución de instrucciones anidadas de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.</a:t>
            </a:r>
            <a:endParaRPr lang="es-ES" sz="1600" dirty="0" smtClean="0"/>
          </a:p>
          <a:p>
            <a:endParaRPr lang="es-ES" sz="1600" dirty="0"/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 1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estas clases se puede encerrar entre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que la respuesta sea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multilínea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más legible.</a:t>
            </a:r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 2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El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puede/es un JSX procesado por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Por eso, aunque no se utilice directamente la librería de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hay que 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importarla siempre para realice esta tarea.</a:t>
            </a:r>
          </a:p>
          <a:p>
            <a:endParaRPr lang="es-ES" sz="1600" dirty="0"/>
          </a:p>
          <a:p>
            <a:r>
              <a:rPr lang="es-ES" sz="1600" dirty="0" err="1"/>
              <a:t>ReactDOM</a:t>
            </a:r>
            <a:r>
              <a:rPr lang="es-ES" sz="1600" dirty="0"/>
              <a:t> se utiliza mediante un método básico que es </a:t>
            </a:r>
            <a:r>
              <a:rPr lang="es-E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 smtClean="0"/>
              <a:t>. </a:t>
            </a:r>
            <a:r>
              <a:rPr lang="es-ES" sz="1600" dirty="0"/>
              <a:t>En </a:t>
            </a:r>
            <a:r>
              <a:rPr lang="es-ES" sz="1600" dirty="0" err="1"/>
              <a:t>SPAs</a:t>
            </a:r>
            <a:r>
              <a:rPr lang="es-ES" sz="1600" dirty="0"/>
              <a:t> se utiliza en el nodo raíz y ya de forma automática procesa todo el árbol contenido.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     </a:t>
            </a:r>
            <a:r>
              <a:rPr lang="es-ES" sz="1600" dirty="0" err="1" smtClean="0"/>
              <a:t>ReactDOM.render</a:t>
            </a:r>
            <a:r>
              <a:rPr lang="es-ES" sz="1600" dirty="0"/>
              <a:t>(&lt;App /&gt;, </a:t>
            </a:r>
            <a:r>
              <a:rPr lang="es-ES" sz="1600" dirty="0" err="1"/>
              <a:t>document.getElementById</a:t>
            </a:r>
            <a:r>
              <a:rPr lang="es-ES" sz="1600" dirty="0"/>
              <a:t>('</a:t>
            </a:r>
            <a:r>
              <a:rPr lang="es-ES" sz="1600" dirty="0" err="1"/>
              <a:t>root</a:t>
            </a:r>
            <a:r>
              <a:rPr lang="es-ES" sz="1600" dirty="0"/>
              <a:t>'));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0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4377" y="2270768"/>
            <a:ext cx="783179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5013176"/>
            <a:ext cx="5544616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s-ES" sz="9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s-ES" sz="9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'));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Los elementos que son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600" dirty="0" smtClean="0"/>
              <a:t> son </a:t>
            </a:r>
            <a:r>
              <a:rPr lang="es-ES" sz="1600" dirty="0" err="1" smtClean="0"/>
              <a:t>renderizados</a:t>
            </a:r>
            <a:r>
              <a:rPr lang="es-ES" sz="1600" dirty="0" smtClean="0"/>
              <a:t> automáticamente por React, que al instanciarlos ejecuta su función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 smtClean="0"/>
              <a:t>Instanciará en la interfaz el componente visual HTML </a:t>
            </a:r>
            <a:r>
              <a:rPr lang="es-ES" sz="1600" dirty="0"/>
              <a:t>(o JSX</a:t>
            </a:r>
            <a:r>
              <a:rPr lang="es-ES" sz="1600" dirty="0" smtClean="0"/>
              <a:t>) devuelto por la función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Internamente </a:t>
            </a:r>
            <a:r>
              <a:rPr lang="es-ES" sz="1600" dirty="0"/>
              <a:t>trata el código dentro 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/>
              <a:t> </a:t>
            </a:r>
            <a:r>
              <a:rPr lang="es-ES" sz="1600" dirty="0"/>
              <a:t>del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/>
              <a:t> como una consecución de instrucciones anidadas </a:t>
            </a:r>
            <a:r>
              <a:rPr lang="es-ES" sz="1600" dirty="0" smtClean="0"/>
              <a:t>de la utilidad del </a:t>
            </a:r>
            <a:r>
              <a:rPr lang="es-ES" sz="1600" dirty="0" err="1" smtClean="0"/>
              <a:t>framework</a:t>
            </a:r>
            <a:r>
              <a:rPr lang="es-ES" sz="1600" dirty="0" smtClean="0"/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react.createElement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 smtClean="0"/>
              <a:t>.</a:t>
            </a:r>
          </a:p>
          <a:p>
            <a:r>
              <a:rPr lang="es-ES" sz="1600" dirty="0" smtClean="0"/>
              <a:t>Se irá propagando la </a:t>
            </a:r>
            <a:r>
              <a:rPr lang="es-ES" sz="1600" dirty="0" err="1" smtClean="0"/>
              <a:t>renderización</a:t>
            </a:r>
            <a:r>
              <a:rPr lang="es-ES" sz="1600" dirty="0" smtClean="0"/>
              <a:t> de componentes desde el &lt;App&gt; y su contenido recursivamente.</a:t>
            </a:r>
          </a:p>
          <a:p>
            <a:endParaRPr lang="es-ES" sz="1600" dirty="0"/>
          </a:p>
          <a:p>
            <a:pPr marL="0" indent="0">
              <a:buNone/>
            </a:pP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Nota: Aunque por convención el elemento raíz que desencadena la </a:t>
            </a:r>
            <a:r>
              <a:rPr lang="es-E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renderización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recursiva se denomina &lt;App&gt;, esta etiqueta no es otra cosa que un identificador de un componente normal que podría utilizar la palabra que quisiéramos asignarle: 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MiAplicacion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WebApp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s-E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MyReactApp</a:t>
            </a:r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&gt;…</a:t>
            </a:r>
          </a:p>
          <a:p>
            <a:pPr marL="0" indent="0">
              <a:buNone/>
            </a:pP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4454" y="2124618"/>
            <a:ext cx="545683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6828" y="2678102"/>
            <a:ext cx="545683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79" y="3832448"/>
            <a:ext cx="2088232" cy="5770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105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&lt;/body&gt;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7639" y="3717032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ublic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/index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.html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478" y="4725144"/>
            <a:ext cx="4713350" cy="900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React from "react";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from "react-</a:t>
            </a:r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dom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"./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.render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n-US" sz="105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05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4620856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/index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.js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4454" y="4708985"/>
            <a:ext cx="2793970" cy="1223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React from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"react";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miApp</a:t>
            </a:r>
            <a:r>
              <a:rPr lang="en-US" sz="105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 (props) =&gt; </a:t>
            </a:r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return (…HTML/JSX…)</a:t>
            </a:r>
          </a:p>
          <a:p>
            <a:r>
              <a:rPr lang="en-U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5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05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default </a:t>
            </a:r>
            <a:r>
              <a:rPr lang="es-ES" sz="105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ES" sz="105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iApp</a:t>
            </a:r>
            <a:r>
              <a:rPr lang="es-ES" sz="105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4439" y="4620856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/MiApp</a:t>
            </a:r>
            <a:r>
              <a:rPr lang="es-ES" sz="900" dirty="0" smtClean="0">
                <a:latin typeface="Consolas" pitchFamily="49" charset="0"/>
                <a:cs typeface="Consolas" pitchFamily="49" charset="0"/>
              </a:rPr>
              <a:t>.js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ReactDOM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La llamada inicial que desencadena la </a:t>
            </a:r>
            <a:r>
              <a:rPr lang="es-ES" sz="1600" dirty="0" err="1" smtClean="0"/>
              <a:t>renderización</a:t>
            </a:r>
            <a:r>
              <a:rPr lang="es-ES" sz="1600" dirty="0" smtClean="0"/>
              <a:t> recursiva de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600" dirty="0" smtClean="0"/>
              <a:t> anidados se lleva a cabo de esta manera: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 err="1"/>
              <a:t>ReactDOM</a:t>
            </a:r>
            <a:r>
              <a:rPr lang="es-ES" sz="1600" dirty="0"/>
              <a:t> se utiliza mediante un método básico que es </a:t>
            </a:r>
            <a:r>
              <a:rPr lang="es-E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600" dirty="0" smtClean="0"/>
              <a:t>. </a:t>
            </a:r>
            <a:r>
              <a:rPr lang="es-ES" sz="1600" dirty="0"/>
              <a:t>En </a:t>
            </a:r>
            <a:r>
              <a:rPr lang="es-ES" sz="1600" dirty="0" err="1"/>
              <a:t>SPAs</a:t>
            </a:r>
            <a:r>
              <a:rPr lang="es-ES" sz="1600" dirty="0"/>
              <a:t> se utiliza en el nodo raíz y ya de forma automática procesa todo el árbol </a:t>
            </a:r>
            <a:r>
              <a:rPr lang="es-ES" sz="1600" dirty="0" smtClean="0"/>
              <a:t>contenido.</a:t>
            </a:r>
            <a:br>
              <a:rPr lang="es-ES" sz="1600" dirty="0" smtClean="0"/>
            </a:br>
            <a:r>
              <a:rPr lang="es-ES" sz="1600" dirty="0" err="1" smtClean="0"/>
              <a:t>ReactDOM.render</a:t>
            </a:r>
            <a:r>
              <a:rPr lang="es-ES" sz="1600" dirty="0"/>
              <a:t>(&lt;App /&gt;, </a:t>
            </a:r>
            <a:r>
              <a:rPr lang="es-ES" sz="1600" dirty="0" err="1" smtClean="0"/>
              <a:t>document.getElementById</a:t>
            </a:r>
            <a:r>
              <a:rPr lang="es-ES" sz="1600" dirty="0" smtClean="0"/>
              <a:t>('</a:t>
            </a:r>
            <a:r>
              <a:rPr lang="es-ES" sz="1600" dirty="0" err="1" smtClean="0"/>
              <a:t>root</a:t>
            </a:r>
            <a:r>
              <a:rPr lang="es-ES" sz="1600" dirty="0" smtClean="0"/>
              <a:t>'))</a:t>
            </a:r>
          </a:p>
          <a:p>
            <a:endParaRPr lang="es-ES" sz="1600" dirty="0" smtClean="0"/>
          </a:p>
          <a:p>
            <a:r>
              <a:rPr lang="es-ES" sz="1600" dirty="0" smtClean="0"/>
              <a:t>El contenido del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es un JSX, por lo que contendrá a su vez etiquetas que referencian otros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reactComponents</a:t>
            </a:r>
            <a:r>
              <a:rPr lang="es-ES" sz="1800" dirty="0"/>
              <a:t> </a:t>
            </a:r>
            <a:r>
              <a:rPr lang="es-ES" sz="1600" dirty="0" smtClean="0"/>
              <a:t>sobre los que React lanzará una nueva operación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reactDOM.render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y así sucesivamente.</a:t>
            </a:r>
            <a:endParaRPr lang="es-ES" sz="14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ser el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contenido del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puede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JSX procesado por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React,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aunque no se utilice directamente la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librería,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hay que importarla siempre para  que realice esta 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tarea.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Consejo: El contenido del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estas clases se puede encerrar entre </a:t>
            </a:r>
            <a:r>
              <a:rPr lang="es-ES" sz="1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que la respuesta sea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multilínea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más legible.</a:t>
            </a:r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972" y="2083428"/>
            <a:ext cx="5328592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ReactDOM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s-ES" sz="9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s-ES" sz="9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/&gt;,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s-ES" sz="9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'));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</a:t>
            </a:r>
            <a:r>
              <a:rPr lang="es-ES" sz="2000" b="1" dirty="0" err="1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Renderización</a:t>
            </a:r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 JSX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Dentro del JSX que se devuelve en el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de los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() de</a:t>
            </a:r>
            <a:r>
              <a:rPr lang="es-ES" sz="1600" dirty="0" smtClean="0">
                <a:cs typeface="Consolas" pitchFamily="49" charset="0"/>
              </a:rPr>
              <a:t>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R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eactDOM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smtClean="0">
                <a:cs typeface="Consolas" pitchFamily="49" charset="0"/>
              </a:rPr>
              <a:t>existen las siguientes limitaciones: </a:t>
            </a: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/>
              <a:t>1: No se puede </a:t>
            </a:r>
            <a:r>
              <a:rPr lang="es-ES" sz="1600" dirty="0" smtClean="0"/>
              <a:t>utilizar </a:t>
            </a:r>
            <a:r>
              <a:rPr lang="es-ES" sz="1600" dirty="0"/>
              <a:t>el atributo </a:t>
            </a:r>
            <a:r>
              <a:rPr lang="es-ES" sz="1400" dirty="0"/>
              <a:t>'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600" dirty="0"/>
              <a:t>' por ser una palabra clave de JS. En su lugar hay que utilizar '</a:t>
            </a:r>
            <a:r>
              <a:rPr lang="es-ES" sz="1600" dirty="0" err="1"/>
              <a:t>className</a:t>
            </a:r>
            <a:r>
              <a:rPr lang="es-ES" sz="1600" dirty="0"/>
              <a:t>'.</a:t>
            </a:r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 smtClean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600" dirty="0"/>
              <a:t>2: Solo podemos devolver un único elemento raíz por </a:t>
            </a:r>
            <a:r>
              <a:rPr lang="es-ES" sz="1600" dirty="0" smtClean="0"/>
              <a:t>componente</a:t>
            </a:r>
            <a:r>
              <a:rPr lang="es-ES" sz="1600" dirty="0"/>
              <a:t>. Este puede contener anidado todo lo que sea, pero como raíz, solo uno.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92896"/>
            <a:ext cx="2232248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miClase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 … &lt;/div&gt;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2475762"/>
            <a:ext cx="2592288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s-ES" sz="9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ES" sz="9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miClase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 … &lt;/div&gt;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620" y="2204864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193457"/>
            <a:ext cx="1296144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JSX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59832" y="2567748"/>
            <a:ext cx="936104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526920" y="3789040"/>
            <a:ext cx="1800200" cy="13388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 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)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3789040"/>
            <a:ext cx="18002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ender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() {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div&gt; 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…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&lt;/div</a:t>
            </a:r>
            <a:r>
              <a:rPr lang="es-E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)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42446" y="4135601"/>
            <a:ext cx="0" cy="6615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7664" y="4343038"/>
            <a:ext cx="1296144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OK: bloque único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39591" y="4135601"/>
            <a:ext cx="0" cy="4828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5976" y="4550787"/>
            <a:ext cx="1548172" cy="230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KO: bloque múltiple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139952" y="4674295"/>
            <a:ext cx="0" cy="4828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588224" y="5229200"/>
            <a:ext cx="2346636" cy="1368152"/>
            <a:chOff x="6588224" y="4797152"/>
            <a:chExt cx="2346636" cy="1368152"/>
          </a:xfrm>
        </p:grpSpPr>
        <p:sp>
          <p:nvSpPr>
            <p:cNvPr id="20" name="Cloud 19"/>
            <p:cNvSpPr/>
            <p:nvPr/>
          </p:nvSpPr>
          <p:spPr>
            <a:xfrm>
              <a:off x="6588224" y="4797152"/>
              <a:ext cx="2346636" cy="1368152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1100" dirty="0" smtClean="0"/>
                <a:t>Angular sí permite la instanciación de componentes </a:t>
              </a:r>
              <a:r>
                <a:rPr lang="es-ES" sz="1100" dirty="0" err="1" smtClean="0"/>
                <a:t>multibloque</a:t>
              </a:r>
              <a:endParaRPr lang="es-ES" dirty="0"/>
            </a:p>
          </p:txBody>
        </p:sp>
        <p:pic>
          <p:nvPicPr>
            <p:cNvPr id="1032" name="Picture 8" descr="Logo Angular PNG transparente - Stick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195" y="5443666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9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5040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ES" sz="2000" b="1" dirty="0" smtClean="0">
                <a:latin typeface="Bookman Old Style" pitchFamily="18" charset="0"/>
                <a:ea typeface="Tahoma" pitchFamily="34" charset="0"/>
                <a:cs typeface="Tahoma" pitchFamily="34" charset="0"/>
              </a:rPr>
              <a:t>Introducción: Enfoque funcional</a:t>
            </a:r>
            <a:endParaRPr lang="es-ES" sz="2000" b="1" dirty="0">
              <a:latin typeface="Bookman Old Styl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Otra forma (actualmente más popular) de instanciar los componentes es siguiendo el paradigma de programación funcional en lugar de la orientación a objetos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Esto es, en vez de definir clases y luego instanciar los objetos, todo lo que se hacen son funciones. En este caso funciones que devuelven instancias de los componentes.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Se declaran como constantes cuyo valor es una función que devuelve un HTML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s-ES" sz="1600" dirty="0">
                <a:cs typeface="Consolas" pitchFamily="49" charset="0"/>
              </a:rPr>
              <a:t>Luego se exportan de la forma habitual</a:t>
            </a:r>
            <a:r>
              <a:rPr lang="es-ES" sz="1600" dirty="0" smtClean="0"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>
              <a:cs typeface="Consolas" pitchFamily="49" charset="0"/>
            </a:endParaRPr>
          </a:p>
          <a:p>
            <a:pPr marL="0" indent="0">
              <a:buNone/>
            </a:pPr>
            <a:endParaRPr lang="es-ES" sz="16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Los componentes deben ser </a:t>
            </a:r>
            <a:r>
              <a:rPr lang="es-ES" sz="1600" i="1" dirty="0" err="1" smtClean="0">
                <a:cs typeface="Consolas" pitchFamily="49" charset="0"/>
              </a:rPr>
              <a:t>stateless</a:t>
            </a:r>
            <a:r>
              <a:rPr lang="es-ES" sz="1600" dirty="0" smtClean="0">
                <a:cs typeface="Consolas" pitchFamily="49" charset="0"/>
              </a:rPr>
              <a:t> (no tener estado) y su lógica debe ser lo más limitada posible.</a:t>
            </a:r>
          </a:p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«Los componentes deben ser tontos, por no decir </a:t>
            </a:r>
            <a:r>
              <a:rPr lang="es-ES" sz="1200" i="1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gilipollas</a:t>
            </a: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.»</a:t>
            </a:r>
          </a:p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M. M. </a:t>
            </a:r>
            <a:r>
              <a:rPr lang="es-ES" sz="1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Filesi</a:t>
            </a:r>
            <a:r>
              <a:rPr lang="es-E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nsolas" pitchFamily="49" charset="0"/>
              </a:rPr>
              <a:t>, arquitecto web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Que no tengan estado significa que no tengan entre sus atributos variables que puedan verse modificadas o que requieran de sincronización.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Es preferible utilizar el enfoque funcional siempre que sea posible.</a:t>
            </a:r>
          </a:p>
          <a:p>
            <a:pPr marL="0" indent="0">
              <a:buNone/>
            </a:pPr>
            <a:r>
              <a:rPr lang="es-ES" sz="1600" dirty="0" smtClean="0">
                <a:cs typeface="Consolas" pitchFamily="49" charset="0"/>
              </a:rPr>
              <a:t>Los componentes basados en clases y los componentes funcionales se pueden combinar sin problema.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6456" y="222756"/>
            <a:ext cx="258404" cy="25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s-ES" sz="105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3101765"/>
            <a:ext cx="259228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compoName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= () =&gt;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p&gt; Mi aplicación! &lt;/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900" dirty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900" dirty="0" err="1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s-ES" sz="900" dirty="0" smtClean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default </a:t>
            </a:r>
            <a:r>
              <a:rPr lang="es-ES" sz="900" dirty="0" err="1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compoName</a:t>
            </a:r>
            <a:r>
              <a:rPr lang="es-ES" sz="900" dirty="0">
                <a:solidFill>
                  <a:srgbClr val="FFFF99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900" dirty="0" smtClean="0">
              <a:solidFill>
                <a:srgbClr val="FFFF9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2986349"/>
            <a:ext cx="864096" cy="2308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Consolas" pitchFamily="49" charset="0"/>
                <a:cs typeface="Consolas" pitchFamily="49" charset="0"/>
              </a:rPr>
              <a:t>Ejemplo</a:t>
            </a:r>
            <a:endParaRPr lang="es-ES" sz="9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15840</TotalTime>
  <Words>1290</Words>
  <Application>Microsoft Office PowerPoint</Application>
  <PresentationFormat>On-screen Show (4:3)</PresentationFormat>
  <Paragraphs>181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JavaScript EcmaScript-6</vt:lpstr>
      <vt:lpstr>React: Introducción</vt:lpstr>
      <vt:lpstr>Introducción: Crear un proyecto</vt:lpstr>
      <vt:lpstr>Introducción: Bloques de React</vt:lpstr>
      <vt:lpstr>Introducción: Componentización </vt:lpstr>
      <vt:lpstr>Introducción: Renderización</vt:lpstr>
      <vt:lpstr>Introducción: Renderización ReactDOM </vt:lpstr>
      <vt:lpstr>Introducción: Renderización JSX</vt:lpstr>
      <vt:lpstr>Introducción: Enfoque funcional</vt:lpstr>
      <vt:lpstr>Introducción: Resumen</vt:lpstr>
      <vt:lpstr>JavaScript EcmaScript-6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Carlos Picazo</dc:creator>
  <cp:lastModifiedBy>Carlos Picazo</cp:lastModifiedBy>
  <cp:revision>42</cp:revision>
  <dcterms:created xsi:type="dcterms:W3CDTF">2020-11-12T12:15:00Z</dcterms:created>
  <dcterms:modified xsi:type="dcterms:W3CDTF">2020-11-25T18:18:52Z</dcterms:modified>
</cp:coreProperties>
</file>