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9" r:id="rId4"/>
    <p:sldId id="261" r:id="rId5"/>
    <p:sldId id="262" r:id="rId6"/>
    <p:sldId id="264" r:id="rId7"/>
    <p:sldId id="265" r:id="rId8"/>
    <p:sldId id="266" r:id="rId9"/>
    <p:sldId id="267" r:id="rId10"/>
    <p:sldId id="268" r:id="rId11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30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ECC41-5B20-44C1-83A3-5755B7B4F5E0}" type="datetimeFigureOut">
              <a:rPr lang="es-ES" smtClean="0"/>
              <a:t>16/11/2020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557EB-4B85-45CF-ACFA-EA64742FB11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8123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ECC41-5B20-44C1-83A3-5755B7B4F5E0}" type="datetimeFigureOut">
              <a:rPr lang="es-ES" smtClean="0"/>
              <a:t>16/11/2020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557EB-4B85-45CF-ACFA-EA64742FB11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80069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ECC41-5B20-44C1-83A3-5755B7B4F5E0}" type="datetimeFigureOut">
              <a:rPr lang="es-ES" smtClean="0"/>
              <a:t>16/11/2020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557EB-4B85-45CF-ACFA-EA64742FB11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2383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ECC41-5B20-44C1-83A3-5755B7B4F5E0}" type="datetimeFigureOut">
              <a:rPr lang="es-ES" smtClean="0"/>
              <a:t>16/11/2020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557EB-4B85-45CF-ACFA-EA64742FB11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31153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ECC41-5B20-44C1-83A3-5755B7B4F5E0}" type="datetimeFigureOut">
              <a:rPr lang="es-ES" smtClean="0"/>
              <a:t>16/11/2020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557EB-4B85-45CF-ACFA-EA64742FB11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0741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ECC41-5B20-44C1-83A3-5755B7B4F5E0}" type="datetimeFigureOut">
              <a:rPr lang="es-ES" smtClean="0"/>
              <a:t>16/11/2020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557EB-4B85-45CF-ACFA-EA64742FB11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9831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ECC41-5B20-44C1-83A3-5755B7B4F5E0}" type="datetimeFigureOut">
              <a:rPr lang="es-ES" smtClean="0"/>
              <a:t>16/11/2020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557EB-4B85-45CF-ACFA-EA64742FB11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4672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ECC41-5B20-44C1-83A3-5755B7B4F5E0}" type="datetimeFigureOut">
              <a:rPr lang="es-ES" smtClean="0"/>
              <a:t>16/11/2020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557EB-4B85-45CF-ACFA-EA64742FB11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760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ECC41-5B20-44C1-83A3-5755B7B4F5E0}" type="datetimeFigureOut">
              <a:rPr lang="es-ES" smtClean="0"/>
              <a:t>16/11/2020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557EB-4B85-45CF-ACFA-EA64742FB11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1912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ECC41-5B20-44C1-83A3-5755B7B4F5E0}" type="datetimeFigureOut">
              <a:rPr lang="es-ES" smtClean="0"/>
              <a:t>16/11/2020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557EB-4B85-45CF-ACFA-EA64742FB11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89286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ECC41-5B20-44C1-83A3-5755B7B4F5E0}" type="datetimeFigureOut">
              <a:rPr lang="es-ES" smtClean="0"/>
              <a:t>16/11/2020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557EB-4B85-45CF-ACFA-EA64742FB11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88418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6ECC41-5B20-44C1-83A3-5755B7B4F5E0}" type="datetimeFigureOut">
              <a:rPr lang="es-ES" smtClean="0"/>
              <a:t>16/11/2020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B557EB-4B85-45CF-ACFA-EA64742FB11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7781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developer.mozilla.org/en-US/docs/Web/JavaScript/Reference/Functions/Arrow_function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developer.mozilla.org/en-US/docs/Web/JavaScript/Reference/Functions/Arrow_function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.mozilla.org/en-US/docs/Web/JavaScript/Reference/Statements/let" TargetMode="External"/><Relationship Id="rId5" Type="http://schemas.openxmlformats.org/officeDocument/2006/relationships/image" Target="../media/image2.jpeg"/><Relationship Id="rId4" Type="http://schemas.openxmlformats.org/officeDocument/2006/relationships/hyperlink" Target="https://developer.mozilla.org/en-US/docs/Web/JavaScript/Reference/Statements/const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developer.mozilla.org/en-US/docs/Web/JavaScript/Reference/Global_Objects/Array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JavaScript EcmaScript-6</a:t>
            </a:r>
            <a:endParaRPr lang="es-E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Nociones básicas de ES6 que NO son </a:t>
            </a:r>
            <a:r>
              <a:rPr lang="es-ES" dirty="0" err="1" smtClean="0"/>
              <a:t>React</a:t>
            </a:r>
            <a:r>
              <a:rPr lang="es-ES" dirty="0"/>
              <a:t> </a:t>
            </a:r>
            <a:r>
              <a:rPr lang="es-ES" dirty="0" smtClean="0"/>
              <a:t>pero que conviene conocerlas para el desarrollo del curso</a:t>
            </a:r>
            <a:endParaRPr lang="es-ES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492896"/>
            <a:ext cx="6696744" cy="83099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4800" dirty="0">
                <a:solidFill>
                  <a:srgbClr val="FFFF99"/>
                </a:solidFill>
              </a:rPr>
              <a:t>JavaScript </a:t>
            </a:r>
            <a:r>
              <a:rPr lang="es-ES" sz="4800" dirty="0">
                <a:solidFill>
                  <a:srgbClr val="00B0F0"/>
                </a:solidFill>
              </a:rPr>
              <a:t>EcmaScript-6</a:t>
            </a:r>
            <a:endParaRPr lang="es-ES" sz="4800" dirty="0" smtClean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88553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JavaScript EcmaScript-6</a:t>
            </a:r>
            <a:endParaRPr lang="es-ES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492896"/>
            <a:ext cx="6696744" cy="83099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4800" dirty="0" smtClean="0">
                <a:solidFill>
                  <a:srgbClr val="FFFF99"/>
                </a:solidFill>
              </a:rPr>
              <a:t>Gracias</a:t>
            </a:r>
            <a:endParaRPr lang="es-ES" sz="4800" dirty="0" smtClean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0651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2" cy="504056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 algn="l"/>
            <a:r>
              <a:rPr lang="es-ES" sz="2000" b="1" dirty="0" smtClean="0">
                <a:latin typeface="Bookman Old Style" pitchFamily="18" charset="0"/>
                <a:ea typeface="Tahoma" pitchFamily="34" charset="0"/>
                <a:cs typeface="Tahoma" pitchFamily="34" charset="0"/>
              </a:rPr>
              <a:t>Basic ES6 </a:t>
            </a:r>
            <a:r>
              <a:rPr lang="es-ES" sz="2000" b="1" dirty="0" smtClean="0">
                <a:latin typeface="Bookman Old Style" pitchFamily="18" charset="0"/>
                <a:ea typeface="Tahoma" pitchFamily="34" charset="0"/>
                <a:cs typeface="Tahoma" pitchFamily="34" charset="0"/>
              </a:rPr>
              <a:t>JavaScript</a:t>
            </a:r>
            <a:endParaRPr lang="es-ES" sz="2000" b="1" dirty="0">
              <a:latin typeface="Bookman Old Style" pitchFamily="18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692696"/>
            <a:ext cx="8928992" cy="26642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1600" dirty="0" smtClean="0"/>
              <a:t>INDICE:</a:t>
            </a:r>
            <a:endParaRPr lang="es-ES" sz="1600" dirty="0"/>
          </a:p>
          <a:p>
            <a:r>
              <a:rPr lang="es-ES" sz="1600" dirty="0" smtClean="0"/>
              <a:t>Código: Definiciones en ES6 y variables</a:t>
            </a:r>
          </a:p>
          <a:p>
            <a:r>
              <a:rPr lang="es-ES" sz="1600" dirty="0" smtClean="0"/>
              <a:t>Arquitectura: Cómo importar JS</a:t>
            </a:r>
          </a:p>
          <a:p>
            <a:r>
              <a:rPr lang="es-ES" sz="1600" dirty="0" smtClean="0"/>
              <a:t>Patrón orientado a objetos: Uso de clases</a:t>
            </a:r>
          </a:p>
          <a:p>
            <a:r>
              <a:rPr lang="es-ES" sz="1600" dirty="0" smtClean="0"/>
              <a:t>Herramientas: Uso de Babel, compatibilidad navegadores y ES5</a:t>
            </a:r>
          </a:p>
          <a:p>
            <a:r>
              <a:rPr lang="es-ES" sz="1600" dirty="0" smtClean="0"/>
              <a:t>Código: Operador especial </a:t>
            </a:r>
            <a:r>
              <a:rPr lang="es-ES" sz="1600" i="1" dirty="0" smtClean="0"/>
              <a:t>spread</a:t>
            </a:r>
          </a:p>
          <a:p>
            <a:r>
              <a:rPr lang="es-ES" sz="1600" dirty="0" smtClean="0"/>
              <a:t>Código: Uso avanzado de </a:t>
            </a:r>
            <a:r>
              <a:rPr lang="es-ES" sz="1600" dirty="0" err="1" smtClean="0"/>
              <a:t>arrays</a:t>
            </a:r>
            <a:endParaRPr lang="es-ES" sz="1600" dirty="0" smtClean="0"/>
          </a:p>
          <a:p>
            <a:r>
              <a:rPr lang="es-ES" sz="1600" dirty="0" smtClean="0"/>
              <a:t>Código: Desestructuración de objetos</a:t>
            </a:r>
          </a:p>
          <a:p>
            <a:pPr marL="0" indent="0">
              <a:buNone/>
            </a:pPr>
            <a:endParaRPr lang="es-ES" sz="1600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107504" y="3649752"/>
            <a:ext cx="8928992" cy="2913491"/>
            <a:chOff x="215008" y="3284984"/>
            <a:chExt cx="8928992" cy="2913491"/>
          </a:xfrm>
        </p:grpSpPr>
        <p:sp>
          <p:nvSpPr>
            <p:cNvPr id="28" name="Content Placeholder 2"/>
            <p:cNvSpPr txBox="1">
              <a:spLocks/>
            </p:cNvSpPr>
            <p:nvPr/>
          </p:nvSpPr>
          <p:spPr>
            <a:xfrm>
              <a:off x="215008" y="3284984"/>
              <a:ext cx="8928992" cy="2913491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s-ES" sz="1600" dirty="0" smtClean="0"/>
                <a:t>Notación:</a:t>
              </a:r>
            </a:p>
            <a:p>
              <a:pPr marL="0" indent="0">
                <a:buFont typeface="Arial" pitchFamily="34" charset="0"/>
                <a:buNone/>
              </a:pPr>
              <a:r>
                <a:rPr lang="es-ES" sz="1600" dirty="0" smtClean="0"/>
                <a:t>Cajas negras de código:</a:t>
              </a:r>
            </a:p>
            <a:p>
              <a:pPr marL="0" indent="0">
                <a:buFont typeface="Arial" pitchFamily="34" charset="0"/>
                <a:buNone/>
              </a:pPr>
              <a:r>
                <a:rPr lang="es-ES" sz="1600" dirty="0" smtClean="0"/>
                <a:t>Rojo: Indica exactamente el punto clave en el que debes fijarte</a:t>
              </a:r>
            </a:p>
            <a:p>
              <a:pPr marL="0" indent="0">
                <a:buFont typeface="Arial" pitchFamily="34" charset="0"/>
                <a:buNone/>
              </a:pPr>
              <a:r>
                <a:rPr lang="es-ES" sz="1600" dirty="0" smtClean="0"/>
                <a:t>Verde: Señala palabras reservadas a tener en cuenta</a:t>
              </a:r>
            </a:p>
            <a:p>
              <a:pPr marL="0" indent="0">
                <a:buFont typeface="Arial" pitchFamily="34" charset="0"/>
                <a:buNone/>
              </a:pPr>
              <a:r>
                <a:rPr lang="es-ES" sz="1600" dirty="0" smtClean="0"/>
                <a:t>Azul: Identificadores involucrados en los que poner atención</a:t>
              </a:r>
            </a:p>
            <a:p>
              <a:pPr marL="0" indent="0">
                <a:buFont typeface="Arial" pitchFamily="34" charset="0"/>
                <a:buNone/>
              </a:pPr>
              <a:r>
                <a:rPr lang="es-ES" sz="1600" dirty="0" smtClean="0"/>
                <a:t>Naranja: Simulación de salida de datos</a:t>
              </a:r>
            </a:p>
            <a:p>
              <a:pPr marL="0" indent="0">
                <a:buFont typeface="Arial" pitchFamily="34" charset="0"/>
                <a:buNone/>
              </a:pPr>
              <a:endParaRPr lang="es-ES" sz="1600" dirty="0" smtClean="0"/>
            </a:p>
            <a:p>
              <a:pPr marL="0" indent="0">
                <a:buFont typeface="Arial" pitchFamily="34" charset="0"/>
                <a:buNone/>
              </a:pPr>
              <a:r>
                <a:rPr lang="es-ES" sz="1600" dirty="0" smtClean="0"/>
                <a:t>Enlaces a recursos adicionales:</a:t>
              </a:r>
            </a:p>
            <a:p>
              <a:pPr marL="0" indent="0">
                <a:buFont typeface="Arial" pitchFamily="34" charset="0"/>
                <a:buNone/>
              </a:pPr>
              <a:endParaRPr lang="es-ES" sz="1600" dirty="0" smtClean="0"/>
            </a:p>
          </p:txBody>
        </p:sp>
        <p:pic>
          <p:nvPicPr>
            <p:cNvPr id="1026" name="Picture 2" descr="Starship Troopers: dosis de ironía contra el conformismo | Micronesia en el  Cerebelo 2.0">
              <a:hlinkClick r:id="rId2"/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5100"/>
            <a:stretch/>
          </p:blipFill>
          <p:spPr bwMode="auto">
            <a:xfrm>
              <a:off x="2906720" y="5373216"/>
              <a:ext cx="3577762" cy="2880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TextBox 28"/>
            <p:cNvSpPr txBox="1"/>
            <p:nvPr/>
          </p:nvSpPr>
          <p:spPr>
            <a:xfrm>
              <a:off x="2339752" y="3645024"/>
              <a:ext cx="2465042" cy="25391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sz="1050" dirty="0" err="1" smtClean="0">
                  <a:solidFill>
                    <a:srgbClr val="FFFF99"/>
                  </a:solidFill>
                  <a:latin typeface="Consolas" pitchFamily="49" charset="0"/>
                  <a:cs typeface="Consolas" pitchFamily="49" charset="0"/>
                </a:rPr>
                <a:t>const</a:t>
              </a:r>
              <a:r>
                <a:rPr lang="es-ES" sz="1050" dirty="0" smtClean="0">
                  <a:solidFill>
                    <a:srgbClr val="FFFF99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s-ES" sz="1050" dirty="0" err="1" smtClean="0">
                  <a:solidFill>
                    <a:srgbClr val="FFFF99"/>
                  </a:solidFill>
                  <a:latin typeface="Consolas" pitchFamily="49" charset="0"/>
                  <a:cs typeface="Consolas" pitchFamily="49" charset="0"/>
                </a:rPr>
                <a:t>returnMe</a:t>
              </a:r>
              <a:r>
                <a:rPr lang="es-ES" sz="1050" dirty="0" smtClean="0">
                  <a:solidFill>
                    <a:srgbClr val="FFFF99"/>
                  </a:solidFill>
                  <a:latin typeface="Consolas" pitchFamily="49" charset="0"/>
                  <a:cs typeface="Consolas" pitchFamily="49" charset="0"/>
                </a:rPr>
                <a:t> = </a:t>
              </a:r>
              <a:r>
                <a:rPr lang="es-ES" sz="1050" dirty="0" err="1" smtClean="0">
                  <a:solidFill>
                    <a:srgbClr val="FFFF99"/>
                  </a:solidFill>
                  <a:latin typeface="Consolas" pitchFamily="49" charset="0"/>
                  <a:cs typeface="Consolas" pitchFamily="49" charset="0"/>
                </a:rPr>
                <a:t>name</a:t>
              </a:r>
              <a:r>
                <a:rPr lang="es-ES" sz="1050" dirty="0" smtClean="0">
                  <a:solidFill>
                    <a:srgbClr val="FFFF99"/>
                  </a:solidFill>
                  <a:latin typeface="Consolas" pitchFamily="49" charset="0"/>
                  <a:cs typeface="Consolas" pitchFamily="49" charset="0"/>
                </a:rPr>
                <a:t> =&gt; </a:t>
              </a:r>
              <a:r>
                <a:rPr lang="es-ES" sz="1050" dirty="0" err="1" smtClean="0">
                  <a:solidFill>
                    <a:srgbClr val="FFFF99"/>
                  </a:solidFill>
                  <a:latin typeface="Consolas" pitchFamily="49" charset="0"/>
                  <a:cs typeface="Consolas" pitchFamily="49" charset="0"/>
                </a:rPr>
                <a:t>name</a:t>
              </a:r>
              <a:endPara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508104" y="3899105"/>
              <a:ext cx="2321026" cy="25391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sz="1050" dirty="0" err="1" smtClean="0">
                  <a:solidFill>
                    <a:srgbClr val="FFFF99"/>
                  </a:solidFill>
                  <a:latin typeface="Consolas" pitchFamily="49" charset="0"/>
                  <a:cs typeface="Consolas" pitchFamily="49" charset="0"/>
                </a:rPr>
                <a:t>const</a:t>
              </a:r>
              <a:r>
                <a:rPr lang="es-ES" sz="1050" dirty="0" smtClean="0">
                  <a:solidFill>
                    <a:srgbClr val="FFFF99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s-ES" sz="1050" dirty="0" err="1" smtClean="0">
                  <a:solidFill>
                    <a:srgbClr val="FFFF99"/>
                  </a:solidFill>
                  <a:latin typeface="Consolas" pitchFamily="49" charset="0"/>
                  <a:cs typeface="Consolas" pitchFamily="49" charset="0"/>
                </a:rPr>
                <a:t>callMe</a:t>
              </a:r>
              <a:r>
                <a:rPr lang="es-ES" sz="1050" dirty="0" smtClean="0">
                  <a:solidFill>
                    <a:srgbClr val="FFFF99"/>
                  </a:solidFill>
                  <a:latin typeface="Consolas" pitchFamily="49" charset="0"/>
                  <a:cs typeface="Consolas" pitchFamily="49" charset="0"/>
                </a:rPr>
                <a:t> = </a:t>
              </a:r>
              <a:r>
                <a:rPr lang="es-ES" sz="1050" dirty="0" err="1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name</a:t>
              </a:r>
              <a:r>
                <a:rPr lang="es-ES" sz="1050" dirty="0" smtClean="0">
                  <a:solidFill>
                    <a:srgbClr val="FFFF99"/>
                  </a:solidFill>
                  <a:latin typeface="Consolas" pitchFamily="49" charset="0"/>
                  <a:cs typeface="Consolas" pitchFamily="49" charset="0"/>
                </a:rPr>
                <a:t> =&gt; { </a:t>
              </a:r>
              <a:r>
                <a:rPr lang="es-ES" sz="1050" dirty="0" smtClean="0">
                  <a:solidFill>
                    <a:srgbClr val="FFFF99"/>
                  </a:solidFill>
                  <a:latin typeface="Consolas" pitchFamily="49" charset="0"/>
                  <a:cs typeface="Consolas" pitchFamily="49" charset="0"/>
                </a:rPr>
                <a:t>… }</a:t>
              </a:r>
              <a:endPara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695601" y="4221088"/>
              <a:ext cx="2849027" cy="25391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sz="1050" dirty="0" smtClean="0">
                  <a:solidFill>
                    <a:srgbClr val="FFFF99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s-ES" sz="1050" dirty="0" err="1" smtClean="0">
                  <a:solidFill>
                    <a:srgbClr val="00B050"/>
                  </a:solidFill>
                  <a:latin typeface="Consolas" pitchFamily="49" charset="0"/>
                  <a:cs typeface="Consolas" pitchFamily="49" charset="0"/>
                </a:rPr>
                <a:t>import</a:t>
              </a:r>
              <a:r>
                <a:rPr lang="es-ES" sz="1050" dirty="0" smtClean="0">
                  <a:solidFill>
                    <a:srgbClr val="00B050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s-ES" sz="1050" dirty="0" err="1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person</a:t>
              </a:r>
              <a:r>
                <a:rPr lang="es-ES" sz="1050" dirty="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s-ES" sz="1050" dirty="0" err="1" smtClean="0">
                  <a:solidFill>
                    <a:srgbClr val="FFFF99"/>
                  </a:solidFill>
                  <a:latin typeface="Consolas" pitchFamily="49" charset="0"/>
                  <a:cs typeface="Consolas" pitchFamily="49" charset="0"/>
                </a:rPr>
                <a:t>from</a:t>
              </a:r>
              <a:r>
                <a:rPr lang="es-ES" sz="1050" dirty="0" smtClean="0">
                  <a:solidFill>
                    <a:srgbClr val="FFFF99"/>
                  </a:solidFill>
                  <a:latin typeface="Consolas" pitchFamily="49" charset="0"/>
                  <a:cs typeface="Consolas" pitchFamily="49" charset="0"/>
                </a:rPr>
                <a:t> './person.js';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551114" y="4797156"/>
              <a:ext cx="3576620" cy="25391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050" dirty="0" smtClean="0">
                  <a:solidFill>
                    <a:srgbClr val="FFFF99"/>
                  </a:solidFill>
                  <a:latin typeface="Consolas" pitchFamily="49" charset="0"/>
                  <a:cs typeface="Consolas" pitchFamily="49" charset="0"/>
                </a:rPr>
                <a:t>console.log</a:t>
              </a:r>
              <a:r>
                <a:rPr lang="en-US" sz="1050" dirty="0" smtClean="0">
                  <a:solidFill>
                    <a:srgbClr val="FFFF99"/>
                  </a:solidFill>
                  <a:latin typeface="Consolas" pitchFamily="49" charset="0"/>
                  <a:cs typeface="Consolas" pitchFamily="49" charset="0"/>
                </a:rPr>
                <a:t>([</a:t>
              </a:r>
              <a:r>
                <a:rPr lang="en-US" sz="1050" dirty="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...</a:t>
              </a:r>
              <a:r>
                <a:rPr lang="en-US" sz="1050" dirty="0" smtClean="0">
                  <a:solidFill>
                    <a:schemeClr val="accent5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sz="1050" dirty="0" smtClean="0">
                  <a:solidFill>
                    <a:srgbClr val="FFFF99"/>
                  </a:solidFill>
                  <a:latin typeface="Consolas" pitchFamily="49" charset="0"/>
                  <a:cs typeface="Consolas" pitchFamily="49" charset="0"/>
                </a:rPr>
                <a:t>, 4, 5]) </a:t>
              </a:r>
              <a:r>
                <a:rPr lang="en-US" sz="1050" dirty="0" smtClean="0">
                  <a:solidFill>
                    <a:schemeClr val="accent6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//-&gt; [1, 2, 3, 4, 5]</a:t>
              </a:r>
              <a:endParaRPr lang="es-ES" sz="1050" dirty="0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347662" y="4491480"/>
              <a:ext cx="1511952" cy="25391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050" dirty="0" smtClean="0">
                  <a:solidFill>
                    <a:srgbClr val="FFFF99"/>
                  </a:solidFill>
                  <a:latin typeface="Consolas" pitchFamily="49" charset="0"/>
                  <a:cs typeface="Consolas" pitchFamily="49" charset="0"/>
                </a:rPr>
                <a:t>let </a:t>
              </a:r>
              <a:r>
                <a:rPr lang="en-US" sz="1050" dirty="0" smtClean="0">
                  <a:solidFill>
                    <a:schemeClr val="accent5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sz="1050" dirty="0" smtClean="0">
                  <a:solidFill>
                    <a:srgbClr val="FFFF99"/>
                  </a:solidFill>
                  <a:latin typeface="Consolas" pitchFamily="49" charset="0"/>
                  <a:cs typeface="Consolas" pitchFamily="49" charset="0"/>
                </a:rPr>
                <a:t> = [1, 2, 3</a:t>
              </a:r>
              <a:r>
                <a:rPr lang="en-US" sz="1050" dirty="0" smtClean="0">
                  <a:solidFill>
                    <a:srgbClr val="FFFF99"/>
                  </a:solidFill>
                  <a:latin typeface="Consolas" pitchFamily="49" charset="0"/>
                  <a:cs typeface="Consolas" pitchFamily="49" charset="0"/>
                </a:rPr>
                <a:t>];</a:t>
              </a:r>
              <a:endParaRPr lang="en-U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46432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2" cy="504056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 algn="l"/>
            <a:r>
              <a:rPr lang="es-ES" sz="2000" b="1" dirty="0" smtClean="0">
                <a:latin typeface="Bookman Old Style" pitchFamily="18" charset="0"/>
                <a:ea typeface="Tahoma" pitchFamily="34" charset="0"/>
                <a:cs typeface="Tahoma" pitchFamily="34" charset="0"/>
              </a:rPr>
              <a:t>Basic ES6 JavaScript: Definiciones</a:t>
            </a:r>
            <a:endParaRPr lang="es-ES" sz="2000" b="1" dirty="0">
              <a:latin typeface="Bookman Old Style" pitchFamily="18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692696"/>
            <a:ext cx="8928992" cy="6048672"/>
          </a:xfrm>
        </p:spPr>
        <p:txBody>
          <a:bodyPr>
            <a:normAutofit/>
          </a:bodyPr>
          <a:lstStyle/>
          <a:p>
            <a:r>
              <a:rPr lang="es-ES" sz="1600" dirty="0" smtClean="0"/>
              <a:t>Declaración de variables: Uso de  </a:t>
            </a:r>
            <a:r>
              <a:rPr lang="es-ES" sz="1600" dirty="0" err="1" smtClean="0"/>
              <a:t>let</a:t>
            </a:r>
            <a:r>
              <a:rPr lang="es-ES" sz="1600" dirty="0" smtClean="0"/>
              <a:t>     y  </a:t>
            </a:r>
            <a:r>
              <a:rPr lang="es-ES" sz="1600" dirty="0" err="1" smtClean="0"/>
              <a:t>const</a:t>
            </a:r>
            <a:r>
              <a:rPr lang="es-ES" sz="1600" dirty="0" smtClean="0"/>
              <a:t>  </a:t>
            </a:r>
          </a:p>
          <a:p>
            <a:pPr lvl="1"/>
            <a:r>
              <a:rPr lang="en-US" sz="1200" dirty="0" smtClean="0"/>
              <a:t>Let:     : Para la </a:t>
            </a:r>
            <a:r>
              <a:rPr lang="en-US" sz="1200" dirty="0" err="1" smtClean="0"/>
              <a:t>definición</a:t>
            </a:r>
            <a:r>
              <a:rPr lang="en-US" sz="1200" dirty="0" smtClean="0"/>
              <a:t> de variables</a:t>
            </a:r>
          </a:p>
          <a:p>
            <a:pPr lvl="1"/>
            <a:endParaRPr lang="en-US" sz="1200" dirty="0" smtClean="0"/>
          </a:p>
          <a:p>
            <a:pPr lvl="1"/>
            <a:r>
              <a:rPr lang="en-US" sz="1200" dirty="0" err="1" smtClean="0"/>
              <a:t>Const</a:t>
            </a:r>
            <a:r>
              <a:rPr lang="en-US" sz="1200" dirty="0" smtClean="0"/>
              <a:t>:     : Para la </a:t>
            </a:r>
            <a:r>
              <a:rPr lang="en-US" sz="1200" dirty="0" err="1" smtClean="0"/>
              <a:t>definición</a:t>
            </a:r>
            <a:r>
              <a:rPr lang="en-US" sz="1200" dirty="0" smtClean="0"/>
              <a:t> de </a:t>
            </a:r>
            <a:r>
              <a:rPr lang="en-US" sz="1200" dirty="0" err="1" smtClean="0"/>
              <a:t>constantes</a:t>
            </a:r>
            <a:endParaRPr lang="en-US" sz="1200" dirty="0"/>
          </a:p>
          <a:p>
            <a:endParaRPr lang="es-ES" sz="1600" dirty="0" smtClean="0"/>
          </a:p>
          <a:p>
            <a:r>
              <a:rPr lang="es-ES" sz="1600" dirty="0" err="1" smtClean="0"/>
              <a:t>Arrow</a:t>
            </a:r>
            <a:r>
              <a:rPr lang="es-ES" sz="1600" dirty="0" smtClean="0"/>
              <a:t> </a:t>
            </a:r>
            <a:r>
              <a:rPr lang="es-ES" sz="1600" dirty="0" err="1" smtClean="0"/>
              <a:t>functions</a:t>
            </a:r>
            <a:endParaRPr lang="es-ES" sz="1600" dirty="0" smtClean="0"/>
          </a:p>
          <a:p>
            <a:pPr lvl="1"/>
            <a:r>
              <a:rPr lang="es-ES" sz="1200" dirty="0" smtClean="0"/>
              <a:t>Es otra forma de declarar funciones</a:t>
            </a:r>
          </a:p>
          <a:p>
            <a:pPr lvl="1"/>
            <a:r>
              <a:rPr lang="es-ES" sz="1200" dirty="0" smtClean="0"/>
              <a:t>Conserva el </a:t>
            </a:r>
            <a:r>
              <a:rPr lang="es-ES" sz="1200" i="1" dirty="0" err="1" smtClean="0"/>
              <a:t>scope</a:t>
            </a:r>
            <a:r>
              <a:rPr lang="es-ES" sz="1200" i="1" dirty="0" smtClean="0"/>
              <a:t> </a:t>
            </a:r>
            <a:r>
              <a:rPr lang="es-ES" sz="1200" dirty="0" smtClean="0"/>
              <a:t>(contexto) de ejecución y por tanto el valor de la </a:t>
            </a:r>
            <a:r>
              <a:rPr lang="es-ES" sz="1200" dirty="0" err="1" smtClean="0"/>
              <a:t>keyword</a:t>
            </a:r>
            <a:r>
              <a:rPr lang="es-ES" sz="1200" dirty="0" smtClean="0"/>
              <a:t>   ‘</a:t>
            </a:r>
            <a:r>
              <a:rPr lang="es-ES" sz="1200" dirty="0" err="1" smtClean="0"/>
              <a:t>this</a:t>
            </a:r>
            <a:r>
              <a:rPr lang="es-ES" sz="1200" dirty="0" smtClean="0"/>
              <a:t>’   es el mismo en la </a:t>
            </a:r>
            <a:r>
              <a:rPr lang="es-ES" sz="1200" i="1" dirty="0" err="1" smtClean="0"/>
              <a:t>arrow</a:t>
            </a:r>
            <a:r>
              <a:rPr lang="es-ES" sz="1200" i="1" dirty="0" smtClean="0"/>
              <a:t> </a:t>
            </a:r>
            <a:r>
              <a:rPr lang="es-ES" sz="1200" i="1" dirty="0" err="1" smtClean="0"/>
              <a:t>function</a:t>
            </a:r>
            <a:r>
              <a:rPr lang="es-ES" sz="1200" i="1" dirty="0" smtClean="0"/>
              <a:t> </a:t>
            </a:r>
            <a:r>
              <a:rPr lang="es-ES" sz="1200" dirty="0" smtClean="0"/>
              <a:t>que fuera de ella.</a:t>
            </a:r>
          </a:p>
          <a:p>
            <a:pPr lvl="1"/>
            <a:endParaRPr lang="es-ES" sz="1200" dirty="0" smtClean="0"/>
          </a:p>
          <a:p>
            <a:pPr lvl="1"/>
            <a:r>
              <a:rPr lang="es-ES" sz="1200" dirty="0" smtClean="0"/>
              <a:t>Caso estándar:</a:t>
            </a:r>
          </a:p>
          <a:p>
            <a:pPr lvl="1"/>
            <a:endParaRPr lang="es-ES" sz="1200" dirty="0"/>
          </a:p>
          <a:p>
            <a:pPr lvl="1"/>
            <a:endParaRPr lang="es-ES" sz="1200" dirty="0" smtClean="0"/>
          </a:p>
          <a:p>
            <a:pPr lvl="1"/>
            <a:r>
              <a:rPr lang="es-ES" sz="1200" dirty="0" smtClean="0"/>
              <a:t>Caso sin </a:t>
            </a:r>
            <a:r>
              <a:rPr lang="es-ES" sz="1200" dirty="0" err="1" smtClean="0"/>
              <a:t>args</a:t>
            </a:r>
            <a:r>
              <a:rPr lang="es-ES" sz="1200" dirty="0" smtClean="0"/>
              <a:t>:</a:t>
            </a:r>
          </a:p>
          <a:p>
            <a:pPr lvl="1"/>
            <a:endParaRPr lang="es-ES" sz="1200" dirty="0"/>
          </a:p>
          <a:p>
            <a:pPr lvl="1"/>
            <a:endParaRPr lang="es-ES" sz="1200" dirty="0" smtClean="0"/>
          </a:p>
          <a:p>
            <a:pPr lvl="1"/>
            <a:r>
              <a:rPr lang="es-ES" sz="1200" dirty="0" smtClean="0"/>
              <a:t>Caso con UN </a:t>
            </a:r>
            <a:r>
              <a:rPr lang="es-ES" sz="1200" dirty="0" err="1" smtClean="0"/>
              <a:t>arg</a:t>
            </a:r>
            <a:r>
              <a:rPr lang="es-ES" sz="1200" dirty="0" smtClean="0"/>
              <a:t>:</a:t>
            </a:r>
            <a:endParaRPr lang="es-ES" sz="1200" dirty="0"/>
          </a:p>
          <a:p>
            <a:endParaRPr lang="es-ES" sz="1600" dirty="0" smtClean="0"/>
          </a:p>
          <a:p>
            <a:pPr lvl="1"/>
            <a:endParaRPr lang="es-ES" sz="1200" dirty="0" smtClean="0"/>
          </a:p>
          <a:p>
            <a:pPr lvl="1"/>
            <a:r>
              <a:rPr lang="es-ES" sz="1200" dirty="0" smtClean="0"/>
              <a:t>Caso único </a:t>
            </a:r>
            <a:r>
              <a:rPr lang="es-ES" sz="1200" dirty="0" err="1" smtClean="0"/>
              <a:t>return</a:t>
            </a:r>
            <a:r>
              <a:rPr lang="es-ES" sz="1200" dirty="0" smtClean="0"/>
              <a:t>:</a:t>
            </a:r>
          </a:p>
          <a:p>
            <a:pPr lvl="1"/>
            <a:endParaRPr lang="es-ES" sz="1200" dirty="0"/>
          </a:p>
          <a:p>
            <a:pPr lvl="1"/>
            <a:endParaRPr lang="es-ES" sz="1200" dirty="0" smtClean="0"/>
          </a:p>
          <a:p>
            <a:pPr lvl="1"/>
            <a:endParaRPr lang="es-E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3131840" y="393305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8" name="TextBox 7"/>
          <p:cNvSpPr txBox="1"/>
          <p:nvPr/>
        </p:nvSpPr>
        <p:spPr>
          <a:xfrm>
            <a:off x="899592" y="985668"/>
            <a:ext cx="405880" cy="2539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1050" dirty="0" err="1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let</a:t>
            </a:r>
            <a:endParaRPr lang="es-ES" sz="1050" dirty="0" smtClean="0">
              <a:solidFill>
                <a:srgbClr val="FFFF99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90976" y="739990"/>
            <a:ext cx="553357" cy="2539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1050" dirty="0" err="1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const</a:t>
            </a:r>
            <a:endParaRPr lang="es-ES" sz="1050" dirty="0" smtClean="0">
              <a:solidFill>
                <a:srgbClr val="FFFF99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07652" y="2477000"/>
            <a:ext cx="409086" cy="21544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800" dirty="0" err="1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this</a:t>
            </a:r>
            <a:endParaRPr lang="es-ES" sz="800" dirty="0" smtClean="0">
              <a:solidFill>
                <a:srgbClr val="FFFF99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195736" y="2852936"/>
            <a:ext cx="6120680" cy="2736304"/>
            <a:chOff x="2195736" y="2852936"/>
            <a:chExt cx="6120680" cy="2736304"/>
          </a:xfrm>
        </p:grpSpPr>
        <p:sp>
          <p:nvSpPr>
            <p:cNvPr id="11" name="TextBox 10"/>
            <p:cNvSpPr txBox="1"/>
            <p:nvPr/>
          </p:nvSpPr>
          <p:spPr>
            <a:xfrm>
              <a:off x="2197149" y="2852936"/>
              <a:ext cx="2544286" cy="57708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s-ES" sz="1050" dirty="0" err="1" smtClean="0">
                  <a:solidFill>
                    <a:srgbClr val="FFFF99"/>
                  </a:solidFill>
                  <a:latin typeface="Consolas" pitchFamily="49" charset="0"/>
                  <a:cs typeface="Consolas" pitchFamily="49" charset="0"/>
                </a:rPr>
                <a:t>const</a:t>
              </a:r>
              <a:r>
                <a:rPr lang="es-ES" sz="1050" dirty="0" smtClean="0">
                  <a:solidFill>
                    <a:srgbClr val="FFFF99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s-ES" sz="1050" dirty="0" err="1" smtClean="0">
                  <a:solidFill>
                    <a:srgbClr val="FFFF99"/>
                  </a:solidFill>
                  <a:latin typeface="Consolas" pitchFamily="49" charset="0"/>
                  <a:cs typeface="Consolas" pitchFamily="49" charset="0"/>
                </a:rPr>
                <a:t>callMe</a:t>
              </a:r>
              <a:r>
                <a:rPr lang="es-ES" sz="1050" dirty="0" smtClean="0">
                  <a:solidFill>
                    <a:srgbClr val="FFFF99"/>
                  </a:solidFill>
                  <a:latin typeface="Consolas" pitchFamily="49" charset="0"/>
                  <a:cs typeface="Consolas" pitchFamily="49" charset="0"/>
                </a:rPr>
                <a:t> = </a:t>
              </a:r>
              <a:r>
                <a:rPr lang="es-ES" sz="1050" dirty="0" err="1" smtClean="0">
                  <a:solidFill>
                    <a:srgbClr val="FFFF99"/>
                  </a:solidFill>
                  <a:latin typeface="Consolas" pitchFamily="49" charset="0"/>
                  <a:cs typeface="Consolas" pitchFamily="49" charset="0"/>
                </a:rPr>
                <a:t>function</a:t>
              </a:r>
              <a:r>
                <a:rPr lang="es-ES" sz="1050" dirty="0" smtClean="0">
                  <a:solidFill>
                    <a:srgbClr val="FFFF99"/>
                  </a:solidFill>
                  <a:latin typeface="Consolas" pitchFamily="49" charset="0"/>
                  <a:cs typeface="Consolas" pitchFamily="49" charset="0"/>
                </a:rPr>
                <a:t>(</a:t>
              </a:r>
              <a:r>
                <a:rPr lang="es-ES" sz="1050" dirty="0" err="1" smtClean="0">
                  <a:solidFill>
                    <a:srgbClr val="FFFF99"/>
                  </a:solidFill>
                  <a:latin typeface="Consolas" pitchFamily="49" charset="0"/>
                  <a:cs typeface="Consolas" pitchFamily="49" charset="0"/>
                </a:rPr>
                <a:t>name</a:t>
              </a:r>
              <a:r>
                <a:rPr lang="es-ES" sz="1050" dirty="0" smtClean="0">
                  <a:solidFill>
                    <a:srgbClr val="FFFF99"/>
                  </a:solidFill>
                  <a:latin typeface="Consolas" pitchFamily="49" charset="0"/>
                  <a:cs typeface="Consolas" pitchFamily="49" charset="0"/>
                </a:rPr>
                <a:t>) { </a:t>
              </a:r>
            </a:p>
            <a:p>
              <a:r>
                <a:rPr lang="es-ES" sz="1050" dirty="0" smtClean="0">
                  <a:solidFill>
                    <a:srgbClr val="FFFF99"/>
                  </a:solidFill>
                  <a:latin typeface="Consolas" pitchFamily="49" charset="0"/>
                  <a:cs typeface="Consolas" pitchFamily="49" charset="0"/>
                </a:rPr>
                <a:t>    console.log(</a:t>
              </a:r>
              <a:r>
                <a:rPr lang="es-ES" sz="1050" dirty="0" err="1" smtClean="0">
                  <a:solidFill>
                    <a:srgbClr val="FFFF99"/>
                  </a:solidFill>
                  <a:latin typeface="Consolas" pitchFamily="49" charset="0"/>
                  <a:cs typeface="Consolas" pitchFamily="49" charset="0"/>
                </a:rPr>
                <a:t>name</a:t>
              </a:r>
              <a:r>
                <a:rPr lang="es-ES" sz="1050" dirty="0" smtClean="0">
                  <a:solidFill>
                    <a:srgbClr val="FFFF99"/>
                  </a:solidFill>
                  <a:latin typeface="Consolas" pitchFamily="49" charset="0"/>
                  <a:cs typeface="Consolas" pitchFamily="49" charset="0"/>
                </a:rPr>
                <a:t>);</a:t>
              </a:r>
            </a:p>
            <a:p>
              <a:r>
                <a:rPr lang="es-ES" sz="1050" dirty="0" smtClean="0">
                  <a:solidFill>
                    <a:srgbClr val="FFFF99"/>
                  </a:solidFill>
                  <a:latin typeface="Consolas" pitchFamily="49" charset="0"/>
                  <a:cs typeface="Consolas" pitchFamily="49" charset="0"/>
                </a:rPr>
                <a:t>}</a:t>
              </a:r>
            </a:p>
          </p:txBody>
        </p:sp>
        <p:sp>
          <p:nvSpPr>
            <p:cNvPr id="6" name="Right Arrow 5"/>
            <p:cNvSpPr/>
            <p:nvPr/>
          </p:nvSpPr>
          <p:spPr>
            <a:xfrm>
              <a:off x="4881859" y="3069214"/>
              <a:ext cx="808437" cy="14452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852788" y="2852936"/>
              <a:ext cx="2175596" cy="57708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s-ES" sz="1050" dirty="0" err="1" smtClean="0">
                  <a:solidFill>
                    <a:srgbClr val="FFFF99"/>
                  </a:solidFill>
                  <a:latin typeface="Consolas" pitchFamily="49" charset="0"/>
                  <a:cs typeface="Consolas" pitchFamily="49" charset="0"/>
                </a:rPr>
                <a:t>const</a:t>
              </a:r>
              <a:r>
                <a:rPr lang="es-ES" sz="1050" dirty="0" smtClean="0">
                  <a:solidFill>
                    <a:srgbClr val="FFFF99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s-ES" sz="1050" dirty="0" err="1" smtClean="0">
                  <a:solidFill>
                    <a:srgbClr val="FFFF99"/>
                  </a:solidFill>
                  <a:latin typeface="Consolas" pitchFamily="49" charset="0"/>
                  <a:cs typeface="Consolas" pitchFamily="49" charset="0"/>
                </a:rPr>
                <a:t>callMe</a:t>
              </a:r>
              <a:r>
                <a:rPr lang="es-ES" sz="1050" dirty="0" smtClean="0">
                  <a:solidFill>
                    <a:srgbClr val="FFFF99"/>
                  </a:solidFill>
                  <a:latin typeface="Consolas" pitchFamily="49" charset="0"/>
                  <a:cs typeface="Consolas" pitchFamily="49" charset="0"/>
                </a:rPr>
                <a:t> = </a:t>
              </a:r>
              <a:r>
                <a:rPr lang="es-ES" sz="1050" dirty="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(</a:t>
              </a:r>
              <a:r>
                <a:rPr lang="es-ES" sz="1050" dirty="0" err="1" smtClean="0">
                  <a:solidFill>
                    <a:schemeClr val="accent5"/>
                  </a:solidFill>
                  <a:latin typeface="Consolas" pitchFamily="49" charset="0"/>
                  <a:cs typeface="Consolas" pitchFamily="49" charset="0"/>
                </a:rPr>
                <a:t>name</a:t>
              </a:r>
              <a:r>
                <a:rPr lang="es-ES" sz="1050" dirty="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)</a:t>
              </a:r>
              <a:r>
                <a:rPr lang="es-ES" sz="1050" dirty="0" smtClean="0">
                  <a:solidFill>
                    <a:srgbClr val="FFFF99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s-ES" sz="1050" dirty="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=&gt;</a:t>
              </a:r>
              <a:r>
                <a:rPr lang="es-ES" sz="1050" dirty="0" smtClean="0">
                  <a:solidFill>
                    <a:srgbClr val="FFFF99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s-ES" sz="1050" dirty="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{</a:t>
              </a:r>
              <a:r>
                <a:rPr lang="es-ES" sz="1050" dirty="0" smtClean="0">
                  <a:solidFill>
                    <a:srgbClr val="FFFF99"/>
                  </a:solidFill>
                  <a:latin typeface="Consolas" pitchFamily="49" charset="0"/>
                  <a:cs typeface="Consolas" pitchFamily="49" charset="0"/>
                </a:rPr>
                <a:t> </a:t>
              </a:r>
            </a:p>
            <a:p>
              <a:r>
                <a:rPr lang="es-ES" sz="1050" dirty="0" smtClean="0">
                  <a:solidFill>
                    <a:srgbClr val="FFFF99"/>
                  </a:solidFill>
                  <a:latin typeface="Consolas" pitchFamily="49" charset="0"/>
                  <a:cs typeface="Consolas" pitchFamily="49" charset="0"/>
                </a:rPr>
                <a:t>    console.log(</a:t>
              </a:r>
              <a:r>
                <a:rPr lang="es-ES" sz="1050" dirty="0" err="1" smtClean="0">
                  <a:solidFill>
                    <a:schemeClr val="accent5"/>
                  </a:solidFill>
                  <a:latin typeface="Consolas" pitchFamily="49" charset="0"/>
                  <a:cs typeface="Consolas" pitchFamily="49" charset="0"/>
                </a:rPr>
                <a:t>name</a:t>
              </a:r>
              <a:r>
                <a:rPr lang="es-ES" sz="1050" dirty="0" smtClean="0">
                  <a:solidFill>
                    <a:srgbClr val="FFFF99"/>
                  </a:solidFill>
                  <a:latin typeface="Consolas" pitchFamily="49" charset="0"/>
                  <a:cs typeface="Consolas" pitchFamily="49" charset="0"/>
                </a:rPr>
                <a:t>);</a:t>
              </a:r>
            </a:p>
            <a:p>
              <a:r>
                <a:rPr lang="es-ES" sz="1050" dirty="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}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197149" y="3571999"/>
              <a:ext cx="2544286" cy="57708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sz="1050" dirty="0" err="1" smtClean="0">
                  <a:solidFill>
                    <a:srgbClr val="FFFF99"/>
                  </a:solidFill>
                  <a:latin typeface="Consolas" pitchFamily="49" charset="0"/>
                  <a:cs typeface="Consolas" pitchFamily="49" charset="0"/>
                </a:rPr>
                <a:t>const</a:t>
              </a:r>
              <a:r>
                <a:rPr lang="es-ES" sz="1050" dirty="0" smtClean="0">
                  <a:solidFill>
                    <a:srgbClr val="FFFF99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s-ES" sz="1050" dirty="0" err="1" smtClean="0">
                  <a:solidFill>
                    <a:srgbClr val="FFFF99"/>
                  </a:solidFill>
                  <a:latin typeface="Consolas" pitchFamily="49" charset="0"/>
                  <a:cs typeface="Consolas" pitchFamily="49" charset="0"/>
                </a:rPr>
                <a:t>callMe</a:t>
              </a:r>
              <a:r>
                <a:rPr lang="es-ES" sz="1050" dirty="0" smtClean="0">
                  <a:solidFill>
                    <a:srgbClr val="FFFF99"/>
                  </a:solidFill>
                  <a:latin typeface="Consolas" pitchFamily="49" charset="0"/>
                  <a:cs typeface="Consolas" pitchFamily="49" charset="0"/>
                </a:rPr>
                <a:t> = </a:t>
              </a:r>
              <a:r>
                <a:rPr lang="es-ES" sz="1050" dirty="0" err="1" smtClean="0">
                  <a:solidFill>
                    <a:srgbClr val="FFFF99"/>
                  </a:solidFill>
                  <a:latin typeface="Consolas" pitchFamily="49" charset="0"/>
                  <a:cs typeface="Consolas" pitchFamily="49" charset="0"/>
                </a:rPr>
                <a:t>function</a:t>
              </a:r>
              <a:r>
                <a:rPr lang="es-ES" sz="1050" dirty="0" smtClean="0">
                  <a:solidFill>
                    <a:srgbClr val="FFFF99"/>
                  </a:solidFill>
                  <a:latin typeface="Consolas" pitchFamily="49" charset="0"/>
                  <a:cs typeface="Consolas" pitchFamily="49" charset="0"/>
                </a:rPr>
                <a:t>() { </a:t>
              </a:r>
            </a:p>
            <a:p>
              <a:r>
                <a:rPr lang="es-ES" sz="1050" dirty="0" smtClean="0">
                  <a:solidFill>
                    <a:srgbClr val="FFFF99"/>
                  </a:solidFill>
                  <a:latin typeface="Consolas" pitchFamily="49" charset="0"/>
                  <a:cs typeface="Consolas" pitchFamily="49" charset="0"/>
                </a:rPr>
                <a:t>    console.log('Done');</a:t>
              </a:r>
            </a:p>
            <a:p>
              <a:r>
                <a:rPr lang="es-ES" sz="1050" dirty="0" smtClean="0">
                  <a:solidFill>
                    <a:srgbClr val="FFFF99"/>
                  </a:solidFill>
                  <a:latin typeface="Consolas" pitchFamily="49" charset="0"/>
                  <a:cs typeface="Consolas" pitchFamily="49" charset="0"/>
                </a:rPr>
                <a:t>}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852788" y="3571999"/>
              <a:ext cx="2175596" cy="57708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sz="1050" dirty="0" err="1" smtClean="0">
                  <a:solidFill>
                    <a:srgbClr val="FFFF99"/>
                  </a:solidFill>
                  <a:latin typeface="Consolas" pitchFamily="49" charset="0"/>
                  <a:cs typeface="Consolas" pitchFamily="49" charset="0"/>
                </a:rPr>
                <a:t>const</a:t>
              </a:r>
              <a:r>
                <a:rPr lang="es-ES" sz="1050" dirty="0" smtClean="0">
                  <a:solidFill>
                    <a:srgbClr val="FFFF99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s-ES" sz="1050" dirty="0" err="1" smtClean="0">
                  <a:solidFill>
                    <a:srgbClr val="FFFF99"/>
                  </a:solidFill>
                  <a:latin typeface="Consolas" pitchFamily="49" charset="0"/>
                  <a:cs typeface="Consolas" pitchFamily="49" charset="0"/>
                </a:rPr>
                <a:t>callMe</a:t>
              </a:r>
              <a:r>
                <a:rPr lang="es-ES" sz="1050" dirty="0" smtClean="0">
                  <a:solidFill>
                    <a:srgbClr val="FFFF99"/>
                  </a:solidFill>
                  <a:latin typeface="Consolas" pitchFamily="49" charset="0"/>
                  <a:cs typeface="Consolas" pitchFamily="49" charset="0"/>
                </a:rPr>
                <a:t> = </a:t>
              </a:r>
              <a:r>
                <a:rPr lang="es-ES" sz="1050" dirty="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()</a:t>
              </a:r>
              <a:r>
                <a:rPr lang="es-ES" sz="1050" dirty="0" smtClean="0">
                  <a:solidFill>
                    <a:srgbClr val="FFFF99"/>
                  </a:solidFill>
                  <a:latin typeface="Consolas" pitchFamily="49" charset="0"/>
                  <a:cs typeface="Consolas" pitchFamily="49" charset="0"/>
                </a:rPr>
                <a:t> =&gt; { </a:t>
              </a:r>
            </a:p>
            <a:p>
              <a:r>
                <a:rPr lang="es-ES" sz="1050" dirty="0" smtClean="0">
                  <a:solidFill>
                    <a:srgbClr val="FFFF99"/>
                  </a:solidFill>
                  <a:latin typeface="Consolas" pitchFamily="49" charset="0"/>
                  <a:cs typeface="Consolas" pitchFamily="49" charset="0"/>
                </a:rPr>
                <a:t>    console.log('Done');</a:t>
              </a:r>
            </a:p>
            <a:p>
              <a:r>
                <a:rPr lang="es-ES" sz="1050" dirty="0" smtClean="0">
                  <a:solidFill>
                    <a:srgbClr val="FFFF99"/>
                  </a:solidFill>
                  <a:latin typeface="Consolas" pitchFamily="49" charset="0"/>
                  <a:cs typeface="Consolas" pitchFamily="49" charset="0"/>
                </a:rPr>
                <a:t>}</a:t>
              </a:r>
            </a:p>
          </p:txBody>
        </p:sp>
        <p:sp>
          <p:nvSpPr>
            <p:cNvPr id="15" name="Right Arrow 14"/>
            <p:cNvSpPr/>
            <p:nvPr/>
          </p:nvSpPr>
          <p:spPr>
            <a:xfrm>
              <a:off x="4881860" y="3788277"/>
              <a:ext cx="808437" cy="14452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195736" y="4292079"/>
              <a:ext cx="2544286" cy="57708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sz="1050" dirty="0" err="1" smtClean="0">
                  <a:solidFill>
                    <a:srgbClr val="FFFF99"/>
                  </a:solidFill>
                  <a:latin typeface="Consolas" pitchFamily="49" charset="0"/>
                  <a:cs typeface="Consolas" pitchFamily="49" charset="0"/>
                </a:rPr>
                <a:t>const</a:t>
              </a:r>
              <a:r>
                <a:rPr lang="es-ES" sz="1050" dirty="0" smtClean="0">
                  <a:solidFill>
                    <a:srgbClr val="FFFF99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s-ES" sz="1050" dirty="0" err="1" smtClean="0">
                  <a:solidFill>
                    <a:srgbClr val="FFFF99"/>
                  </a:solidFill>
                  <a:latin typeface="Consolas" pitchFamily="49" charset="0"/>
                  <a:cs typeface="Consolas" pitchFamily="49" charset="0"/>
                </a:rPr>
                <a:t>callMe</a:t>
              </a:r>
              <a:r>
                <a:rPr lang="es-ES" sz="1050" dirty="0" smtClean="0">
                  <a:solidFill>
                    <a:srgbClr val="FFFF99"/>
                  </a:solidFill>
                  <a:latin typeface="Consolas" pitchFamily="49" charset="0"/>
                  <a:cs typeface="Consolas" pitchFamily="49" charset="0"/>
                </a:rPr>
                <a:t> = </a:t>
              </a:r>
              <a:r>
                <a:rPr lang="es-ES" sz="1050" dirty="0" err="1" smtClean="0">
                  <a:solidFill>
                    <a:srgbClr val="FFFF99"/>
                  </a:solidFill>
                  <a:latin typeface="Consolas" pitchFamily="49" charset="0"/>
                  <a:cs typeface="Consolas" pitchFamily="49" charset="0"/>
                </a:rPr>
                <a:t>function</a:t>
              </a:r>
              <a:r>
                <a:rPr lang="es-ES" sz="1050" dirty="0" smtClean="0">
                  <a:solidFill>
                    <a:srgbClr val="FFFF99"/>
                  </a:solidFill>
                  <a:latin typeface="Consolas" pitchFamily="49" charset="0"/>
                  <a:cs typeface="Consolas" pitchFamily="49" charset="0"/>
                </a:rPr>
                <a:t>(</a:t>
              </a:r>
              <a:r>
                <a:rPr lang="es-ES" sz="1050" dirty="0" err="1" smtClean="0">
                  <a:solidFill>
                    <a:srgbClr val="FFFF99"/>
                  </a:solidFill>
                  <a:latin typeface="Consolas" pitchFamily="49" charset="0"/>
                  <a:cs typeface="Consolas" pitchFamily="49" charset="0"/>
                </a:rPr>
                <a:t>name</a:t>
              </a:r>
              <a:r>
                <a:rPr lang="es-ES" sz="1050" dirty="0" smtClean="0">
                  <a:solidFill>
                    <a:srgbClr val="FFFF99"/>
                  </a:solidFill>
                  <a:latin typeface="Consolas" pitchFamily="49" charset="0"/>
                  <a:cs typeface="Consolas" pitchFamily="49" charset="0"/>
                </a:rPr>
                <a:t>) { </a:t>
              </a:r>
            </a:p>
            <a:p>
              <a:r>
                <a:rPr lang="es-ES" sz="1050" dirty="0" smtClean="0">
                  <a:solidFill>
                    <a:srgbClr val="FFFF99"/>
                  </a:solidFill>
                  <a:latin typeface="Consolas" pitchFamily="49" charset="0"/>
                  <a:cs typeface="Consolas" pitchFamily="49" charset="0"/>
                </a:rPr>
                <a:t>    console.log(</a:t>
              </a:r>
              <a:r>
                <a:rPr lang="es-ES" sz="1050" dirty="0" err="1" smtClean="0">
                  <a:solidFill>
                    <a:srgbClr val="FFFF99"/>
                  </a:solidFill>
                  <a:latin typeface="Consolas" pitchFamily="49" charset="0"/>
                  <a:cs typeface="Consolas" pitchFamily="49" charset="0"/>
                </a:rPr>
                <a:t>name</a:t>
              </a:r>
              <a:r>
                <a:rPr lang="es-ES" sz="1050" dirty="0" smtClean="0">
                  <a:solidFill>
                    <a:srgbClr val="FFFF99"/>
                  </a:solidFill>
                  <a:latin typeface="Consolas" pitchFamily="49" charset="0"/>
                  <a:cs typeface="Consolas" pitchFamily="49" charset="0"/>
                </a:rPr>
                <a:t>);</a:t>
              </a:r>
            </a:p>
            <a:p>
              <a:r>
                <a:rPr lang="es-ES" sz="1050" dirty="0" smtClean="0">
                  <a:solidFill>
                    <a:srgbClr val="FFFF99"/>
                  </a:solidFill>
                  <a:latin typeface="Consolas" pitchFamily="49" charset="0"/>
                  <a:cs typeface="Consolas" pitchFamily="49" charset="0"/>
                </a:rPr>
                <a:t>}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851374" y="4292079"/>
              <a:ext cx="2175599" cy="57708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sz="1050" dirty="0" err="1" smtClean="0">
                  <a:solidFill>
                    <a:srgbClr val="FFFF99"/>
                  </a:solidFill>
                  <a:latin typeface="Consolas" pitchFamily="49" charset="0"/>
                  <a:cs typeface="Consolas" pitchFamily="49" charset="0"/>
                </a:rPr>
                <a:t>const</a:t>
              </a:r>
              <a:r>
                <a:rPr lang="es-ES" sz="1050" dirty="0" smtClean="0">
                  <a:solidFill>
                    <a:srgbClr val="FFFF99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s-ES" sz="1050" dirty="0" err="1" smtClean="0">
                  <a:solidFill>
                    <a:srgbClr val="FFFF99"/>
                  </a:solidFill>
                  <a:latin typeface="Consolas" pitchFamily="49" charset="0"/>
                  <a:cs typeface="Consolas" pitchFamily="49" charset="0"/>
                </a:rPr>
                <a:t>callMe</a:t>
              </a:r>
              <a:r>
                <a:rPr lang="es-ES" sz="1050" dirty="0" smtClean="0">
                  <a:solidFill>
                    <a:srgbClr val="FFFF99"/>
                  </a:solidFill>
                  <a:latin typeface="Consolas" pitchFamily="49" charset="0"/>
                  <a:cs typeface="Consolas" pitchFamily="49" charset="0"/>
                </a:rPr>
                <a:t> = </a:t>
              </a:r>
              <a:r>
                <a:rPr lang="es-ES" sz="1050" dirty="0" err="1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name</a:t>
              </a:r>
              <a:r>
                <a:rPr lang="es-ES" sz="1050" dirty="0" smtClean="0">
                  <a:solidFill>
                    <a:srgbClr val="FFFF99"/>
                  </a:solidFill>
                  <a:latin typeface="Consolas" pitchFamily="49" charset="0"/>
                  <a:cs typeface="Consolas" pitchFamily="49" charset="0"/>
                </a:rPr>
                <a:t> =&gt; { </a:t>
              </a:r>
            </a:p>
            <a:p>
              <a:r>
                <a:rPr lang="es-ES" sz="1050" dirty="0" smtClean="0">
                  <a:solidFill>
                    <a:srgbClr val="FFFF99"/>
                  </a:solidFill>
                  <a:latin typeface="Consolas" pitchFamily="49" charset="0"/>
                  <a:cs typeface="Consolas" pitchFamily="49" charset="0"/>
                </a:rPr>
                <a:t>    console.log(</a:t>
              </a:r>
              <a:r>
                <a:rPr lang="es-ES" sz="1050" dirty="0" err="1" smtClean="0">
                  <a:solidFill>
                    <a:srgbClr val="FFFF99"/>
                  </a:solidFill>
                  <a:latin typeface="Consolas" pitchFamily="49" charset="0"/>
                  <a:cs typeface="Consolas" pitchFamily="49" charset="0"/>
                </a:rPr>
                <a:t>name</a:t>
              </a:r>
              <a:r>
                <a:rPr lang="es-ES" sz="1050" dirty="0" smtClean="0">
                  <a:solidFill>
                    <a:srgbClr val="FFFF99"/>
                  </a:solidFill>
                  <a:latin typeface="Consolas" pitchFamily="49" charset="0"/>
                  <a:cs typeface="Consolas" pitchFamily="49" charset="0"/>
                </a:rPr>
                <a:t>);</a:t>
              </a:r>
            </a:p>
            <a:p>
              <a:r>
                <a:rPr lang="es-ES" sz="1050" dirty="0" smtClean="0">
                  <a:solidFill>
                    <a:srgbClr val="FFFF99"/>
                  </a:solidFill>
                  <a:latin typeface="Consolas" pitchFamily="49" charset="0"/>
                  <a:cs typeface="Consolas" pitchFamily="49" charset="0"/>
                </a:rPr>
                <a:t>}</a:t>
              </a:r>
            </a:p>
          </p:txBody>
        </p:sp>
        <p:sp>
          <p:nvSpPr>
            <p:cNvPr id="18" name="Right Arrow 17"/>
            <p:cNvSpPr/>
            <p:nvPr/>
          </p:nvSpPr>
          <p:spPr>
            <a:xfrm>
              <a:off x="4881862" y="4508357"/>
              <a:ext cx="808437" cy="14452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195736" y="5012159"/>
              <a:ext cx="2544286" cy="57708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050" dirty="0" err="1" smtClean="0">
                  <a:solidFill>
                    <a:srgbClr val="FFFF99"/>
                  </a:solidFill>
                  <a:latin typeface="Consolas" pitchFamily="49" charset="0"/>
                  <a:cs typeface="Consolas" pitchFamily="49" charset="0"/>
                </a:rPr>
                <a:t>const</a:t>
              </a:r>
              <a:r>
                <a:rPr lang="en-US" sz="1050" dirty="0" smtClean="0">
                  <a:solidFill>
                    <a:srgbClr val="FFFF99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1050" dirty="0" err="1" smtClean="0">
                  <a:solidFill>
                    <a:srgbClr val="FFFF99"/>
                  </a:solidFill>
                  <a:latin typeface="Consolas" pitchFamily="49" charset="0"/>
                  <a:cs typeface="Consolas" pitchFamily="49" charset="0"/>
                </a:rPr>
                <a:t>returnMe</a:t>
              </a:r>
              <a:r>
                <a:rPr lang="en-US" sz="1050" dirty="0" smtClean="0">
                  <a:solidFill>
                    <a:srgbClr val="FFFF99"/>
                  </a:solidFill>
                  <a:latin typeface="Consolas" pitchFamily="49" charset="0"/>
                  <a:cs typeface="Consolas" pitchFamily="49" charset="0"/>
                </a:rPr>
                <a:t> = name =&gt; { </a:t>
              </a:r>
            </a:p>
            <a:p>
              <a:r>
                <a:rPr lang="en-US" sz="1050" dirty="0" smtClean="0">
                  <a:solidFill>
                    <a:srgbClr val="FFFF99"/>
                  </a:solidFill>
                  <a:latin typeface="Consolas" pitchFamily="49" charset="0"/>
                  <a:cs typeface="Consolas" pitchFamily="49" charset="0"/>
                </a:rPr>
                <a:t>    return name;</a:t>
              </a:r>
            </a:p>
            <a:p>
              <a:r>
                <a:rPr lang="en-US" sz="1050" dirty="0" smtClean="0">
                  <a:solidFill>
                    <a:srgbClr val="FFFF99"/>
                  </a:solidFill>
                  <a:latin typeface="Consolas" pitchFamily="49" charset="0"/>
                  <a:cs typeface="Consolas" pitchFamily="49" charset="0"/>
                </a:rPr>
                <a:t>}</a:t>
              </a:r>
              <a:endPara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851374" y="5101479"/>
              <a:ext cx="2465042" cy="25391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sz="1050" dirty="0" err="1" smtClean="0">
                  <a:solidFill>
                    <a:srgbClr val="FFFF99"/>
                  </a:solidFill>
                  <a:latin typeface="Consolas" pitchFamily="49" charset="0"/>
                  <a:cs typeface="Consolas" pitchFamily="49" charset="0"/>
                </a:rPr>
                <a:t>const</a:t>
              </a:r>
              <a:r>
                <a:rPr lang="es-ES" sz="1050" dirty="0" smtClean="0">
                  <a:solidFill>
                    <a:srgbClr val="FFFF99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s-ES" sz="1050" dirty="0" err="1" smtClean="0">
                  <a:solidFill>
                    <a:srgbClr val="FFFF99"/>
                  </a:solidFill>
                  <a:latin typeface="Consolas" pitchFamily="49" charset="0"/>
                  <a:cs typeface="Consolas" pitchFamily="49" charset="0"/>
                </a:rPr>
                <a:t>returnMe</a:t>
              </a:r>
              <a:r>
                <a:rPr lang="es-ES" sz="1050" dirty="0" smtClean="0">
                  <a:solidFill>
                    <a:srgbClr val="FFFF99"/>
                  </a:solidFill>
                  <a:latin typeface="Consolas" pitchFamily="49" charset="0"/>
                  <a:cs typeface="Consolas" pitchFamily="49" charset="0"/>
                </a:rPr>
                <a:t> = </a:t>
              </a:r>
              <a:r>
                <a:rPr lang="es-ES" sz="1050" dirty="0" err="1" smtClean="0">
                  <a:solidFill>
                    <a:srgbClr val="FFFF99"/>
                  </a:solidFill>
                  <a:latin typeface="Consolas" pitchFamily="49" charset="0"/>
                  <a:cs typeface="Consolas" pitchFamily="49" charset="0"/>
                </a:rPr>
                <a:t>name</a:t>
              </a:r>
              <a:r>
                <a:rPr lang="es-ES" sz="1050" dirty="0" smtClean="0">
                  <a:solidFill>
                    <a:srgbClr val="FFFF99"/>
                  </a:solidFill>
                  <a:latin typeface="Consolas" pitchFamily="49" charset="0"/>
                  <a:cs typeface="Consolas" pitchFamily="49" charset="0"/>
                </a:rPr>
                <a:t> =&gt; </a:t>
              </a:r>
              <a:r>
                <a:rPr lang="es-ES" sz="1050" dirty="0" err="1" smtClean="0">
                  <a:solidFill>
                    <a:srgbClr val="FFFF99"/>
                  </a:solidFill>
                  <a:latin typeface="Consolas" pitchFamily="49" charset="0"/>
                  <a:cs typeface="Consolas" pitchFamily="49" charset="0"/>
                </a:rPr>
                <a:t>name</a:t>
              </a:r>
              <a:endPara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Right Arrow 20"/>
            <p:cNvSpPr/>
            <p:nvPr/>
          </p:nvSpPr>
          <p:spPr>
            <a:xfrm>
              <a:off x="4881861" y="5156175"/>
              <a:ext cx="808437" cy="14452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8676456" y="222756"/>
            <a:ext cx="258404" cy="2539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pic>
        <p:nvPicPr>
          <p:cNvPr id="1026" name="Picture 2" descr="Starship Troopers: dosis de ironía contra el conformismo | Micronesia en el  Cerebelo 2.0">
            <a:hlinkClick r:id="rId2"/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100"/>
          <a:stretch/>
        </p:blipFill>
        <p:spPr bwMode="auto">
          <a:xfrm>
            <a:off x="5151705" y="6021288"/>
            <a:ext cx="3577762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Starship Troopers: dosis de ironía contra el conformismo | Micronesia en el  Cerebelo 2.0">
            <a:hlinkClick r:id="rId4"/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100"/>
          <a:stretch/>
        </p:blipFill>
        <p:spPr bwMode="auto">
          <a:xfrm>
            <a:off x="3710956" y="1518132"/>
            <a:ext cx="1788881" cy="144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Starship Troopers: dosis de ironía contra el conformismo | Micronesia en el  Cerebelo 2.0">
            <a:hlinkClick r:id="rId6"/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100"/>
          <a:stretch/>
        </p:blipFill>
        <p:spPr bwMode="auto">
          <a:xfrm>
            <a:off x="3710955" y="1040618"/>
            <a:ext cx="1788881" cy="144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899592" y="1426284"/>
            <a:ext cx="553357" cy="2539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1050" dirty="0" err="1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const</a:t>
            </a:r>
            <a:endParaRPr lang="es-ES" sz="1050" dirty="0" smtClean="0">
              <a:solidFill>
                <a:srgbClr val="FFFF99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266352" y="731752"/>
            <a:ext cx="405880" cy="2539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1050" dirty="0" err="1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let</a:t>
            </a:r>
            <a:endParaRPr lang="es-ES" sz="1050" dirty="0" smtClean="0">
              <a:solidFill>
                <a:srgbClr val="FFFF99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708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2" cy="504056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 algn="l"/>
            <a:r>
              <a:rPr lang="es-ES" sz="2000" b="1" dirty="0" smtClean="0">
                <a:latin typeface="Bookman Old Style" pitchFamily="18" charset="0"/>
                <a:ea typeface="Tahoma" pitchFamily="34" charset="0"/>
                <a:cs typeface="Tahoma" pitchFamily="34" charset="0"/>
              </a:rPr>
              <a:t>Basic ES6 JavaScript: Importar JS</a:t>
            </a:r>
            <a:endParaRPr lang="es-ES" sz="2000" b="1" dirty="0">
              <a:latin typeface="Bookman Old Style" pitchFamily="18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692696"/>
            <a:ext cx="8928992" cy="720080"/>
          </a:xfrm>
        </p:spPr>
        <p:txBody>
          <a:bodyPr>
            <a:normAutofit/>
          </a:bodyPr>
          <a:lstStyle/>
          <a:p>
            <a:r>
              <a:rPr lang="es-ES" sz="1600" dirty="0" smtClean="0"/>
              <a:t>Integración entre distintos JS: ‘</a:t>
            </a:r>
            <a:r>
              <a:rPr lang="es-ES" sz="1600" dirty="0" err="1" smtClean="0"/>
              <a:t>import</a:t>
            </a:r>
            <a:r>
              <a:rPr lang="es-ES" sz="1600" dirty="0" smtClean="0"/>
              <a:t>’ y ‘</a:t>
            </a:r>
            <a:r>
              <a:rPr lang="es-ES" sz="1600" dirty="0" err="1" smtClean="0"/>
              <a:t>export</a:t>
            </a:r>
            <a:r>
              <a:rPr lang="es-ES" sz="1600" dirty="0" smtClean="0"/>
              <a:t>’</a:t>
            </a:r>
          </a:p>
          <a:p>
            <a:r>
              <a:rPr lang="es-ES" sz="1600" dirty="0" smtClean="0"/>
              <a:t>Hay dos formas de usarlos: con ‘</a:t>
            </a:r>
            <a:r>
              <a:rPr lang="es-ES" sz="1600" dirty="0" err="1" smtClean="0"/>
              <a:t>deafult</a:t>
            </a:r>
            <a:r>
              <a:rPr lang="es-ES" sz="1600" dirty="0" smtClean="0"/>
              <a:t>’ y sin él.</a:t>
            </a:r>
          </a:p>
          <a:p>
            <a:endParaRPr lang="es-ES" sz="16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131840" y="393305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22" name="TextBox 21"/>
          <p:cNvSpPr txBox="1"/>
          <p:nvPr/>
        </p:nvSpPr>
        <p:spPr>
          <a:xfrm>
            <a:off x="8676456" y="222756"/>
            <a:ext cx="258404" cy="2539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1050" dirty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es-ES" sz="1050" dirty="0" smtClean="0">
              <a:solidFill>
                <a:srgbClr val="FFFF99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20776" y="731752"/>
            <a:ext cx="664227" cy="2539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1050" dirty="0" err="1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import</a:t>
            </a:r>
            <a:endParaRPr lang="es-ES" sz="1050" dirty="0" smtClean="0">
              <a:solidFill>
                <a:srgbClr val="FFFF99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864807" y="731752"/>
            <a:ext cx="664227" cy="2539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1050" dirty="0" err="1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export</a:t>
            </a:r>
            <a:endParaRPr lang="es-ES" sz="1050" dirty="0" smtClean="0">
              <a:solidFill>
                <a:srgbClr val="FFFF99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147060" y="1032222"/>
            <a:ext cx="723348" cy="2539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default</a:t>
            </a:r>
          </a:p>
        </p:txBody>
      </p:sp>
      <p:sp>
        <p:nvSpPr>
          <p:cNvPr id="26" name="Title 1"/>
          <p:cNvSpPr txBox="1">
            <a:spLocks/>
          </p:cNvSpPr>
          <p:nvPr/>
        </p:nvSpPr>
        <p:spPr>
          <a:xfrm>
            <a:off x="514290" y="1484784"/>
            <a:ext cx="3682630" cy="36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600" b="1" dirty="0" smtClean="0">
                <a:latin typeface="Bookman Old Style" pitchFamily="18" charset="0"/>
                <a:ea typeface="Tahoma" pitchFamily="34" charset="0"/>
                <a:cs typeface="Tahoma" pitchFamily="34" charset="0"/>
              </a:rPr>
              <a:t>Con default</a:t>
            </a:r>
            <a:endParaRPr lang="es-ES" sz="1600" b="1" dirty="0">
              <a:latin typeface="Bookman Old Style" pitchFamily="18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>
          <a:xfrm>
            <a:off x="4993826" y="1478227"/>
            <a:ext cx="3682630" cy="36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600" b="1" dirty="0" smtClean="0">
                <a:latin typeface="Bookman Old Style" pitchFamily="18" charset="0"/>
                <a:ea typeface="Tahoma" pitchFamily="34" charset="0"/>
                <a:cs typeface="Tahoma" pitchFamily="34" charset="0"/>
              </a:rPr>
              <a:t>Sin default</a:t>
            </a:r>
            <a:endParaRPr lang="es-ES" sz="1600" b="1" dirty="0">
              <a:latin typeface="Bookman Old Style" pitchFamily="18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8" name="Content Placeholder 2"/>
          <p:cNvSpPr txBox="1">
            <a:spLocks/>
          </p:cNvSpPr>
          <p:nvPr/>
        </p:nvSpPr>
        <p:spPr>
          <a:xfrm>
            <a:off x="303377" y="1916832"/>
            <a:ext cx="4104456" cy="460851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200" dirty="0" smtClean="0"/>
              <a:t>En el archivo donde declaramos el '</a:t>
            </a:r>
            <a:r>
              <a:rPr lang="es-ES" sz="1200" i="1" dirty="0" err="1" smtClean="0"/>
              <a:t>export</a:t>
            </a:r>
            <a:r>
              <a:rPr lang="es-ES" sz="1200" dirty="0" smtClean="0"/>
              <a:t>' solo exportamos un elemento. </a:t>
            </a:r>
          </a:p>
          <a:p>
            <a:pPr marL="0" indent="0">
              <a:buNone/>
            </a:pPr>
            <a:r>
              <a:rPr lang="es-ES" sz="1200" dirty="0" smtClean="0"/>
              <a:t>Este elemento tiene asociada una variable que se referencia en el </a:t>
            </a:r>
            <a:r>
              <a:rPr lang="es-ES" sz="1200" i="1" dirty="0" err="1" smtClean="0"/>
              <a:t>export</a:t>
            </a:r>
            <a:r>
              <a:rPr lang="es-ES" sz="1200" dirty="0" smtClean="0"/>
              <a:t> precedido de 'default'. </a:t>
            </a:r>
          </a:p>
          <a:p>
            <a:pPr marL="0" indent="0">
              <a:buNone/>
            </a:pPr>
            <a:endParaRPr lang="es-ES" sz="1200" dirty="0"/>
          </a:p>
          <a:p>
            <a:pPr marL="0" indent="0">
              <a:buNone/>
            </a:pPr>
            <a:endParaRPr lang="es-ES" sz="1200" dirty="0" smtClean="0"/>
          </a:p>
          <a:p>
            <a:pPr marL="0" indent="0">
              <a:buNone/>
            </a:pPr>
            <a:endParaRPr lang="es-ES" sz="1200" dirty="0"/>
          </a:p>
          <a:p>
            <a:pPr marL="0" indent="0">
              <a:buNone/>
            </a:pPr>
            <a:endParaRPr lang="es-ES" sz="1200" dirty="0" smtClean="0"/>
          </a:p>
          <a:p>
            <a:pPr marL="0" indent="0">
              <a:buNone/>
            </a:pPr>
            <a:endParaRPr lang="es-ES" sz="1200" dirty="0" smtClean="0"/>
          </a:p>
          <a:p>
            <a:pPr marL="0" indent="0">
              <a:buNone/>
            </a:pPr>
            <a:r>
              <a:rPr lang="es-ES" sz="1200" dirty="0" smtClean="0"/>
              <a:t>Al importarlo siempre vamos a importar el mismo elemento, por lo que NO es necesario llamarlo por su 'nombre de pila' (</a:t>
            </a:r>
            <a:r>
              <a:rPr lang="es-ES" sz="1200" dirty="0" err="1" smtClean="0"/>
              <a:t>person</a:t>
            </a:r>
            <a:r>
              <a:rPr lang="es-ES" sz="1200" dirty="0" smtClean="0"/>
              <a:t>). </a:t>
            </a:r>
          </a:p>
          <a:p>
            <a:pPr marL="0" indent="0">
              <a:buNone/>
            </a:pPr>
            <a:r>
              <a:rPr lang="es-ES" sz="1200" dirty="0" smtClean="0"/>
              <a:t>Además lo importaremos sin encerrar el nombre que le vamos a dar entre { }.</a:t>
            </a:r>
          </a:p>
          <a:p>
            <a:pPr marL="0" indent="0">
              <a:buNone/>
            </a:pPr>
            <a:r>
              <a:rPr lang="es-ES" sz="1200" dirty="0" smtClean="0"/>
              <a:t>Por lo que al importarlo podemos hacerlo de las siguientes maneras:</a:t>
            </a:r>
            <a:endParaRPr lang="es-ES" sz="1200" dirty="0"/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4782913" y="1886817"/>
            <a:ext cx="4104456" cy="460851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200" dirty="0" smtClean="0"/>
              <a:t> En el archivo donde declaramos los </a:t>
            </a:r>
            <a:r>
              <a:rPr lang="es-ES" sz="1200" i="1" dirty="0" smtClean="0"/>
              <a:t>'</a:t>
            </a:r>
            <a:r>
              <a:rPr lang="es-ES" sz="1200" i="1" dirty="0" err="1" smtClean="0"/>
              <a:t>export</a:t>
            </a:r>
            <a:r>
              <a:rPr lang="es-ES" sz="1200" dirty="0" smtClean="0"/>
              <a:t>' exportamos varios elementos, cada uno con su sentencia </a:t>
            </a:r>
            <a:r>
              <a:rPr lang="es-ES" sz="1200" i="1" dirty="0" err="1" smtClean="0"/>
              <a:t>export</a:t>
            </a:r>
            <a:r>
              <a:rPr lang="es-ES" sz="1200" dirty="0" smtClean="0"/>
              <a:t>.</a:t>
            </a:r>
          </a:p>
          <a:p>
            <a:pPr marL="0" indent="0">
              <a:buNone/>
            </a:pPr>
            <a:r>
              <a:rPr lang="es-ES" sz="1200" i="1" dirty="0" smtClean="0">
                <a:latin typeface="Garamond" pitchFamily="18" charset="0"/>
              </a:rPr>
              <a:t>Nota: en este caso implementamos lo que se exporta dentro de la misma sentencia de exportación, pero eso es indiferente.</a:t>
            </a:r>
          </a:p>
          <a:p>
            <a:pPr marL="0" indent="0">
              <a:buNone/>
            </a:pPr>
            <a:endParaRPr lang="es-ES" sz="1200" dirty="0"/>
          </a:p>
          <a:p>
            <a:pPr marL="0" indent="0">
              <a:buNone/>
            </a:pPr>
            <a:endParaRPr lang="es-ES" sz="1200" dirty="0" smtClean="0"/>
          </a:p>
          <a:p>
            <a:pPr marL="0" indent="0">
              <a:buNone/>
            </a:pPr>
            <a:endParaRPr lang="es-ES" sz="1200" dirty="0"/>
          </a:p>
          <a:p>
            <a:pPr marL="0" indent="0">
              <a:buNone/>
            </a:pPr>
            <a:endParaRPr lang="es-ES" sz="1200" dirty="0" smtClean="0"/>
          </a:p>
          <a:p>
            <a:pPr marL="0" indent="0">
              <a:buNone/>
            </a:pPr>
            <a:endParaRPr lang="es-ES" sz="1200" dirty="0"/>
          </a:p>
          <a:p>
            <a:pPr marL="0" indent="0">
              <a:buNone/>
            </a:pPr>
            <a:endParaRPr lang="es-ES" sz="1200" dirty="0" smtClean="0"/>
          </a:p>
          <a:p>
            <a:pPr marL="0" indent="0">
              <a:buNone/>
            </a:pPr>
            <a:r>
              <a:rPr lang="es-ES" sz="1200" dirty="0" smtClean="0"/>
              <a:t>Por eso, al importarlo SÍ es necesario indicar el 'nombre de pila' del elemento específico y encerrarlo entre { }.</a:t>
            </a:r>
          </a:p>
          <a:p>
            <a:pPr marL="0" indent="0">
              <a:buNone/>
            </a:pPr>
            <a:r>
              <a:rPr lang="es-ES" sz="1200" dirty="0" smtClean="0"/>
              <a:t>Dos ejemplos válidos:</a:t>
            </a:r>
            <a:endParaRPr lang="es-ES" sz="1200" dirty="0"/>
          </a:p>
          <a:p>
            <a:pPr marL="0" indent="0">
              <a:buNone/>
            </a:pPr>
            <a:endParaRPr lang="es-ES" sz="1200" dirty="0" smtClean="0"/>
          </a:p>
          <a:p>
            <a:pPr marL="0" indent="0">
              <a:buNone/>
            </a:pPr>
            <a:endParaRPr lang="es-ES" sz="1200" dirty="0"/>
          </a:p>
          <a:p>
            <a:pPr marL="0" indent="0">
              <a:buNone/>
            </a:pPr>
            <a:endParaRPr lang="es-ES" sz="1200" dirty="0" smtClean="0"/>
          </a:p>
          <a:p>
            <a:pPr marL="0" indent="0">
              <a:buNone/>
            </a:pPr>
            <a:endParaRPr lang="es-ES" sz="1200" dirty="0"/>
          </a:p>
          <a:p>
            <a:pPr marL="0" indent="0">
              <a:buNone/>
            </a:pPr>
            <a:r>
              <a:rPr lang="es-ES" sz="1200" dirty="0" smtClean="0"/>
              <a:t>Asignación de un alias: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67544" y="2852936"/>
            <a:ext cx="3729376" cy="73866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1050" dirty="0" err="1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050" dirty="0" err="1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person</a:t>
            </a:r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= () =&gt; {</a:t>
            </a:r>
          </a:p>
          <a:p>
            <a:r>
              <a:rPr lang="es-ES" sz="1050" dirty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s-ES" sz="1050" dirty="0" err="1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: 'Max'</a:t>
            </a:r>
          </a:p>
          <a:p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s-ES" sz="105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export</a:t>
            </a:r>
            <a:r>
              <a:rPr lang="es-ES" sz="105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05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default</a:t>
            </a:r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050" dirty="0" err="1" smtClean="0">
                <a:solidFill>
                  <a:schemeClr val="accent5"/>
                </a:solidFill>
                <a:latin typeface="Consolas" pitchFamily="49" charset="0"/>
                <a:cs typeface="Consolas" pitchFamily="49" charset="0"/>
              </a:rPr>
              <a:t>person</a:t>
            </a:r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67544" y="5291205"/>
            <a:ext cx="2849027" cy="2539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05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import</a:t>
            </a:r>
            <a:r>
              <a:rPr lang="es-ES" sz="105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05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person</a:t>
            </a:r>
            <a:r>
              <a:rPr lang="es-ES" sz="105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050" dirty="0" err="1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'./person.js';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67543" y="5695364"/>
            <a:ext cx="2849027" cy="2539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05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import</a:t>
            </a:r>
            <a:r>
              <a:rPr lang="es-ES" sz="105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05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persona</a:t>
            </a:r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050" dirty="0" err="1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'./person.js';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970453" y="2841237"/>
            <a:ext cx="3729376" cy="106182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export</a:t>
            </a:r>
            <a:r>
              <a:rPr lang="en-U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dirty="0" err="1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en-U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dirty="0" smtClean="0">
                <a:solidFill>
                  <a:schemeClr val="accent5"/>
                </a:solidFill>
                <a:latin typeface="Consolas" pitchFamily="49" charset="0"/>
                <a:cs typeface="Consolas" pitchFamily="49" charset="0"/>
              </a:rPr>
              <a:t>person</a:t>
            </a:r>
            <a:r>
              <a:rPr lang="en-U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= () =&gt; {</a:t>
            </a:r>
          </a:p>
          <a:p>
            <a:r>
              <a:rPr lang="en-U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  talk: () =&gt; {...}</a:t>
            </a:r>
          </a:p>
          <a:p>
            <a:r>
              <a:rPr lang="en-U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105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export</a:t>
            </a:r>
            <a:r>
              <a:rPr lang="en-U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dirty="0" err="1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en-U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dirty="0" smtClean="0">
                <a:solidFill>
                  <a:schemeClr val="accent5"/>
                </a:solidFill>
                <a:latin typeface="Consolas" pitchFamily="49" charset="0"/>
                <a:cs typeface="Consolas" pitchFamily="49" charset="0"/>
              </a:rPr>
              <a:t>dog</a:t>
            </a:r>
            <a:r>
              <a:rPr lang="en-U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= () =&gt; {</a:t>
            </a:r>
          </a:p>
          <a:p>
            <a:r>
              <a:rPr lang="en-U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  bark: () =&gt; {...}</a:t>
            </a:r>
          </a:p>
          <a:p>
            <a:r>
              <a:rPr lang="en-U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s-ES" sz="1050" dirty="0" smtClean="0">
              <a:solidFill>
                <a:srgbClr val="FFFF99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970453" y="4725144"/>
            <a:ext cx="2849027" cy="415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105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import</a:t>
            </a:r>
            <a:r>
              <a:rPr lang="es-ES" sz="105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s-ES" sz="1050" dirty="0" err="1" smtClean="0">
                <a:solidFill>
                  <a:schemeClr val="accent5"/>
                </a:solidFill>
                <a:latin typeface="Consolas" pitchFamily="49" charset="0"/>
                <a:cs typeface="Consolas" pitchFamily="49" charset="0"/>
              </a:rPr>
              <a:t>person</a:t>
            </a:r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} </a:t>
            </a:r>
            <a:r>
              <a:rPr lang="es-ES" sz="1050" dirty="0" err="1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'./family.js';</a:t>
            </a:r>
          </a:p>
          <a:p>
            <a:r>
              <a:rPr lang="es-ES" sz="105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import</a:t>
            </a:r>
            <a:r>
              <a:rPr lang="es-ES" sz="105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s-ES" sz="1050" dirty="0" err="1" smtClean="0">
                <a:solidFill>
                  <a:schemeClr val="accent5"/>
                </a:solidFill>
                <a:latin typeface="Consolas" pitchFamily="49" charset="0"/>
                <a:cs typeface="Consolas" pitchFamily="49" charset="0"/>
              </a:rPr>
              <a:t>dog</a:t>
            </a:r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} </a:t>
            </a:r>
            <a:r>
              <a:rPr lang="es-ES" sz="1050" dirty="0" err="1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'./family.js';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970452" y="5229200"/>
            <a:ext cx="3273956" cy="2539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105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import</a:t>
            </a:r>
            <a:r>
              <a:rPr lang="es-ES" sz="105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s-ES" sz="1050" dirty="0" err="1" smtClean="0">
                <a:solidFill>
                  <a:schemeClr val="accent5"/>
                </a:solidFill>
                <a:latin typeface="Consolas" pitchFamily="49" charset="0"/>
                <a:cs typeface="Consolas" pitchFamily="49" charset="0"/>
              </a:rPr>
              <a:t>person</a:t>
            </a:r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s-ES" sz="1050" dirty="0" err="1" smtClean="0">
                <a:solidFill>
                  <a:schemeClr val="accent5"/>
                </a:solidFill>
                <a:latin typeface="Consolas" pitchFamily="49" charset="0"/>
                <a:cs typeface="Consolas" pitchFamily="49" charset="0"/>
              </a:rPr>
              <a:t>dog</a:t>
            </a:r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} </a:t>
            </a:r>
            <a:r>
              <a:rPr lang="es-ES" sz="1050" dirty="0" err="1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'./family.js';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970884" y="5744240"/>
            <a:ext cx="3728945" cy="415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105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import</a:t>
            </a:r>
            <a:r>
              <a:rPr lang="es-ES" sz="105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s-ES" sz="1050" dirty="0" err="1" smtClean="0">
                <a:solidFill>
                  <a:schemeClr val="accent5"/>
                </a:solidFill>
                <a:latin typeface="Consolas" pitchFamily="49" charset="0"/>
                <a:cs typeface="Consolas" pitchFamily="49" charset="0"/>
              </a:rPr>
              <a:t>person</a:t>
            </a:r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05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as</a:t>
            </a:r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persona, </a:t>
            </a:r>
            <a:r>
              <a:rPr lang="es-ES" sz="1050" dirty="0" err="1" smtClean="0">
                <a:solidFill>
                  <a:schemeClr val="accent5"/>
                </a:solidFill>
                <a:latin typeface="Consolas" pitchFamily="49" charset="0"/>
                <a:cs typeface="Consolas" pitchFamily="49" charset="0"/>
              </a:rPr>
              <a:t>dog</a:t>
            </a:r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} </a:t>
            </a:r>
          </a:p>
          <a:p>
            <a:r>
              <a:rPr lang="es-ES" sz="1050" dirty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s-ES" sz="1050" dirty="0" err="1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'./family.js';</a:t>
            </a:r>
          </a:p>
        </p:txBody>
      </p:sp>
    </p:spTree>
    <p:extLst>
      <p:ext uri="{BB962C8B-B14F-4D97-AF65-F5344CB8AC3E}">
        <p14:creationId xmlns:p14="http://schemas.microsoft.com/office/powerpoint/2010/main" val="2373945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ontent Placeholder 2"/>
          <p:cNvSpPr txBox="1">
            <a:spLocks/>
          </p:cNvSpPr>
          <p:nvPr/>
        </p:nvSpPr>
        <p:spPr>
          <a:xfrm>
            <a:off x="3131839" y="3861046"/>
            <a:ext cx="5911215" cy="289885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200" dirty="0" smtClean="0"/>
              <a:t>Si utilizo un constructor en una clase que hereda y quiero ejecutar también el constructor del padre tengo que llamarlo con </a:t>
            </a:r>
            <a:r>
              <a:rPr lang="es-ES" sz="1200" i="1" dirty="0" smtClean="0"/>
              <a:t>'</a:t>
            </a:r>
            <a:r>
              <a:rPr lang="es-ES" sz="1200" i="1" dirty="0" err="1" smtClean="0"/>
              <a:t>super</a:t>
            </a:r>
            <a:r>
              <a:rPr lang="es-ES" sz="1200" dirty="0" smtClean="0"/>
              <a:t>':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2" cy="504056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 algn="l"/>
            <a:r>
              <a:rPr lang="es-ES" sz="2000" b="1" dirty="0" smtClean="0">
                <a:latin typeface="Bookman Old Style" pitchFamily="18" charset="0"/>
                <a:ea typeface="Tahoma" pitchFamily="34" charset="0"/>
                <a:cs typeface="Tahoma" pitchFamily="34" charset="0"/>
              </a:rPr>
              <a:t>Basic ES6 JavaScript: Uso de clases</a:t>
            </a:r>
            <a:endParaRPr lang="es-ES" sz="2000" b="1" dirty="0">
              <a:latin typeface="Bookman Old Style" pitchFamily="18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31840" y="393305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22" name="TextBox 21"/>
          <p:cNvSpPr txBox="1"/>
          <p:nvPr/>
        </p:nvSpPr>
        <p:spPr>
          <a:xfrm>
            <a:off x="8676456" y="222756"/>
            <a:ext cx="258404" cy="2539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131840" y="1206420"/>
            <a:ext cx="2870327" cy="2539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1050" dirty="0" err="1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050" dirty="0" err="1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charly</a:t>
            </a:r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s-ES" sz="105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050" dirty="0" err="1" smtClean="0">
                <a:solidFill>
                  <a:schemeClr val="accent5"/>
                </a:solidFill>
                <a:latin typeface="Consolas" pitchFamily="49" charset="0"/>
                <a:cs typeface="Consolas" pitchFamily="49" charset="0"/>
              </a:rPr>
              <a:t>Person</a:t>
            </a:r>
            <a:r>
              <a:rPr lang="es-ES" sz="105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04530" y="1206420"/>
            <a:ext cx="2870327" cy="106182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105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s-ES" sz="105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050" dirty="0" err="1" smtClean="0">
                <a:solidFill>
                  <a:schemeClr val="accent5"/>
                </a:solidFill>
                <a:latin typeface="Consolas" pitchFamily="49" charset="0"/>
                <a:cs typeface="Consolas" pitchFamily="49" charset="0"/>
              </a:rPr>
              <a:t>Person</a:t>
            </a:r>
            <a:r>
              <a:rPr lang="es-ES" sz="1050" dirty="0" smtClean="0">
                <a:solidFill>
                  <a:schemeClr val="accent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s-ES" sz="1050" dirty="0" err="1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= 'Carlos';</a:t>
            </a:r>
          </a:p>
          <a:p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s-ES" sz="1050" dirty="0" err="1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talk</a:t>
            </a:r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() {</a:t>
            </a:r>
          </a:p>
          <a:p>
            <a:r>
              <a:rPr lang="es-ES" sz="1050" dirty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    console.log(this.name);</a:t>
            </a:r>
          </a:p>
          <a:p>
            <a:r>
              <a:rPr lang="es-ES" sz="1050" dirty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172728" y="1206420"/>
            <a:ext cx="2870327" cy="203132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1050" dirty="0" err="1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CarlosThing</a:t>
            </a:r>
            <a:r>
              <a:rPr lang="en-U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en-U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050" dirty="0" smtClean="0">
                <a:solidFill>
                  <a:schemeClr val="accent5"/>
                </a:solidFill>
                <a:latin typeface="Consolas" pitchFamily="49" charset="0"/>
                <a:cs typeface="Consolas" pitchFamily="49" charset="0"/>
              </a:rPr>
              <a:t>owner</a:t>
            </a:r>
            <a:r>
              <a:rPr lang="en-U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= 'Carlos';</a:t>
            </a:r>
          </a:p>
          <a:p>
            <a:r>
              <a:rPr lang="en-U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sz="1050" dirty="0" smtClean="0">
              <a:solidFill>
                <a:srgbClr val="FFFF99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class Thing </a:t>
            </a:r>
            <a:r>
              <a:rPr lang="en-US" sz="105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extends</a:t>
            </a:r>
            <a:r>
              <a:rPr lang="en-U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from </a:t>
            </a:r>
            <a:r>
              <a:rPr lang="en-US" sz="1050" dirty="0" err="1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CarlosThing</a:t>
            </a:r>
            <a:r>
              <a:rPr lang="en-U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en-US" sz="1050" dirty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 talk() {</a:t>
            </a:r>
          </a:p>
          <a:p>
            <a:r>
              <a:rPr lang="en-U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     console.log(</a:t>
            </a:r>
          </a:p>
          <a:p>
            <a:r>
              <a:rPr lang="en-U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        'owned by: ' + </a:t>
            </a:r>
            <a:r>
              <a:rPr lang="en-US" sz="1050" dirty="0" err="1" smtClean="0">
                <a:solidFill>
                  <a:schemeClr val="accent5"/>
                </a:solidFill>
                <a:latin typeface="Consolas" pitchFamily="49" charset="0"/>
                <a:cs typeface="Consolas" pitchFamily="49" charset="0"/>
              </a:rPr>
              <a:t>this.owner</a:t>
            </a:r>
            <a:endParaRPr lang="en-US" sz="1050" dirty="0" smtClean="0">
              <a:solidFill>
                <a:schemeClr val="accent5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50" dirty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    );</a:t>
            </a:r>
          </a:p>
          <a:p>
            <a:r>
              <a:rPr lang="en-U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  }</a:t>
            </a:r>
          </a:p>
          <a:p>
            <a:r>
              <a:rPr lang="en-U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s-ES" sz="1050" dirty="0" smtClean="0">
              <a:solidFill>
                <a:srgbClr val="FFFF99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79512" y="4158734"/>
            <a:ext cx="2736304" cy="9002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1050" dirty="0" err="1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CarlosThing</a:t>
            </a:r>
            <a:r>
              <a:rPr lang="en-U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en-US" sz="1050" dirty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05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constructor</a:t>
            </a:r>
            <a:r>
              <a:rPr lang="en-U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(){</a:t>
            </a:r>
          </a:p>
          <a:p>
            <a:r>
              <a:rPr lang="en-U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1050" dirty="0" err="1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this.owner</a:t>
            </a:r>
            <a:r>
              <a:rPr lang="en-U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= 'Carlos';</a:t>
            </a:r>
          </a:p>
          <a:p>
            <a:r>
              <a:rPr lang="en-U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  }</a:t>
            </a:r>
          </a:p>
          <a:p>
            <a:r>
              <a:rPr lang="en-U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s-ES" sz="1050" dirty="0" smtClean="0">
              <a:solidFill>
                <a:srgbClr val="FFFF99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224204" y="4311170"/>
            <a:ext cx="3728945" cy="235449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1050" dirty="0" err="1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050" dirty="0" err="1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CarlosThing</a:t>
            </a:r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s-ES" sz="105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constructor</a:t>
            </a:r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() {</a:t>
            </a:r>
          </a:p>
          <a:p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s-ES" sz="1050" dirty="0" err="1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this.owner</a:t>
            </a:r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= 'Carlos';</a:t>
            </a:r>
          </a:p>
          <a:p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  }</a:t>
            </a:r>
          </a:p>
          <a:p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s-ES" sz="1050" dirty="0" smtClean="0">
              <a:solidFill>
                <a:srgbClr val="FFFF99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s-ES" sz="1050" dirty="0" err="1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050" dirty="0" err="1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Thing</a:t>
            </a:r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extends from </a:t>
            </a:r>
            <a:r>
              <a:rPr lang="en-US" sz="1050" dirty="0" err="1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CarlosThing</a:t>
            </a:r>
            <a:r>
              <a:rPr lang="en-U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  constructor(){</a:t>
            </a:r>
          </a:p>
          <a:p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s-ES" sz="105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super</a:t>
            </a:r>
            <a:r>
              <a:rPr lang="es-ES" sz="105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     this.name = 'Cosa';</a:t>
            </a:r>
          </a:p>
          <a:p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  }</a:t>
            </a:r>
          </a:p>
          <a:p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  </a:t>
            </a:r>
          </a:p>
          <a:p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talk() { … }</a:t>
            </a:r>
          </a:p>
          <a:p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9" name="Title 1"/>
          <p:cNvSpPr txBox="1">
            <a:spLocks/>
          </p:cNvSpPr>
          <p:nvPr/>
        </p:nvSpPr>
        <p:spPr>
          <a:xfrm>
            <a:off x="104530" y="722418"/>
            <a:ext cx="2870327" cy="36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600" b="1" dirty="0" smtClean="0">
                <a:latin typeface="Bookman Old Style" pitchFamily="18" charset="0"/>
                <a:ea typeface="Tahoma" pitchFamily="34" charset="0"/>
                <a:cs typeface="Tahoma" pitchFamily="34" charset="0"/>
              </a:rPr>
              <a:t>Declaración</a:t>
            </a:r>
            <a:endParaRPr lang="es-ES" sz="1600" b="1" dirty="0">
              <a:latin typeface="Bookman Old Style" pitchFamily="18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8" name="Title 1"/>
          <p:cNvSpPr txBox="1">
            <a:spLocks/>
          </p:cNvSpPr>
          <p:nvPr/>
        </p:nvSpPr>
        <p:spPr>
          <a:xfrm>
            <a:off x="3131840" y="722418"/>
            <a:ext cx="2870327" cy="36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600" b="1" dirty="0" err="1" smtClean="0">
                <a:latin typeface="Bookman Old Style" pitchFamily="18" charset="0"/>
                <a:ea typeface="Tahoma" pitchFamily="34" charset="0"/>
                <a:cs typeface="Tahoma" pitchFamily="34" charset="0"/>
              </a:rPr>
              <a:t>Instaciación</a:t>
            </a:r>
            <a:endParaRPr lang="es-ES" sz="1600" b="1" dirty="0">
              <a:latin typeface="Bookman Old Style" pitchFamily="18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9" name="Title 1"/>
          <p:cNvSpPr txBox="1">
            <a:spLocks/>
          </p:cNvSpPr>
          <p:nvPr/>
        </p:nvSpPr>
        <p:spPr>
          <a:xfrm>
            <a:off x="6172729" y="722418"/>
            <a:ext cx="2870327" cy="36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600" b="1" dirty="0" smtClean="0">
                <a:latin typeface="Bookman Old Style" pitchFamily="18" charset="0"/>
                <a:ea typeface="Tahoma" pitchFamily="34" charset="0"/>
                <a:cs typeface="Tahoma" pitchFamily="34" charset="0"/>
              </a:rPr>
              <a:t>Herencia</a:t>
            </a:r>
            <a:endParaRPr lang="es-ES" sz="1600" b="1" dirty="0">
              <a:latin typeface="Bookman Old Style" pitchFamily="18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0" name="Title 1"/>
          <p:cNvSpPr txBox="1">
            <a:spLocks/>
          </p:cNvSpPr>
          <p:nvPr/>
        </p:nvSpPr>
        <p:spPr>
          <a:xfrm>
            <a:off x="104530" y="3375304"/>
            <a:ext cx="8938525" cy="36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600" b="1" dirty="0" smtClean="0">
                <a:latin typeface="Bookman Old Style" pitchFamily="18" charset="0"/>
                <a:ea typeface="Tahoma" pitchFamily="34" charset="0"/>
                <a:cs typeface="Tahoma" pitchFamily="34" charset="0"/>
              </a:rPr>
              <a:t>Constructor</a:t>
            </a:r>
            <a:endParaRPr lang="es-ES" sz="1600" b="1" dirty="0">
              <a:latin typeface="Bookman Old Style" pitchFamily="18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2" name="Content Placeholder 2"/>
          <p:cNvSpPr txBox="1">
            <a:spLocks/>
          </p:cNvSpPr>
          <p:nvPr/>
        </p:nvSpPr>
        <p:spPr>
          <a:xfrm>
            <a:off x="104530" y="3861045"/>
            <a:ext cx="2870327" cy="289885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200" dirty="0" smtClean="0"/>
              <a:t>Constructor estándar:</a:t>
            </a:r>
          </a:p>
        </p:txBody>
      </p:sp>
      <p:sp>
        <p:nvSpPr>
          <p:cNvPr id="13" name="Curved Right Arrow 12"/>
          <p:cNvSpPr/>
          <p:nvPr/>
        </p:nvSpPr>
        <p:spPr>
          <a:xfrm rot="10800000">
            <a:off x="4716016" y="4517357"/>
            <a:ext cx="3066366" cy="1224138"/>
          </a:xfrm>
          <a:prstGeom prst="curvedRightArrow">
            <a:avLst>
              <a:gd name="adj1" fmla="val 3095"/>
              <a:gd name="adj2" fmla="val 11087"/>
              <a:gd name="adj3" fmla="val 844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9938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2" cy="504056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 algn="l"/>
            <a:r>
              <a:rPr lang="es-ES" sz="2000" b="1" dirty="0" smtClean="0">
                <a:latin typeface="Bookman Old Style" pitchFamily="18" charset="0"/>
                <a:ea typeface="Tahoma" pitchFamily="34" charset="0"/>
                <a:cs typeface="Tahoma" pitchFamily="34" charset="0"/>
              </a:rPr>
              <a:t>Basic ES6 JavaScript: Babel</a:t>
            </a:r>
            <a:endParaRPr lang="es-ES" sz="2000" b="1" dirty="0">
              <a:latin typeface="Bookman Old Style" pitchFamily="18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692696"/>
            <a:ext cx="8928992" cy="6048672"/>
          </a:xfrm>
        </p:spPr>
        <p:txBody>
          <a:bodyPr>
            <a:normAutofit/>
          </a:bodyPr>
          <a:lstStyle/>
          <a:p>
            <a:r>
              <a:rPr lang="es-ES" sz="1600" dirty="0" smtClean="0"/>
              <a:t>No todos los entornos en los que se ejecutará nuestra aplicación soportarán ES6</a:t>
            </a:r>
          </a:p>
          <a:p>
            <a:r>
              <a:rPr lang="es-ES" sz="1600" dirty="0" smtClean="0"/>
              <a:t>Para solventarlo existe la herramienta Babel</a:t>
            </a:r>
          </a:p>
          <a:p>
            <a:r>
              <a:rPr lang="es-ES" sz="1600" dirty="0" smtClean="0"/>
              <a:t>Utilizando la librería de Babel podemos utilizar funcionalidades que todavía no forman parte de ES6 (o que no aplican a todos los navegadores)</a:t>
            </a:r>
          </a:p>
          <a:p>
            <a:r>
              <a:rPr lang="es-ES" sz="1600" dirty="0" smtClean="0"/>
              <a:t>Con ella podemos ignorar los constructores al inicio de la clase, así como la llamada a </a:t>
            </a:r>
            <a:r>
              <a:rPr lang="es-ES" sz="1600" i="1" dirty="0" err="1" smtClean="0"/>
              <a:t>super</a:t>
            </a:r>
            <a:r>
              <a:rPr lang="es-ES" sz="1600" dirty="0" smtClean="0"/>
              <a:t> en caso de herencia</a:t>
            </a:r>
          </a:p>
          <a:p>
            <a:r>
              <a:rPr lang="es-ES" sz="1600" dirty="0" smtClean="0"/>
              <a:t>Además podemos definir los métodos como atributos cuyo valor es un ()=&gt;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31840" y="393305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10" name="TextBox 9"/>
          <p:cNvSpPr txBox="1"/>
          <p:nvPr/>
        </p:nvSpPr>
        <p:spPr>
          <a:xfrm>
            <a:off x="6380438" y="2419852"/>
            <a:ext cx="521297" cy="21544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80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() =&gt;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676456" y="222756"/>
            <a:ext cx="258404" cy="2539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1050" dirty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es-ES" sz="1050" dirty="0" smtClean="0">
              <a:solidFill>
                <a:srgbClr val="FFFF99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39552" y="3018725"/>
            <a:ext cx="3728945" cy="26776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1050" dirty="0" err="1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050" dirty="0" err="1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CarlosThing</a:t>
            </a:r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s-ES" sz="105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constructor</a:t>
            </a:r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() {</a:t>
            </a:r>
          </a:p>
          <a:p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s-ES" sz="1050" dirty="0" err="1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this.owner</a:t>
            </a:r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= 'Carlos';</a:t>
            </a:r>
          </a:p>
          <a:p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  }</a:t>
            </a:r>
          </a:p>
          <a:p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s-ES" sz="1050" dirty="0" smtClean="0">
              <a:solidFill>
                <a:srgbClr val="FFFF99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s-ES" sz="1050" dirty="0" err="1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050" dirty="0" err="1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Thing</a:t>
            </a:r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extends from </a:t>
            </a:r>
            <a:r>
              <a:rPr lang="en-US" sz="1050" dirty="0" err="1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CarlosThing</a:t>
            </a:r>
            <a:r>
              <a:rPr lang="en-U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  constructor(){</a:t>
            </a:r>
          </a:p>
          <a:p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s-ES" sz="105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super</a:t>
            </a:r>
            <a:r>
              <a:rPr lang="es-ES" sz="105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     this.name = 'Cosa';</a:t>
            </a:r>
          </a:p>
          <a:p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  }</a:t>
            </a:r>
          </a:p>
          <a:p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  </a:t>
            </a:r>
          </a:p>
          <a:p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talk() {</a:t>
            </a:r>
          </a:p>
          <a:p>
            <a:r>
              <a:rPr lang="en-U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     console.log('Owned by: ' + </a:t>
            </a:r>
            <a:r>
              <a:rPr lang="en-US" sz="1050" dirty="0" err="1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this.owner</a:t>
            </a:r>
            <a:r>
              <a:rPr lang="en-U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  }</a:t>
            </a:r>
          </a:p>
          <a:p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572000" y="3018724"/>
            <a:ext cx="3728945" cy="17081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1050" dirty="0" err="1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CarlosThing</a:t>
            </a:r>
            <a:r>
              <a:rPr lang="en-U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en-U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  owner = 'Carlos';</a:t>
            </a:r>
          </a:p>
          <a:p>
            <a:r>
              <a:rPr lang="en-U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sz="1050" dirty="0" smtClean="0">
              <a:solidFill>
                <a:srgbClr val="FFFF99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class Thing extends from </a:t>
            </a:r>
            <a:r>
              <a:rPr lang="en-US" sz="1050" dirty="0" err="1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CarlosThing</a:t>
            </a:r>
            <a:r>
              <a:rPr lang="en-U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050" dirty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 name = '</a:t>
            </a:r>
            <a:r>
              <a:rPr lang="en-US" sz="1050" dirty="0" err="1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Cosa</a:t>
            </a:r>
            <a:r>
              <a:rPr lang="en-U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';</a:t>
            </a:r>
          </a:p>
          <a:p>
            <a:r>
              <a:rPr lang="en-U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  talk = </a:t>
            </a:r>
            <a:r>
              <a:rPr lang="en-US" sz="105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() =&gt; </a:t>
            </a:r>
            <a:r>
              <a:rPr lang="en-U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     console.log('Owned by: ' + </a:t>
            </a:r>
            <a:r>
              <a:rPr lang="en-US" sz="1050" dirty="0" err="1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this.owner</a:t>
            </a:r>
            <a:r>
              <a:rPr lang="en-U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  }</a:t>
            </a:r>
          </a:p>
          <a:p>
            <a:r>
              <a:rPr lang="en-U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s-ES" sz="1050" dirty="0" smtClean="0">
              <a:solidFill>
                <a:srgbClr val="FFFF99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Title 1"/>
          <p:cNvSpPr txBox="1">
            <a:spLocks/>
          </p:cNvSpPr>
          <p:nvPr/>
        </p:nvSpPr>
        <p:spPr>
          <a:xfrm>
            <a:off x="3419872" y="2838705"/>
            <a:ext cx="1008112" cy="36004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600" b="1" dirty="0" smtClean="0">
                <a:latin typeface="Bookman Old Style" pitchFamily="18" charset="0"/>
                <a:ea typeface="Tahoma" pitchFamily="34" charset="0"/>
                <a:cs typeface="Tahoma" pitchFamily="34" charset="0"/>
              </a:rPr>
              <a:t>Antes</a:t>
            </a:r>
            <a:endParaRPr lang="es-ES" sz="1600" b="1" dirty="0">
              <a:latin typeface="Bookman Old Style" pitchFamily="18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6" name="Title 1"/>
          <p:cNvSpPr txBox="1">
            <a:spLocks/>
          </p:cNvSpPr>
          <p:nvPr/>
        </p:nvSpPr>
        <p:spPr>
          <a:xfrm>
            <a:off x="7631420" y="2838705"/>
            <a:ext cx="1008112" cy="360040"/>
          </a:xfrm>
          <a:prstGeom prst="rect">
            <a:avLst/>
          </a:prstGeom>
          <a:solidFill>
            <a:srgbClr val="00B050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600" b="1" dirty="0" smtClean="0">
                <a:solidFill>
                  <a:schemeClr val="bg1"/>
                </a:solidFill>
                <a:latin typeface="Bookman Old Style" pitchFamily="18" charset="0"/>
                <a:ea typeface="Tahoma" pitchFamily="34" charset="0"/>
                <a:cs typeface="Tahoma" pitchFamily="34" charset="0"/>
              </a:rPr>
              <a:t>Ahora</a:t>
            </a:r>
            <a:endParaRPr lang="es-ES" sz="1600" b="1" dirty="0">
              <a:solidFill>
                <a:schemeClr val="bg1"/>
              </a:solidFill>
              <a:latin typeface="Bookman Old Style" pitchFamily="18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4980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2" cy="504056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 algn="l"/>
            <a:r>
              <a:rPr lang="es-ES" sz="2000" b="1" dirty="0" smtClean="0">
                <a:latin typeface="Bookman Old Style" pitchFamily="18" charset="0"/>
                <a:ea typeface="Tahoma" pitchFamily="34" charset="0"/>
                <a:cs typeface="Tahoma" pitchFamily="34" charset="0"/>
              </a:rPr>
              <a:t>Basic ES6 JavaScript: Spread </a:t>
            </a:r>
            <a:r>
              <a:rPr lang="es-ES" sz="2000" b="1" dirty="0" err="1" smtClean="0">
                <a:latin typeface="Bookman Old Style" pitchFamily="18" charset="0"/>
                <a:ea typeface="Tahoma" pitchFamily="34" charset="0"/>
                <a:cs typeface="Tahoma" pitchFamily="34" charset="0"/>
              </a:rPr>
              <a:t>operator</a:t>
            </a:r>
            <a:endParaRPr lang="es-ES" sz="2000" b="1" dirty="0">
              <a:latin typeface="Bookman Old Style" pitchFamily="18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692696"/>
            <a:ext cx="8928992" cy="6048672"/>
          </a:xfrm>
        </p:spPr>
        <p:txBody>
          <a:bodyPr>
            <a:normAutofit/>
          </a:bodyPr>
          <a:lstStyle/>
          <a:p>
            <a:r>
              <a:rPr lang="es-ES" sz="1600" dirty="0" smtClean="0"/>
              <a:t>El operador spread/</a:t>
            </a:r>
            <a:r>
              <a:rPr lang="es-ES" sz="1600" dirty="0" err="1" smtClean="0"/>
              <a:t>rest</a:t>
            </a:r>
            <a:r>
              <a:rPr lang="es-ES" sz="1600" dirty="0" smtClean="0"/>
              <a:t> son tres puntos:   ‘...’   y se aplica precediendo a </a:t>
            </a:r>
            <a:r>
              <a:rPr lang="es-ES" sz="1600" dirty="0" err="1" smtClean="0"/>
              <a:t>arrays</a:t>
            </a:r>
            <a:r>
              <a:rPr lang="es-ES" sz="1600" dirty="0" smtClean="0"/>
              <a:t> y objetos para obtener su contenido</a:t>
            </a:r>
          </a:p>
          <a:p>
            <a:endParaRPr lang="es-ES" sz="1600" dirty="0"/>
          </a:p>
          <a:p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endParaRPr lang="es-ES" sz="1600" dirty="0"/>
          </a:p>
          <a:p>
            <a:r>
              <a:rPr lang="es-ES" sz="1600" dirty="0" smtClean="0"/>
              <a:t>También sirve para </a:t>
            </a:r>
            <a:r>
              <a:rPr lang="es-ES" sz="1600" dirty="0" smtClean="0"/>
              <a:t>convertir una </a:t>
            </a:r>
            <a:r>
              <a:rPr lang="es-ES" sz="1600" dirty="0" smtClean="0"/>
              <a:t>lista de argumentos </a:t>
            </a:r>
            <a:r>
              <a:rPr lang="es-ES" sz="1600" dirty="0" smtClean="0"/>
              <a:t>en </a:t>
            </a:r>
            <a:r>
              <a:rPr lang="es-ES" sz="1600" dirty="0" smtClean="0"/>
              <a:t>un </a:t>
            </a:r>
            <a:r>
              <a:rPr lang="es-ES" sz="1600" dirty="0" err="1" smtClean="0"/>
              <a:t>array</a:t>
            </a:r>
            <a:endParaRPr lang="es-ES" sz="16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131840" y="393305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10" name="TextBox 9"/>
          <p:cNvSpPr txBox="1"/>
          <p:nvPr/>
        </p:nvSpPr>
        <p:spPr>
          <a:xfrm>
            <a:off x="550754" y="1301818"/>
            <a:ext cx="3576620" cy="415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let </a:t>
            </a:r>
            <a:r>
              <a:rPr lang="en-US" sz="1050" dirty="0" smtClean="0">
                <a:solidFill>
                  <a:schemeClr val="accent5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= [1, 2, 3]</a:t>
            </a:r>
          </a:p>
          <a:p>
            <a:r>
              <a:rPr lang="en-U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console.log([</a:t>
            </a:r>
            <a:r>
              <a:rPr lang="en-US" sz="105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en-US" sz="1050" dirty="0" smtClean="0">
                <a:solidFill>
                  <a:schemeClr val="accent5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, 4, 5]) </a:t>
            </a:r>
            <a:r>
              <a:rPr lang="en-US" sz="1050" dirty="0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//-&gt; [1, 2, 3, 4, 5]</a:t>
            </a:r>
            <a:endParaRPr lang="es-ES" sz="1050" dirty="0" smtClean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676456" y="222756"/>
            <a:ext cx="258404" cy="2539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950883" y="772942"/>
            <a:ext cx="352982" cy="21544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80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...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50754" y="1869716"/>
            <a:ext cx="6304931" cy="186974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let </a:t>
            </a:r>
            <a:r>
              <a:rPr lang="en-US" sz="1050" dirty="0" smtClean="0">
                <a:solidFill>
                  <a:schemeClr val="accent5"/>
                </a:solidFill>
                <a:latin typeface="Consolas" pitchFamily="49" charset="0"/>
                <a:cs typeface="Consolas" pitchFamily="49" charset="0"/>
              </a:rPr>
              <a:t>o</a:t>
            </a:r>
            <a:r>
              <a:rPr lang="en-U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= {</a:t>
            </a:r>
          </a:p>
          <a:p>
            <a:r>
              <a:rPr lang="en-U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  name: 'Carlos',</a:t>
            </a:r>
          </a:p>
          <a:p>
            <a:r>
              <a:rPr lang="en-U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  age: ‘18'</a:t>
            </a:r>
          </a:p>
          <a:p>
            <a:r>
              <a:rPr lang="en-U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};</a:t>
            </a:r>
          </a:p>
          <a:p>
            <a:endParaRPr lang="en-US" sz="1050" dirty="0" smtClean="0">
              <a:solidFill>
                <a:srgbClr val="FFFF99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let </a:t>
            </a:r>
            <a:r>
              <a:rPr lang="en-US" sz="1050" dirty="0" err="1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oo</a:t>
            </a:r>
            <a:r>
              <a:rPr lang="en-U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= {</a:t>
            </a:r>
          </a:p>
          <a:p>
            <a:r>
              <a:rPr lang="en-U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05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en-US" sz="1050" dirty="0" smtClean="0">
                <a:solidFill>
                  <a:schemeClr val="accent5"/>
                </a:solidFill>
                <a:latin typeface="Consolas" pitchFamily="49" charset="0"/>
                <a:cs typeface="Consolas" pitchFamily="49" charset="0"/>
              </a:rPr>
              <a:t>o</a:t>
            </a:r>
            <a:r>
              <a:rPr lang="en-U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  skills: ['web styles', 'react']</a:t>
            </a:r>
          </a:p>
          <a:p>
            <a:r>
              <a:rPr lang="en-U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};</a:t>
            </a:r>
          </a:p>
          <a:p>
            <a:endParaRPr lang="en-US" sz="1050" dirty="0" smtClean="0">
              <a:solidFill>
                <a:srgbClr val="FFFF99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1050" dirty="0" err="1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oo</a:t>
            </a:r>
            <a:r>
              <a:rPr lang="en-U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); </a:t>
            </a:r>
            <a:r>
              <a:rPr lang="en-US" sz="1050" dirty="0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-&gt; {name: 'Carlos', age: ‘18', skills: ['web styles', 'react']}</a:t>
            </a:r>
            <a:endParaRPr lang="es-ES" sz="1050" dirty="0" smtClean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50754" y="4221088"/>
            <a:ext cx="3576620" cy="57708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function Foo (</a:t>
            </a:r>
            <a:r>
              <a:rPr lang="en-US" sz="105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en-US" sz="1050" dirty="0" err="1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args</a:t>
            </a:r>
            <a:r>
              <a:rPr lang="en-U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r>
              <a:rPr lang="en-U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  console.log(</a:t>
            </a:r>
            <a:r>
              <a:rPr lang="en-US" sz="1050" dirty="0" err="1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args</a:t>
            </a:r>
            <a:r>
              <a:rPr lang="en-U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); </a:t>
            </a:r>
            <a:r>
              <a:rPr lang="en-US" sz="1050" dirty="0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-&gt; [arg1, arg2, </a:t>
            </a:r>
            <a:r>
              <a:rPr lang="en-US" sz="1050" i="1" dirty="0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etc</a:t>
            </a:r>
            <a:r>
              <a:rPr lang="en-US" sz="1050" i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1050" dirty="0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]</a:t>
            </a:r>
          </a:p>
          <a:p>
            <a:r>
              <a:rPr lang="en-U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s-ES" sz="1050" dirty="0" smtClean="0">
              <a:solidFill>
                <a:srgbClr val="FFFF99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1302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2" cy="504056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 algn="l"/>
            <a:r>
              <a:rPr lang="es-ES" sz="2000" b="1" dirty="0" smtClean="0">
                <a:latin typeface="Bookman Old Style" pitchFamily="18" charset="0"/>
                <a:ea typeface="Tahoma" pitchFamily="34" charset="0"/>
                <a:cs typeface="Tahoma" pitchFamily="34" charset="0"/>
              </a:rPr>
              <a:t>Basic ES6 JavaScript: </a:t>
            </a:r>
            <a:r>
              <a:rPr lang="es-ES" sz="2000" b="1" dirty="0" err="1" smtClean="0">
                <a:latin typeface="Bookman Old Style" pitchFamily="18" charset="0"/>
                <a:ea typeface="Tahoma" pitchFamily="34" charset="0"/>
                <a:cs typeface="Tahoma" pitchFamily="34" charset="0"/>
              </a:rPr>
              <a:t>Arrays</a:t>
            </a:r>
            <a:endParaRPr lang="es-ES" sz="2000" b="1" dirty="0">
              <a:latin typeface="Bookman Old Style" pitchFamily="18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692696"/>
            <a:ext cx="8928992" cy="6048672"/>
          </a:xfrm>
        </p:spPr>
        <p:txBody>
          <a:bodyPr>
            <a:normAutofit/>
          </a:bodyPr>
          <a:lstStyle/>
          <a:p>
            <a:r>
              <a:rPr lang="es-ES" sz="1600" dirty="0" smtClean="0"/>
              <a:t>Con </a:t>
            </a:r>
            <a:r>
              <a:rPr lang="es-ES" sz="1600" dirty="0" err="1" smtClean="0"/>
              <a:t>React</a:t>
            </a:r>
            <a:r>
              <a:rPr lang="es-ES" sz="1600" dirty="0" smtClean="0"/>
              <a:t> se utilizan los </a:t>
            </a:r>
            <a:r>
              <a:rPr lang="es-ES" sz="1600" dirty="0" err="1" smtClean="0"/>
              <a:t>arrays</a:t>
            </a:r>
            <a:r>
              <a:rPr lang="es-ES" sz="1600" dirty="0" smtClean="0"/>
              <a:t> de múltiples formas, por lo que es recomendable tener soltura a la hora de manejarlos.</a:t>
            </a:r>
          </a:p>
          <a:p>
            <a:r>
              <a:rPr lang="es-ES" sz="1600" dirty="0" smtClean="0"/>
              <a:t>Sus operaciones más importantes son:</a:t>
            </a:r>
          </a:p>
          <a:p>
            <a:pPr lvl="1"/>
            <a:r>
              <a:rPr lang="nn-NO" sz="1200" dirty="0" smtClean="0"/>
              <a:t>map()  =&gt; https://developer.mozilla.org/en-US/docs/Web/JavaScript/Reference/Global_Objects/Array/map</a:t>
            </a:r>
          </a:p>
          <a:p>
            <a:pPr lvl="1"/>
            <a:r>
              <a:rPr lang="nn-NO" sz="1200" dirty="0" smtClean="0"/>
              <a:t>find()  =&gt; https://developer.mozilla.org/en-US/docs/Web/JavaScript/Reference/Global_Objects/Array/find</a:t>
            </a:r>
          </a:p>
          <a:p>
            <a:pPr lvl="1"/>
            <a:r>
              <a:rPr lang="nn-NO" sz="1200" dirty="0" smtClean="0"/>
              <a:t>findIndex()  =&gt; https://developer.mozilla.org/en-US/docs/Web/JavaScript/Reference/Global_Objects/Array/findIndex</a:t>
            </a:r>
          </a:p>
          <a:p>
            <a:pPr lvl="1"/>
            <a:r>
              <a:rPr lang="nn-NO" sz="1200" dirty="0" smtClean="0"/>
              <a:t>filter()  =&gt; https://developer.mozilla.org/en-US/docs/Web/JavaScript/Reference/Global_Objects/Array/filter</a:t>
            </a:r>
          </a:p>
          <a:p>
            <a:pPr lvl="1"/>
            <a:r>
              <a:rPr lang="nn-NO" sz="1200" dirty="0" smtClean="0"/>
              <a:t>reduce()  =&gt; https://developer.mozilla.org/en-US/docs/Web/JavaScript/Reference/Global_Objects/Array/Reduce</a:t>
            </a:r>
          </a:p>
          <a:p>
            <a:pPr lvl="1"/>
            <a:r>
              <a:rPr lang="nn-NO" sz="1200" dirty="0" smtClean="0"/>
              <a:t>concat()  =&gt; https://developer.mozilla.org/en-US/docs/Web/JavaScript/Reference/Global_Objects/Array/concat</a:t>
            </a:r>
          </a:p>
          <a:p>
            <a:pPr lvl="1"/>
            <a:r>
              <a:rPr lang="nn-NO" sz="1200" dirty="0" smtClean="0"/>
              <a:t>slice()  =&gt; https://developer.mozilla.org/en-US/docs/Web/JavaScript/Reference/Global_Objects/Array/slice</a:t>
            </a:r>
          </a:p>
          <a:p>
            <a:pPr lvl="1"/>
            <a:r>
              <a:rPr lang="nn-NO" sz="1200" dirty="0" smtClean="0"/>
              <a:t>splice()  =&gt; https://developer.mozilla.org/en-US/docs/Web/JavaScript/Reference/Global_Objects/Array/splice</a:t>
            </a:r>
            <a:endParaRPr lang="es-ES" sz="1200" dirty="0" smtClean="0"/>
          </a:p>
          <a:p>
            <a:endParaRPr lang="es-ES" sz="16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131840" y="393305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22" name="TextBox 21"/>
          <p:cNvSpPr txBox="1"/>
          <p:nvPr/>
        </p:nvSpPr>
        <p:spPr>
          <a:xfrm>
            <a:off x="8676456" y="222756"/>
            <a:ext cx="258404" cy="2539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1050" dirty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es-ES" sz="1050" dirty="0" smtClean="0">
              <a:solidFill>
                <a:srgbClr val="FFFF99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4" name="Picture 2" descr="Starship Troopers: dosis de ironía contra el conformismo | Micronesia en el  Cerebelo 2.0">
            <a:hlinkClick r:id="rId2"/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100"/>
          <a:stretch/>
        </p:blipFill>
        <p:spPr bwMode="auto">
          <a:xfrm>
            <a:off x="5357098" y="3645024"/>
            <a:ext cx="3577762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059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2" cy="504056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 algn="l"/>
            <a:r>
              <a:rPr lang="es-ES" sz="2000" b="1" dirty="0" smtClean="0">
                <a:latin typeface="Bookman Old Style" pitchFamily="18" charset="0"/>
                <a:ea typeface="Tahoma" pitchFamily="34" charset="0"/>
                <a:cs typeface="Tahoma" pitchFamily="34" charset="0"/>
              </a:rPr>
              <a:t>Basic ES6 JavaScript: Desestructuración</a:t>
            </a:r>
            <a:endParaRPr lang="es-ES" sz="2000" b="1" dirty="0">
              <a:latin typeface="Bookman Old Style" pitchFamily="18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692696"/>
            <a:ext cx="8928992" cy="6048672"/>
          </a:xfrm>
        </p:spPr>
        <p:txBody>
          <a:bodyPr>
            <a:normAutofit/>
          </a:bodyPr>
          <a:lstStyle/>
          <a:p>
            <a:r>
              <a:rPr lang="es-ES" sz="1600" dirty="0" smtClean="0"/>
              <a:t>Desestructurar un objeto es convertir un </a:t>
            </a:r>
            <a:r>
              <a:rPr lang="es-ES" sz="1600" dirty="0" err="1" smtClean="0"/>
              <a:t>array</a:t>
            </a:r>
            <a:r>
              <a:rPr lang="es-ES" sz="1600" dirty="0" smtClean="0"/>
              <a:t> o un objeto en un conjunto de variables.</a:t>
            </a:r>
          </a:p>
          <a:p>
            <a:endParaRPr lang="es-ES" sz="1600" dirty="0"/>
          </a:p>
          <a:p>
            <a:endParaRPr lang="es-ES" sz="1600" dirty="0" smtClean="0"/>
          </a:p>
          <a:p>
            <a:endParaRPr lang="es-E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3131840" y="393305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22" name="TextBox 21"/>
          <p:cNvSpPr txBox="1"/>
          <p:nvPr/>
        </p:nvSpPr>
        <p:spPr>
          <a:xfrm>
            <a:off x="8676456" y="222756"/>
            <a:ext cx="258404" cy="2539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1050" dirty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es-ES" sz="1050" dirty="0" smtClean="0">
              <a:solidFill>
                <a:srgbClr val="FFFF99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50754" y="1124744"/>
            <a:ext cx="2396810" cy="57708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[a, b] = ['</a:t>
            </a:r>
            <a:r>
              <a:rPr lang="en-US" sz="1050" dirty="0" err="1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Hola</a:t>
            </a:r>
            <a:r>
              <a:rPr lang="en-U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', 'Carlos'];</a:t>
            </a:r>
          </a:p>
          <a:p>
            <a:r>
              <a:rPr lang="en-U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console.log(a); </a:t>
            </a:r>
            <a:r>
              <a:rPr lang="en-US" sz="1050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// -&gt; '</a:t>
            </a:r>
            <a:r>
              <a:rPr lang="en-US" sz="1050" dirty="0" err="1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Hola</a:t>
            </a:r>
            <a:r>
              <a:rPr lang="en-US" sz="1050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'</a:t>
            </a:r>
          </a:p>
          <a:p>
            <a:r>
              <a:rPr lang="en-U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console.log(b); </a:t>
            </a:r>
            <a:r>
              <a:rPr lang="en-US" sz="1050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// -&gt; 'Carlos'</a:t>
            </a:r>
            <a:endParaRPr lang="es-ES" sz="1050" dirty="0" smtClean="0">
              <a:solidFill>
                <a:schemeClr val="accent6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193008" y="1124744"/>
            <a:ext cx="3060453" cy="57708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{name, age} = {name: 'Carlos', age: 18}</a:t>
            </a:r>
          </a:p>
          <a:p>
            <a:r>
              <a:rPr lang="en-U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console.log(name); </a:t>
            </a:r>
            <a:r>
              <a:rPr lang="en-US" sz="1050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// -&gt; 'Carlos'</a:t>
            </a:r>
          </a:p>
          <a:p>
            <a:r>
              <a:rPr lang="en-U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console.log(age);  </a:t>
            </a:r>
            <a:r>
              <a:rPr lang="en-US" sz="1050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// -&gt; 18</a:t>
            </a:r>
            <a:endParaRPr lang="es-ES" sz="1050" dirty="0" smtClean="0">
              <a:solidFill>
                <a:schemeClr val="accent6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2987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14069</TotalTime>
  <Words>1271</Words>
  <Application>Microsoft Office PowerPoint</Application>
  <PresentationFormat>On-screen Show (4:3)</PresentationFormat>
  <Paragraphs>260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JavaScript EcmaScript-6</vt:lpstr>
      <vt:lpstr>Basic ES6 JavaScript</vt:lpstr>
      <vt:lpstr>Basic ES6 JavaScript: Definiciones</vt:lpstr>
      <vt:lpstr>Basic ES6 JavaScript: Importar JS</vt:lpstr>
      <vt:lpstr>Basic ES6 JavaScript: Uso de clases</vt:lpstr>
      <vt:lpstr>Basic ES6 JavaScript: Babel</vt:lpstr>
      <vt:lpstr>Basic ES6 JavaScript: Spread operator</vt:lpstr>
      <vt:lpstr>Basic ES6 JavaScript: Arrays</vt:lpstr>
      <vt:lpstr>Basic ES6 JavaScript: Desestructuración</vt:lpstr>
      <vt:lpstr>JavaScript EcmaScript-6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</dc:title>
  <dc:creator>Carlos Picazo</dc:creator>
  <cp:lastModifiedBy>Carlos Picazo</cp:lastModifiedBy>
  <cp:revision>23</cp:revision>
  <dcterms:created xsi:type="dcterms:W3CDTF">2020-11-12T12:15:00Z</dcterms:created>
  <dcterms:modified xsi:type="dcterms:W3CDTF">2020-11-24T12:44:48Z</dcterms:modified>
</cp:coreProperties>
</file>