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309" r:id="rId12"/>
    <p:sldId id="310" r:id="rId13"/>
    <p:sldId id="278" r:id="rId14"/>
    <p:sldId id="279" r:id="rId15"/>
    <p:sldId id="280" r:id="rId16"/>
    <p:sldId id="258" r:id="rId17"/>
    <p:sldId id="269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8" r:id="rId26"/>
    <p:sldId id="291" r:id="rId27"/>
    <p:sldId id="311" r:id="rId28"/>
    <p:sldId id="289" r:id="rId29"/>
    <p:sldId id="290" r:id="rId30"/>
    <p:sldId id="292" r:id="rId31"/>
    <p:sldId id="293" r:id="rId32"/>
    <p:sldId id="295" r:id="rId33"/>
    <p:sldId id="312" r:id="rId34"/>
    <p:sldId id="294" r:id="rId35"/>
    <p:sldId id="296" r:id="rId36"/>
    <p:sldId id="298" r:id="rId37"/>
    <p:sldId id="297" r:id="rId38"/>
    <p:sldId id="299" r:id="rId39"/>
    <p:sldId id="300" r:id="rId40"/>
    <p:sldId id="303" r:id="rId41"/>
    <p:sldId id="304" r:id="rId42"/>
    <p:sldId id="301" r:id="rId43"/>
    <p:sldId id="306" r:id="rId44"/>
    <p:sldId id="305" r:id="rId45"/>
    <p:sldId id="308" r:id="rId46"/>
    <p:sldId id="307" r:id="rId47"/>
    <p:sldId id="302" r:id="rId48"/>
    <p:sldId id="261" r:id="rId49"/>
    <p:sldId id="264" r:id="rId50"/>
    <p:sldId id="265" r:id="rId51"/>
    <p:sldId id="266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1E1E81-FDDB-48A3-8FCB-A52CCCD360F9}">
          <p14:sldIdLst>
            <p14:sldId id="256"/>
            <p14:sldId id="281"/>
          </p14:sldIdLst>
        </p14:section>
        <p14:section name="JavaScript EcmaScript-6" id="{E0DB98BB-8552-4B4C-BE77-ED968D203882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09"/>
            <p14:sldId id="310"/>
            <p14:sldId id="278"/>
            <p14:sldId id="279"/>
          </p14:sldIdLst>
        </p14:section>
        <p14:section name="React Basics" id="{C22D6E85-E1E6-46D1-8134-BC3DD1813CEB}">
          <p14:sldIdLst>
            <p14:sldId id="280"/>
            <p14:sldId id="258"/>
            <p14:sldId id="269"/>
            <p14:sldId id="282"/>
            <p14:sldId id="283"/>
            <p14:sldId id="284"/>
            <p14:sldId id="285"/>
            <p14:sldId id="286"/>
            <p14:sldId id="287"/>
            <p14:sldId id="288"/>
            <p14:sldId id="268"/>
          </p14:sldIdLst>
        </p14:section>
        <p14:section name="React State" id="{DD23C1B0-211A-408E-84B4-DAE2975461F7}">
          <p14:sldIdLst>
            <p14:sldId id="291"/>
            <p14:sldId id="311"/>
            <p14:sldId id="289"/>
            <p14:sldId id="290"/>
            <p14:sldId id="292"/>
            <p14:sldId id="293"/>
            <p14:sldId id="295"/>
            <p14:sldId id="312"/>
            <p14:sldId id="294"/>
            <p14:sldId id="296"/>
            <p14:sldId id="298"/>
            <p14:sldId id="297"/>
            <p14:sldId id="299"/>
            <p14:sldId id="300"/>
            <p14:sldId id="303"/>
          </p14:sldIdLst>
        </p14:section>
        <p14:section name="Programando con React" id="{8D5ABE3C-F2A9-447B-97AA-E5EE12B2CDF4}">
          <p14:sldIdLst>
            <p14:sldId id="304"/>
            <p14:sldId id="301"/>
            <p14:sldId id="306"/>
            <p14:sldId id="305"/>
            <p14:sldId id="308"/>
            <p14:sldId id="307"/>
          </p14:sldIdLst>
        </p14:section>
        <p14:section name="Traspas de ejemplo" id="{9A7F06C4-4820-4B88-936B-0B141BB90B58}">
          <p14:sldIdLst>
            <p14:sldId id="302"/>
            <p14:sldId id="261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2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0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1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3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6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6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CC41-5B20-44C1-83A3-5755B7B4F5E0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edium.com/laboratoria-developers/por-valor-vs-por-referencia-en-javascript-de3daf53a8b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Statements/let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developer.mozilla.org/en-US/docs/Web/JavaScript/Reference/Statements/cons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00B0F0"/>
                </a:solidFill>
              </a:rPr>
              <a:t>REACT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Arrays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Con React se utilizan los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de múltiples formas, por lo que es recomendable tener soltura a la hora de manejarlos.</a:t>
            </a:r>
          </a:p>
          <a:p>
            <a:r>
              <a:rPr lang="es-ES" sz="1600" dirty="0" smtClean="0"/>
              <a:t>Sus operaciones más importantes son:</a:t>
            </a:r>
          </a:p>
          <a:p>
            <a:pPr lvl="1"/>
            <a:r>
              <a:rPr lang="nn-NO" sz="1200" dirty="0" smtClean="0"/>
              <a:t>map()  =&gt; https://developer.mozilla.org/en-US/docs/Web/JavaScript/Reference/Global_Objects/Array/map</a:t>
            </a:r>
          </a:p>
          <a:p>
            <a:pPr lvl="1"/>
            <a:r>
              <a:rPr lang="nn-NO" sz="1200" dirty="0" smtClean="0"/>
              <a:t>find()  =&gt; https://developer.mozilla.org/en-US/docs/Web/JavaScript/Reference/Global_Objects/Array/find</a:t>
            </a:r>
          </a:p>
          <a:p>
            <a:pPr lvl="1"/>
            <a:r>
              <a:rPr lang="nn-NO" sz="1200" dirty="0" smtClean="0"/>
              <a:t>findIndex()  =&gt; https://developer.mozilla.org/en-US/docs/Web/JavaScript/Reference/Global_Objects/Array/findIndex</a:t>
            </a:r>
          </a:p>
          <a:p>
            <a:pPr lvl="1"/>
            <a:r>
              <a:rPr lang="nn-NO" sz="1200" dirty="0" smtClean="0"/>
              <a:t>filter()  =&gt; https://developer.mozilla.org/en-US/docs/Web/JavaScript/Reference/Global_Objects/Array/filter</a:t>
            </a:r>
          </a:p>
          <a:p>
            <a:pPr lvl="1"/>
            <a:r>
              <a:rPr lang="nn-NO" sz="1200" dirty="0" smtClean="0"/>
              <a:t>reduce()  =&gt; https://developer.mozilla.org/en-US/docs/Web/JavaScript/Reference/Global_Objects/Array/Reduce</a:t>
            </a:r>
          </a:p>
          <a:p>
            <a:pPr lvl="1"/>
            <a:r>
              <a:rPr lang="nn-NO" sz="1200" dirty="0" smtClean="0"/>
              <a:t>concat()  =&gt; https://developer.mozilla.org/en-US/docs/Web/JavaScript/Reference/Global_Objects/Array/concat</a:t>
            </a:r>
          </a:p>
          <a:p>
            <a:pPr lvl="1"/>
            <a:r>
              <a:rPr lang="nn-NO" sz="1200" dirty="0" smtClean="0"/>
              <a:t>slice()  =&gt; https://developer.mozilla.org/en-US/docs/Web/JavaScript/Reference/Global_Objects/Array/slice</a:t>
            </a:r>
          </a:p>
          <a:p>
            <a:pPr lvl="1"/>
            <a:r>
              <a:rPr lang="nn-NO" sz="1200" dirty="0" smtClean="0"/>
              <a:t>splice()  =&gt; https://developer.mozilla.org/en-US/docs/Web/JavaScript/Reference/Global_Objects/Array/splice</a:t>
            </a:r>
            <a:endParaRPr lang="es-ES" sz="1200" dirty="0" smtClean="0"/>
          </a:p>
          <a:p>
            <a:endParaRPr lang="es-E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357098" y="3362732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Arrays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Recordemos que en JavaScript los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son un tipo de elemento que se pasa por referencia, no por valor</a:t>
            </a:r>
          </a:p>
          <a:p>
            <a:r>
              <a:rPr lang="es-ES" sz="1600" dirty="0" smtClean="0"/>
              <a:t>Cualquier modificación que se haga sobre el elemento al que se le ha asignado el valor se aplicará sobre la fuente, puesto que hace referencia a la instancia de un mismo objeto.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300" y="1988840"/>
            <a:ext cx="7139966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(index)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this.state.datablock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Siendo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un array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.splice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(index, 1);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Eliminamos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el item en la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posición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index</a:t>
            </a:r>
          </a:p>
          <a:p>
            <a:r>
              <a:rPr lang="en-U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y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this.state.datablock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son el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mismo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objeto</a:t>
            </a:r>
            <a:endParaRPr lang="en-US" sz="1050" i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050" i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lo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se ha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modificado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el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origen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datos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rompiendo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el </a:t>
            </a:r>
            <a:r>
              <a:rPr lang="en-U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flujo</a:t>
            </a:r>
            <a:r>
              <a:rPr lang="en-U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natural de React.</a:t>
            </a:r>
            <a:endParaRPr lang="en-US" sz="1050" i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363668" y="3501008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864" y="4006539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datablock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2028760" y="4006539"/>
            <a:ext cx="9997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611560" y="4006539"/>
            <a:ext cx="10512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this</a:t>
            </a:r>
            <a:endParaRPr lang="es-ES" dirty="0"/>
          </a:p>
        </p:txBody>
      </p:sp>
      <p:cxnSp>
        <p:nvCxnSpPr>
          <p:cNvPr id="6" name="Straight Arrow Connector 5"/>
          <p:cNvCxnSpPr>
            <a:stCxn id="10" idx="3"/>
            <a:endCxn id="9" idx="1"/>
          </p:cNvCxnSpPr>
          <p:nvPr/>
        </p:nvCxnSpPr>
        <p:spPr>
          <a:xfrm>
            <a:off x="1662788" y="4258567"/>
            <a:ext cx="365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3028488" y="4258567"/>
            <a:ext cx="319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642" y="4725144"/>
            <a:ext cx="191706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deleteItem</a:t>
            </a:r>
            <a:r>
              <a:rPr lang="es-ES" dirty="0" smtClean="0"/>
              <a:t> </a:t>
            </a:r>
            <a:r>
              <a:rPr lang="es-ES" dirty="0" err="1" smtClean="0"/>
              <a:t>scope</a:t>
            </a:r>
            <a:endParaRPr lang="es-ES" dirty="0"/>
          </a:p>
        </p:txBody>
      </p:sp>
      <p:cxnSp>
        <p:nvCxnSpPr>
          <p:cNvPr id="21" name="Elbow Connector 20"/>
          <p:cNvCxnSpPr>
            <a:stCxn id="17" idx="3"/>
            <a:endCxn id="4" idx="2"/>
          </p:cNvCxnSpPr>
          <p:nvPr/>
        </p:nvCxnSpPr>
        <p:spPr>
          <a:xfrm flipV="1">
            <a:off x="2095706" y="4510595"/>
            <a:ext cx="1900230" cy="466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Arrays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Para solucionar este inconveniente hay dos métodos:</a:t>
            </a:r>
          </a:p>
          <a:p>
            <a:r>
              <a:rPr lang="es-ES" sz="1600" dirty="0" smtClean="0"/>
              <a:t>En </a:t>
            </a:r>
            <a:r>
              <a:rPr lang="es-ES" sz="1600" dirty="0" err="1" smtClean="0"/>
              <a:t>arrays</a:t>
            </a:r>
            <a:r>
              <a:rPr lang="es-ES" sz="1600" dirty="0" smtClean="0"/>
              <a:t>, el método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slice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 sin argumentos, devuelve </a:t>
            </a:r>
            <a:r>
              <a:rPr lang="es-ES" sz="1600" b="1" u="sng" dirty="0" smtClean="0"/>
              <a:t>una copia</a:t>
            </a:r>
            <a:r>
              <a:rPr lang="es-ES" sz="1600" dirty="0" smtClean="0"/>
              <a:t> del </a:t>
            </a:r>
            <a:r>
              <a:rPr lang="es-ES" sz="1600" dirty="0" err="1" smtClean="0"/>
              <a:t>array</a:t>
            </a:r>
            <a:r>
              <a:rPr lang="es-ES" sz="1600" dirty="0" smtClean="0"/>
              <a:t> original.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Otra opción es utilizar el operador ‘</a:t>
            </a:r>
            <a:r>
              <a:rPr lang="es-ES" sz="1600" i="1" dirty="0" smtClean="0"/>
              <a:t>spread</a:t>
            </a:r>
            <a:r>
              <a:rPr lang="es-ES" sz="1600" dirty="0" smtClean="0"/>
              <a:t>’, que también permite generar una copia al devolver la lista del contenido original.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 smtClean="0"/>
              <a:t>En ambos casos, en el </a:t>
            </a:r>
            <a:r>
              <a:rPr lang="es-ES" sz="1600" dirty="0" err="1" smtClean="0"/>
              <a:t>scope</a:t>
            </a:r>
            <a:r>
              <a:rPr lang="es-ES" sz="1600" dirty="0" smtClean="0"/>
              <a:t> de la función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deleteItem</a:t>
            </a:r>
            <a:r>
              <a:rPr lang="es-ES" sz="1600" dirty="0" smtClean="0"/>
              <a:t> manejaremos una copia del </a:t>
            </a:r>
            <a:r>
              <a:rPr lang="es-ES" sz="1600" dirty="0" err="1" smtClean="0"/>
              <a:t>array</a:t>
            </a:r>
            <a:r>
              <a:rPr lang="es-ES" sz="1600" dirty="0" smtClean="0"/>
              <a:t> y no el original.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300" y="1412776"/>
            <a:ext cx="3837676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(index)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this.state.datablock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.slice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.splice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(index, 1);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6766" y="4942643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datablock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2317662" y="4942643"/>
            <a:ext cx="9997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state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900462" y="4942643"/>
            <a:ext cx="10512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this</a:t>
            </a:r>
            <a:endParaRPr lang="es-ES" dirty="0"/>
          </a:p>
        </p:txBody>
      </p:sp>
      <p:cxnSp>
        <p:nvCxnSpPr>
          <p:cNvPr id="6" name="Straight Arrow Connector 5"/>
          <p:cNvCxnSpPr>
            <a:stCxn id="10" idx="3"/>
            <a:endCxn id="9" idx="1"/>
          </p:cNvCxnSpPr>
          <p:nvPr/>
        </p:nvCxnSpPr>
        <p:spPr>
          <a:xfrm>
            <a:off x="1951690" y="5194671"/>
            <a:ext cx="365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3317390" y="5194671"/>
            <a:ext cx="319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7544" y="5949280"/>
            <a:ext cx="191706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deleteItem</a:t>
            </a:r>
            <a:r>
              <a:rPr lang="es-ES" dirty="0" smtClean="0"/>
              <a:t> </a:t>
            </a:r>
            <a:r>
              <a:rPr lang="es-ES" dirty="0" err="1" smtClean="0"/>
              <a:t>scope</a:t>
            </a:r>
            <a:endParaRPr lang="es-ES" dirty="0"/>
          </a:p>
        </p:txBody>
      </p:sp>
      <p:sp>
        <p:nvSpPr>
          <p:cNvPr id="18" name="Rectangle 17"/>
          <p:cNvSpPr/>
          <p:nvPr/>
        </p:nvSpPr>
        <p:spPr>
          <a:xfrm>
            <a:off x="5139035" y="5949280"/>
            <a:ext cx="129614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datablock</a:t>
            </a:r>
            <a:endParaRPr lang="es-E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2384608" y="6201308"/>
            <a:ext cx="27544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8" idx="0"/>
          </p:cNvCxnSpPr>
          <p:nvPr/>
        </p:nvCxnSpPr>
        <p:spPr>
          <a:xfrm rot="16200000" flipH="1">
            <a:off x="4784682" y="4946854"/>
            <a:ext cx="502581" cy="15022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0627" y="5590266"/>
            <a:ext cx="41069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z="800" dirty="0" smtClean="0"/>
              <a:t>copia</a:t>
            </a:r>
            <a:endParaRPr lang="es-E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91833" y="3068960"/>
            <a:ext cx="3864143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(index)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[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this.state.datablock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.splice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(index, 1);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Cloud 26"/>
          <p:cNvSpPr/>
          <p:nvPr/>
        </p:nvSpPr>
        <p:spPr>
          <a:xfrm>
            <a:off x="5687330" y="4489237"/>
            <a:ext cx="3456670" cy="115257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 smtClean="0"/>
              <a:t>En React, para actualizar el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200" dirty="0" smtClean="0"/>
              <a:t> utilizaríamos después:</a:t>
            </a:r>
          </a:p>
          <a:p>
            <a:r>
              <a:rPr lang="es-ES" sz="9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setState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9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datablock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s-ES" sz="9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datablock</a:t>
            </a:r>
            <a:endParaRPr lang="es-ES" sz="9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s-E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1515" y="3068960"/>
            <a:ext cx="3864143" cy="7386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(index)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dataObject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this.state.dataObject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415665" y="2838705"/>
            <a:ext cx="1620831" cy="36004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" b="1" dirty="0" smtClean="0">
                <a:solidFill>
                  <a:schemeClr val="bg1"/>
                </a:solidFill>
                <a:latin typeface="Bookman Old Style" pitchFamily="18" charset="0"/>
                <a:ea typeface="Tahoma" pitchFamily="34" charset="0"/>
                <a:cs typeface="Tahoma" pitchFamily="34" charset="0"/>
              </a:rPr>
              <a:t>Caso de ser un objeto</a:t>
            </a:r>
            <a:endParaRPr lang="es-ES" sz="1000" b="1" dirty="0">
              <a:solidFill>
                <a:schemeClr val="bg1"/>
              </a:solidFill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Desestructuración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Desestructurar un objeto es convertir un </a:t>
            </a:r>
            <a:r>
              <a:rPr lang="es-ES" sz="1600" dirty="0" err="1" smtClean="0"/>
              <a:t>array</a:t>
            </a:r>
            <a:r>
              <a:rPr lang="es-ES" sz="1600" dirty="0" smtClean="0"/>
              <a:t> o un objeto en un conjunto de variables.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754" y="1124744"/>
            <a:ext cx="2396810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[a, b] = ['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Hola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', 'Carlos'];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console.log(a);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</a:t>
            </a:r>
            <a:r>
              <a:rPr lang="en-US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Hola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console.log(b);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'Carlos'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3008" y="1124744"/>
            <a:ext cx="3060453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{name, age} = {name: 'Carlos', age: 18}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console.log(name);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'Carlos'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console.log(age);  </a:t>
            </a:r>
            <a:r>
              <a:rPr lang="en-US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-&gt; 18</a:t>
            </a:r>
            <a:endParaRPr lang="es-ES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99"/>
                </a:solidFill>
              </a:rPr>
              <a:t>Gracias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Fundamentos y estrategias elementales para trabajar con REACT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00B0F0"/>
                </a:solidFill>
              </a:rPr>
              <a:t>Introducción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React: Introducción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smtClean="0"/>
              <a:t>Crear un proyecto React</a:t>
            </a:r>
          </a:p>
          <a:p>
            <a:r>
              <a:rPr lang="es-ES" sz="1600" dirty="0" smtClean="0"/>
              <a:t>Bloques: React &amp; </a:t>
            </a:r>
            <a:r>
              <a:rPr lang="es-ES" sz="1600" dirty="0" err="1" smtClean="0"/>
              <a:t>ReactDOM</a:t>
            </a:r>
            <a:endParaRPr lang="es-ES" sz="1600" dirty="0" smtClean="0"/>
          </a:p>
          <a:p>
            <a:r>
              <a:rPr lang="es-ES" sz="1600" dirty="0" err="1" smtClean="0"/>
              <a:t>Componentización</a:t>
            </a:r>
            <a:endParaRPr lang="es-ES" sz="1600" dirty="0" smtClean="0"/>
          </a:p>
          <a:p>
            <a:r>
              <a:rPr lang="es-ES" sz="1600" dirty="0" err="1" smtClean="0"/>
              <a:t>Renderización</a:t>
            </a:r>
            <a:endParaRPr lang="es-ES" sz="1600" dirty="0" smtClean="0"/>
          </a:p>
          <a:p>
            <a:r>
              <a:rPr lang="es-ES" sz="1600" dirty="0" smtClean="0"/>
              <a:t>Clases vs programación funcional</a:t>
            </a:r>
          </a:p>
          <a:p>
            <a:pPr marL="0" indent="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26464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Crear un proyecto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Para crear un proyecto React es necesario tener instalado </a:t>
            </a:r>
            <a:r>
              <a:rPr lang="es-ES" sz="1200" dirty="0" err="1" smtClean="0"/>
              <a:t>NodeJS</a:t>
            </a:r>
            <a:r>
              <a:rPr lang="es-ES" sz="1200" dirty="0" smtClean="0"/>
              <a:t> y NPM. Estas dos herramientas nos servirán para gestionar los módulos y todo el entorno de desarrollo.</a:t>
            </a:r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React dispone de sus propias herramientas para crear proyectos, de forma que no tenemos que hacerlo nosotros todo a mano desde cero cuando queremos arrancar algo nuevo.</a:t>
            </a:r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Para ello utilizamos: </a:t>
            </a:r>
          </a:p>
          <a:p>
            <a:pPr marL="457200" lvl="1" indent="0">
              <a:buNone/>
            </a:pPr>
            <a:endParaRPr lang="es-ES" sz="1200" dirty="0"/>
          </a:p>
          <a:p>
            <a:pPr lvl="1"/>
            <a:endParaRPr lang="es-ES" sz="1200" dirty="0" smtClean="0"/>
          </a:p>
          <a:p>
            <a:pPr marL="457200" lvl="1" indent="0">
              <a:buNone/>
            </a:pPr>
            <a:endParaRPr lang="es-ES" sz="1200" dirty="0" smtClean="0"/>
          </a:p>
          <a:p>
            <a:pPr marL="457200" lvl="1" indent="0">
              <a:buNone/>
            </a:pPr>
            <a:r>
              <a:rPr lang="es-ES" sz="1200" dirty="0" smtClean="0"/>
              <a:t>El primer comando se descargará los paquetes básicos de React.</a:t>
            </a:r>
          </a:p>
          <a:p>
            <a:pPr marL="457200" lvl="1" indent="0">
              <a:buNone/>
            </a:pPr>
            <a:r>
              <a:rPr lang="es-ES" sz="1200" dirty="0" smtClean="0"/>
              <a:t>El segundo generará un nuevo proyecto utilizando estos paquetes básicos.</a:t>
            </a:r>
          </a:p>
          <a:p>
            <a:pPr marL="457200" lvl="1" indent="0">
              <a:buNone/>
            </a:pPr>
            <a:r>
              <a:rPr lang="es-ES" sz="1200" dirty="0" smtClean="0"/>
              <a:t>Además, le indicamos que queremos que añada una serie de scripts que serán utilizados para un desarrollo más eficiente. En este caso la versión 1.1.5 (son scripts oficiales de React).</a:t>
            </a:r>
            <a:endParaRPr lang="es-E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8063" y="2515773"/>
            <a:ext cx="4817016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create-react-app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npx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projectName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 --scripts-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1.1.5</a:t>
            </a:r>
          </a:p>
        </p:txBody>
      </p:sp>
    </p:spTree>
    <p:extLst>
      <p:ext uri="{BB962C8B-B14F-4D97-AF65-F5344CB8AC3E}">
        <p14:creationId xmlns:p14="http://schemas.microsoft.com/office/powerpoint/2010/main" val="250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Bloques de React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React se divide en dos pilares elementales (normalmente se trabaja con los dos a la vez).</a:t>
            </a:r>
          </a:p>
          <a:p>
            <a:r>
              <a:rPr lang="es-ES" sz="1600" dirty="0" err="1" smtClean="0"/>
              <a:t>react</a:t>
            </a:r>
            <a:r>
              <a:rPr lang="es-ES" sz="1600" dirty="0" smtClean="0"/>
              <a:t>    : </a:t>
            </a:r>
            <a:r>
              <a:rPr lang="es-ES" sz="1600" dirty="0"/>
              <a:t>es la librería que nos provee de todas las utilidades de </a:t>
            </a:r>
            <a:r>
              <a:rPr lang="es-ES" sz="1600" dirty="0" smtClean="0"/>
              <a:t>React</a:t>
            </a:r>
            <a:r>
              <a:rPr lang="es-ES" sz="1600" dirty="0"/>
              <a:t> </a:t>
            </a:r>
            <a:r>
              <a:rPr lang="es-ES" sz="1600" dirty="0" smtClean="0"/>
              <a:t>(control de datos, propagación de efectos, dependencias, </a:t>
            </a:r>
            <a:r>
              <a:rPr lang="es-ES" sz="1600" dirty="0" err="1" smtClean="0"/>
              <a:t>etc</a:t>
            </a:r>
            <a:r>
              <a:rPr lang="es-ES" sz="1600" dirty="0" smtClean="0"/>
              <a:t>).</a:t>
            </a:r>
          </a:p>
          <a:p>
            <a:r>
              <a:rPr lang="es-ES" sz="1600" dirty="0" err="1" smtClean="0"/>
              <a:t>reactDOM</a:t>
            </a:r>
            <a:r>
              <a:rPr lang="es-ES" sz="1600" dirty="0"/>
              <a:t> : es la parte de </a:t>
            </a:r>
            <a:r>
              <a:rPr lang="es-ES" sz="1600" dirty="0" smtClean="0"/>
              <a:t>React </a:t>
            </a:r>
            <a:r>
              <a:rPr lang="es-ES" sz="1600" dirty="0"/>
              <a:t>que se encarga de construir y manipular el </a:t>
            </a:r>
            <a:r>
              <a:rPr lang="es-ES" sz="1600" dirty="0" smtClean="0"/>
              <a:t>DOM y mantenerlo actualizado.</a:t>
            </a:r>
          </a:p>
          <a:p>
            <a:pPr marL="0" indent="0">
              <a:buNone/>
            </a:pPr>
            <a:endParaRPr lang="es-E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253" y="1049830"/>
            <a:ext cx="57606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72" y="1565324"/>
            <a:ext cx="862428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reactDOM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Componentización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React </a:t>
            </a:r>
            <a:r>
              <a:rPr lang="es-ES" sz="1600" dirty="0"/>
              <a:t>está orientado a </a:t>
            </a:r>
            <a:r>
              <a:rPr lang="es-ES" sz="1600" b="1" dirty="0">
                <a:solidFill>
                  <a:srgbClr val="0070C0"/>
                </a:solidFill>
              </a:rPr>
              <a:t>componentes</a:t>
            </a:r>
            <a:r>
              <a:rPr lang="es-ES" sz="1600" dirty="0"/>
              <a:t>, así que, básicamente, todo lo que se hace es mediante componentes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Crearemos </a:t>
            </a:r>
            <a:r>
              <a:rPr lang="es-ES" sz="1600" b="1" dirty="0">
                <a:solidFill>
                  <a:srgbClr val="0070C0"/>
                </a:solidFill>
              </a:rPr>
              <a:t>clases</a:t>
            </a:r>
            <a:r>
              <a:rPr lang="es-ES" sz="1600" dirty="0">
                <a:solidFill>
                  <a:srgbClr val="0070C0"/>
                </a:solidFill>
              </a:rPr>
              <a:t> </a:t>
            </a:r>
            <a:r>
              <a:rPr lang="es-ES" sz="1600" dirty="0"/>
              <a:t>que extiendan de componentes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Al extender de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</a:t>
            </a:r>
            <a:r>
              <a:rPr lang="es-ES" sz="1600" dirty="0" smtClean="0"/>
              <a:t> </a:t>
            </a:r>
            <a:r>
              <a:rPr lang="es-ES" sz="1600" b="1" dirty="0" smtClean="0"/>
              <a:t>deben</a:t>
            </a:r>
            <a:r>
              <a:rPr lang="es-ES" sz="1600" dirty="0" smtClean="0"/>
              <a:t>:</a:t>
            </a:r>
          </a:p>
          <a:p>
            <a:pPr lvl="1"/>
            <a:r>
              <a:rPr lang="es-ES" sz="1400" dirty="0" smtClean="0"/>
              <a:t>Implementar una función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/>
              <a:t>.</a:t>
            </a:r>
            <a:endParaRPr lang="es-ES" sz="1200" dirty="0" smtClean="0"/>
          </a:p>
          <a:p>
            <a:pPr lvl="1"/>
            <a:r>
              <a:rPr lang="es-ES" sz="1400" dirty="0" smtClean="0"/>
              <a:t>Devolver un HTML/JSX en el</a:t>
            </a:r>
            <a:r>
              <a:rPr lang="es-ES" sz="1400" dirty="0" smtClean="0">
                <a:solidFill>
                  <a:prstClr val="black"/>
                </a:solidFill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  <a:r>
              <a:rPr lang="es-ES" sz="1400" dirty="0" smtClean="0">
                <a:solidFill>
                  <a:prstClr val="black"/>
                </a:solidFill>
              </a:rPr>
              <a:t>del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/>
              <a:t>; que es lo que será </a:t>
            </a:r>
            <a:r>
              <a:rPr lang="es-ES" sz="1400" dirty="0" err="1" smtClean="0"/>
              <a:t>renderizado</a:t>
            </a:r>
            <a:r>
              <a:rPr lang="es-ES" sz="1400" dirty="0" smtClean="0"/>
              <a:t>.</a:t>
            </a:r>
          </a:p>
          <a:p>
            <a:pPr lvl="1"/>
            <a:endParaRPr lang="es-ES" sz="1200" dirty="0"/>
          </a:p>
          <a:p>
            <a:pPr lvl="1"/>
            <a:endParaRPr lang="es-ES" sz="1400" dirty="0"/>
          </a:p>
          <a:p>
            <a:pPr lvl="1"/>
            <a:endParaRPr lang="es-ES" sz="1200" dirty="0" smtClean="0"/>
          </a:p>
          <a:p>
            <a:endParaRPr lang="es-ES" sz="1600" dirty="0"/>
          </a:p>
          <a:p>
            <a:r>
              <a:rPr lang="es-ES" sz="1600" dirty="0"/>
              <a:t>Como componentes que son, </a:t>
            </a:r>
            <a:r>
              <a:rPr lang="es-ES" sz="1600" dirty="0" smtClean="0"/>
              <a:t>React </a:t>
            </a:r>
            <a:r>
              <a:rPr lang="es-ES" sz="1600" dirty="0"/>
              <a:t>llamará </a:t>
            </a:r>
            <a:r>
              <a:rPr lang="es-ES" sz="1600" dirty="0" smtClean="0"/>
              <a:t>a la función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s-ES" sz="1600" dirty="0" smtClean="0"/>
              <a:t>para instanciar </a:t>
            </a:r>
            <a:r>
              <a:rPr lang="es-ES" sz="1600" dirty="0"/>
              <a:t>el componente en la interfaz y para ello, esta función debe devolver un HTML (o JSX</a:t>
            </a:r>
            <a:r>
              <a:rPr lang="es-ES" sz="1600" dirty="0" smtClean="0"/>
              <a:t>).</a:t>
            </a:r>
          </a:p>
          <a:p>
            <a:r>
              <a:rPr lang="es-ES" sz="1600" dirty="0" smtClean="0"/>
              <a:t>Internamente </a:t>
            </a:r>
            <a:r>
              <a:rPr lang="es-ES" sz="1600" dirty="0"/>
              <a:t>trata el código dentro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/>
              <a:t> </a:t>
            </a:r>
            <a:r>
              <a:rPr lang="es-ES" sz="1600" dirty="0"/>
              <a:t>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 como una consecución de instrucciones anidadas de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.</a:t>
            </a:r>
            <a:endParaRPr lang="es-ES" sz="1600" dirty="0" smtClean="0"/>
          </a:p>
          <a:p>
            <a:endParaRPr lang="es-ES" sz="1600" dirty="0"/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 1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estas clases se puede encerrar entre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que la respuesta sea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multilínea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más legible.</a:t>
            </a:r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 2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El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puede/es un JSX procesado por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Por eso, aunque no se utilice directamente la librería de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hay que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importarla siempre para realice esta tarea.</a:t>
            </a:r>
          </a:p>
          <a:p>
            <a:endParaRPr lang="es-ES" sz="1600" dirty="0"/>
          </a:p>
          <a:p>
            <a:r>
              <a:rPr lang="es-ES" sz="1600" dirty="0" err="1"/>
              <a:t>ReactDOM</a:t>
            </a:r>
            <a:r>
              <a:rPr lang="es-ES" sz="1600" dirty="0"/>
              <a:t> se utiliza mediante un método básico que es </a:t>
            </a:r>
            <a:r>
              <a:rPr lang="es-E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 smtClean="0"/>
              <a:t>. </a:t>
            </a:r>
            <a:r>
              <a:rPr lang="es-ES" sz="1600" dirty="0"/>
              <a:t>En </a:t>
            </a:r>
            <a:r>
              <a:rPr lang="es-ES" sz="1600" dirty="0" err="1"/>
              <a:t>SPAs</a:t>
            </a:r>
            <a:r>
              <a:rPr lang="es-ES" sz="1600" dirty="0"/>
              <a:t> se utiliza en el nodo raíz y ya de forma automática procesa todo el árbol contenido.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</a:t>
            </a:r>
            <a:r>
              <a:rPr lang="es-ES" sz="1600" dirty="0" err="1" smtClean="0"/>
              <a:t>ReactDOM.render</a:t>
            </a:r>
            <a:r>
              <a:rPr lang="es-ES" sz="1600" dirty="0"/>
              <a:t>(&lt;App /&gt;, </a:t>
            </a:r>
            <a:r>
              <a:rPr lang="es-ES" sz="1600" dirty="0" err="1"/>
              <a:t>document.getElementById</a:t>
            </a:r>
            <a:r>
              <a:rPr lang="es-ES" sz="1600" dirty="0"/>
              <a:t>('</a:t>
            </a:r>
            <a:r>
              <a:rPr lang="es-ES" sz="1600" dirty="0" err="1"/>
              <a:t>root</a:t>
            </a:r>
            <a:r>
              <a:rPr lang="es-ES" sz="1600" dirty="0"/>
              <a:t>'));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4377" y="2270768"/>
            <a:ext cx="7831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658" y="6309320"/>
            <a:ext cx="5544616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s-ES" sz="9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s-ES" sz="9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'));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smtClean="0"/>
              <a:t>JavaScript EcmaScript-6</a:t>
            </a:r>
          </a:p>
          <a:p>
            <a:r>
              <a:rPr lang="es-ES" sz="1600" dirty="0" smtClean="0"/>
              <a:t>React </a:t>
            </a:r>
            <a:r>
              <a:rPr lang="es-ES" sz="1600" dirty="0" err="1" smtClean="0"/>
              <a:t>Basics</a:t>
            </a:r>
            <a:r>
              <a:rPr lang="es-ES" sz="1600" dirty="0" smtClean="0"/>
              <a:t>: Introducción</a:t>
            </a:r>
          </a:p>
          <a:p>
            <a:r>
              <a:rPr lang="es-ES" sz="1600" dirty="0" smtClean="0"/>
              <a:t>React </a:t>
            </a:r>
            <a:r>
              <a:rPr lang="es-ES" sz="1600" dirty="0" err="1" smtClean="0"/>
              <a:t>State</a:t>
            </a:r>
            <a:r>
              <a:rPr lang="es-ES" sz="1600" dirty="0" smtClean="0"/>
              <a:t> (</a:t>
            </a:r>
            <a:r>
              <a:rPr lang="es-ES" sz="1600" dirty="0" err="1" smtClean="0"/>
              <a:t>state</a:t>
            </a:r>
            <a:r>
              <a:rPr lang="es-ES" sz="1600" dirty="0" smtClean="0"/>
              <a:t> &amp; </a:t>
            </a:r>
            <a:r>
              <a:rPr lang="es-ES" sz="1600" dirty="0" err="1" smtClean="0"/>
              <a:t>props</a:t>
            </a:r>
            <a:r>
              <a:rPr lang="es-ES" sz="1600" dirty="0" smtClean="0"/>
              <a:t>)</a:t>
            </a:r>
          </a:p>
          <a:p>
            <a:r>
              <a:rPr lang="es-ES" sz="1600" dirty="0" err="1" smtClean="0"/>
              <a:t>Progamando</a:t>
            </a:r>
            <a:r>
              <a:rPr lang="es-ES" sz="1600" dirty="0" smtClean="0"/>
              <a:t> con React (JSX, bucles y condicionales)</a:t>
            </a:r>
          </a:p>
          <a:p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52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Los elementos que son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600" dirty="0" smtClean="0"/>
              <a:t> son </a:t>
            </a:r>
            <a:r>
              <a:rPr lang="es-ES" sz="1600" dirty="0" err="1" smtClean="0"/>
              <a:t>renderizados</a:t>
            </a:r>
            <a:r>
              <a:rPr lang="es-ES" sz="1600" dirty="0" smtClean="0"/>
              <a:t> automáticamente por React, que al instanciarlos ejecuta su función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 smtClean="0"/>
              <a:t>Instanciará en la interfaz el componente visual HTML </a:t>
            </a:r>
            <a:r>
              <a:rPr lang="es-ES" sz="1600" dirty="0"/>
              <a:t>(o JSX</a:t>
            </a:r>
            <a:r>
              <a:rPr lang="es-ES" sz="1600" dirty="0" smtClean="0"/>
              <a:t>) devuelto por la función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Internamente </a:t>
            </a:r>
            <a:r>
              <a:rPr lang="es-ES" sz="1600" dirty="0"/>
              <a:t>trata el código dentro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/>
              <a:t> </a:t>
            </a:r>
            <a:r>
              <a:rPr lang="es-ES" sz="1600" dirty="0"/>
              <a:t>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 como una consecución de instrucciones anidadas </a:t>
            </a:r>
            <a:r>
              <a:rPr lang="es-ES" sz="1600" dirty="0" smtClean="0"/>
              <a:t>de la utilidad del </a:t>
            </a:r>
            <a:r>
              <a:rPr lang="es-ES" sz="1600" dirty="0" err="1" smtClean="0"/>
              <a:t>framework</a:t>
            </a:r>
            <a:r>
              <a:rPr lang="es-ES" sz="1600" dirty="0" smtClean="0"/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Se irá propagando la </a:t>
            </a:r>
            <a:r>
              <a:rPr lang="es-ES" sz="1600" dirty="0" err="1" smtClean="0"/>
              <a:t>renderización</a:t>
            </a:r>
            <a:r>
              <a:rPr lang="es-ES" sz="1600" dirty="0" smtClean="0"/>
              <a:t> de componentes desde el &lt;App&gt; y su contenido recursivamente.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Nota: Aunque por convención el elemento raíz que desencadena la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renderización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recursiva se denomina &lt;App&gt;, esta etiqueta no es otra cosa que un identificador de un componente normal que podría utilizar la palabra que quisiéramos asignarle: 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MiAplicacion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WebApp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MyReactApp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&gt;…</a:t>
            </a:r>
          </a:p>
          <a:p>
            <a:pPr marL="0" indent="0">
              <a:buNone/>
            </a:pP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4454" y="2124618"/>
            <a:ext cx="545683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6828" y="2678102"/>
            <a:ext cx="545683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79" y="3832448"/>
            <a:ext cx="2088232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&lt;/body&gt;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7639" y="3717032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ublic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/index.html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478" y="4725144"/>
            <a:ext cx="4713350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React from "react";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from "react-</a:t>
            </a:r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dom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"./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.render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05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620856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/index.js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4454" y="4708985"/>
            <a:ext cx="2793970" cy="1223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 from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"react";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(props) =&gt;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return (…HTML/JSX…)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default </a:t>
            </a:r>
            <a:r>
              <a:rPr lang="es-E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iApp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4439" y="4620856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/MiApp.js</a:t>
            </a:r>
          </a:p>
        </p:txBody>
      </p:sp>
    </p:spTree>
    <p:extLst>
      <p:ext uri="{BB962C8B-B14F-4D97-AF65-F5344CB8AC3E}">
        <p14:creationId xmlns:p14="http://schemas.microsoft.com/office/powerpoint/2010/main" val="37079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ReactDOM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La llamada inicial que desencadena la </a:t>
            </a:r>
            <a:r>
              <a:rPr lang="es-ES" sz="1600" dirty="0" err="1" smtClean="0"/>
              <a:t>renderización</a:t>
            </a:r>
            <a:r>
              <a:rPr lang="es-ES" sz="1600" dirty="0" smtClean="0"/>
              <a:t> recursiva de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600" dirty="0" smtClean="0"/>
              <a:t> anidados se lleva a cabo de esta manera: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 err="1"/>
              <a:t>ReactDOM</a:t>
            </a:r>
            <a:r>
              <a:rPr lang="es-ES" sz="1600" dirty="0"/>
              <a:t> se utiliza mediante un método básico que es </a:t>
            </a:r>
            <a:r>
              <a:rPr lang="es-E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 smtClean="0"/>
              <a:t>. </a:t>
            </a:r>
            <a:r>
              <a:rPr lang="es-ES" sz="1600" dirty="0"/>
              <a:t>En </a:t>
            </a:r>
            <a:r>
              <a:rPr lang="es-ES" sz="1600" dirty="0" err="1"/>
              <a:t>SPAs</a:t>
            </a:r>
            <a:r>
              <a:rPr lang="es-ES" sz="1600" dirty="0"/>
              <a:t> se utiliza en el nodo raíz y ya de forma automática procesa todo el árbol </a:t>
            </a:r>
            <a:r>
              <a:rPr lang="es-ES" sz="1600" dirty="0" smtClean="0"/>
              <a:t>contenido.</a:t>
            </a:r>
            <a:br>
              <a:rPr lang="es-ES" sz="1600" dirty="0" smtClean="0"/>
            </a:br>
            <a:r>
              <a:rPr lang="es-ES" sz="1600" dirty="0" err="1" smtClean="0"/>
              <a:t>ReactDOM.render</a:t>
            </a:r>
            <a:r>
              <a:rPr lang="es-ES" sz="1600" dirty="0"/>
              <a:t>(&lt;App /&gt;, </a:t>
            </a:r>
            <a:r>
              <a:rPr lang="es-ES" sz="1600" dirty="0" err="1" smtClean="0"/>
              <a:t>document.getElementById</a:t>
            </a:r>
            <a:r>
              <a:rPr lang="es-ES" sz="1600" dirty="0" smtClean="0"/>
              <a:t>('</a:t>
            </a:r>
            <a:r>
              <a:rPr lang="es-ES" sz="1600" dirty="0" err="1" smtClean="0"/>
              <a:t>root</a:t>
            </a:r>
            <a:r>
              <a:rPr lang="es-ES" sz="1600" dirty="0" smtClean="0"/>
              <a:t>'))</a:t>
            </a:r>
          </a:p>
          <a:p>
            <a:endParaRPr lang="es-ES" sz="1600" dirty="0" smtClean="0"/>
          </a:p>
          <a:p>
            <a:r>
              <a:rPr lang="es-ES" sz="1600" dirty="0" smtClean="0"/>
              <a:t>El contenido del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es un JSX, por lo que contendrá a su vez etiquetas que referencian otros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800" dirty="0"/>
              <a:t> </a:t>
            </a:r>
            <a:r>
              <a:rPr lang="es-ES" sz="1600" dirty="0" smtClean="0"/>
              <a:t>sobre los que React lanzará una nueva operación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y así sucesivamente.</a:t>
            </a:r>
            <a:endParaRPr lang="es-ES" sz="14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ser el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contenido del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puede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JSX procesado por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React,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aunque no se utilice directamente la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librería,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hay que importarla siempre para  que realice esta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tarea.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Consejo: El contenido del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estas clases se puede encerrar entre </a:t>
            </a:r>
            <a:r>
              <a:rPr lang="es-E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que la respuesta sea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multilínea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más legible.</a:t>
            </a:r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972" y="2083428"/>
            <a:ext cx="5328592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s-ES" sz="9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s-ES" sz="9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'));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JSX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Dentro del JSX que se devuelve en 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de los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 de</a:t>
            </a:r>
            <a:r>
              <a:rPr lang="es-ES" sz="1600" dirty="0" smtClean="0"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eactDOM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existen las siguientes limitaciones: 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/>
              <a:t>1: No se puede </a:t>
            </a:r>
            <a:r>
              <a:rPr lang="es-ES" sz="1600" dirty="0" smtClean="0"/>
              <a:t>utilizar </a:t>
            </a:r>
            <a:r>
              <a:rPr lang="es-ES" sz="1600" dirty="0"/>
              <a:t>el atributo </a:t>
            </a:r>
            <a:r>
              <a:rPr lang="es-ES" sz="1400" dirty="0"/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600" dirty="0"/>
              <a:t>' por ser una palabra clave de JS. En su lugar hay que utilizar '</a:t>
            </a:r>
            <a:r>
              <a:rPr lang="es-ES" sz="1600" dirty="0" err="1"/>
              <a:t>className</a:t>
            </a:r>
            <a:r>
              <a:rPr lang="es-ES" sz="1600" dirty="0"/>
              <a:t>'.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600" dirty="0"/>
              <a:t>2: Solo podemos devolver un único elemento raíz por </a:t>
            </a:r>
            <a:r>
              <a:rPr lang="es-ES" sz="1600" dirty="0" smtClean="0"/>
              <a:t>componente</a:t>
            </a:r>
            <a:r>
              <a:rPr lang="es-ES" sz="1600" dirty="0"/>
              <a:t>. Este puede contener anidado todo lo que sea, pero como raíz, solo uno.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92896"/>
            <a:ext cx="2232248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miClase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"&gt; … 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2475762"/>
            <a:ext cx="2592288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miClase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"&gt; … 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1620" y="2204864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2193457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JSX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59832" y="2567748"/>
            <a:ext cx="93610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526920" y="3789040"/>
            <a:ext cx="1800200" cy="1338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 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)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3789040"/>
            <a:ext cx="18002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 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)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42446" y="4135601"/>
            <a:ext cx="0" cy="6615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7664" y="4343038"/>
            <a:ext cx="1296144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OK: bloque único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39591" y="4135601"/>
            <a:ext cx="0" cy="4828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5976" y="4550787"/>
            <a:ext cx="1548172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KO: bloque múltiple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9952" y="4674295"/>
            <a:ext cx="0" cy="4828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88224" y="5229200"/>
            <a:ext cx="2346636" cy="1368152"/>
            <a:chOff x="6588224" y="4797152"/>
            <a:chExt cx="2346636" cy="1368152"/>
          </a:xfrm>
        </p:grpSpPr>
        <p:sp>
          <p:nvSpPr>
            <p:cNvPr id="20" name="Cloud 19"/>
            <p:cNvSpPr/>
            <p:nvPr/>
          </p:nvSpPr>
          <p:spPr>
            <a:xfrm>
              <a:off x="6588224" y="4797152"/>
              <a:ext cx="2346636" cy="1368152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100" dirty="0" smtClean="0"/>
                <a:t>Angular sí permite la instanciación de componentes </a:t>
              </a:r>
              <a:r>
                <a:rPr lang="es-ES" sz="1100" dirty="0" err="1" smtClean="0"/>
                <a:t>multibloque</a:t>
              </a:r>
              <a:endParaRPr lang="es-ES" dirty="0"/>
            </a:p>
          </p:txBody>
        </p:sp>
        <p:pic>
          <p:nvPicPr>
            <p:cNvPr id="1032" name="Picture 8" descr="Logo Angular PNG transparente - Stick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95" y="5443666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9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Enfoque funcional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Otra forma (actualmente más popular) de instanciar los componentes es siguiendo el paradigma de programación funcional en lugar de la orientación a objetos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Esto es, en vez de definir clases y luego instanciar los objetos, todo lo que se hacen son funciones. En este caso funciones que devuelven instancias de los componentes.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Se declaran como constantes cuyo valor es una función que devuelve un HTML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Luego se exportan de la forma habitual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Los componentes deben ser </a:t>
            </a:r>
            <a:r>
              <a:rPr lang="es-ES" sz="1600" i="1" dirty="0" err="1" smtClean="0">
                <a:cs typeface="Consolas" pitchFamily="49" charset="0"/>
              </a:rPr>
              <a:t>stateless</a:t>
            </a:r>
            <a:r>
              <a:rPr lang="es-ES" sz="1600" dirty="0" smtClean="0">
                <a:cs typeface="Consolas" pitchFamily="49" charset="0"/>
              </a:rPr>
              <a:t> (no tener estado) y su lógica debe ser lo más limitada posible.</a:t>
            </a:r>
          </a:p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«Los componentes deben ser tontos, por no decir </a:t>
            </a:r>
            <a:r>
              <a:rPr lang="es-ES" sz="1200" i="1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gilipollas</a:t>
            </a: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.»</a:t>
            </a:r>
          </a:p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M. M. </a:t>
            </a:r>
            <a:r>
              <a:rPr lang="es-E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Filesi</a:t>
            </a: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, arquitecto web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Que no tengan estado significa que no tengan entre sus atributos variables que puedan verse modificadas o que requieran de sincronización.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Es preferible utilizar el enfoque funcional siempre que sea posible.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Los componentes basados en clases y los componentes funcionales se pueden combinar sin problema.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101765"/>
            <a:ext cx="259228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compoName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p&gt; Mi aplicación! &lt;/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default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compoName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2986349"/>
            <a:ext cx="864096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693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Resumen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Los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son el </a:t>
            </a:r>
            <a:r>
              <a:rPr lang="en-US" sz="1600" dirty="0" err="1" smtClean="0"/>
              <a:t>tipo</a:t>
            </a:r>
            <a:r>
              <a:rPr lang="en-US" sz="1600" dirty="0" smtClean="0"/>
              <a:t> principal de </a:t>
            </a:r>
            <a:r>
              <a:rPr lang="en-US" sz="1600" dirty="0" err="1" smtClean="0"/>
              <a:t>bloque</a:t>
            </a:r>
            <a:r>
              <a:rPr lang="en-US" sz="1600" dirty="0" smtClean="0"/>
              <a:t> de </a:t>
            </a:r>
            <a:r>
              <a:rPr lang="en-US" sz="1600" dirty="0" err="1" smtClean="0"/>
              <a:t>construcción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aplicaciones</a:t>
            </a:r>
            <a:r>
              <a:rPr lang="en-US" sz="1600" dirty="0" smtClean="0"/>
              <a:t> React. De </a:t>
            </a:r>
            <a:r>
              <a:rPr lang="en-US" sz="1600" dirty="0" err="1" smtClean="0"/>
              <a:t>hecho</a:t>
            </a:r>
            <a:r>
              <a:rPr lang="en-US" sz="1600" dirty="0" smtClean="0"/>
              <a:t>, React en </a:t>
            </a:r>
            <a:r>
              <a:rPr lang="en-US" sz="1600" dirty="0" err="1" smtClean="0"/>
              <a:t>realidad</a:t>
            </a:r>
            <a:r>
              <a:rPr lang="en-US" sz="1600" dirty="0" smtClean="0"/>
              <a:t> </a:t>
            </a:r>
            <a:r>
              <a:rPr lang="en-US" sz="1600" dirty="0" err="1" smtClean="0"/>
              <a:t>puede</a:t>
            </a:r>
            <a:r>
              <a:rPr lang="en-US" sz="1600" dirty="0" smtClean="0"/>
              <a:t> verse </a:t>
            </a:r>
            <a:r>
              <a:rPr lang="en-US" sz="1600" dirty="0" err="1" smtClean="0"/>
              <a:t>esencialemente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librería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crear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La </a:t>
            </a:r>
            <a:r>
              <a:rPr lang="en-US" sz="1600" dirty="0" err="1" smtClean="0"/>
              <a:t>típica</a:t>
            </a:r>
            <a:r>
              <a:rPr lang="en-US" sz="1600" dirty="0" smtClean="0"/>
              <a:t> </a:t>
            </a:r>
            <a:r>
              <a:rPr lang="en-US" sz="1600" dirty="0" err="1" smtClean="0"/>
              <a:t>aplicación</a:t>
            </a:r>
            <a:r>
              <a:rPr lang="en-US" sz="1600" dirty="0" smtClean="0"/>
              <a:t> React </a:t>
            </a:r>
            <a:r>
              <a:rPr lang="en-US" sz="1600" dirty="0" err="1" smtClean="0"/>
              <a:t>podría</a:t>
            </a:r>
            <a:r>
              <a:rPr lang="en-US" sz="1600" dirty="0" smtClean="0"/>
              <a:t> </a:t>
            </a:r>
            <a:r>
              <a:rPr lang="en-US" sz="1600" dirty="0" err="1" smtClean="0"/>
              <a:t>diseccionarse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un </a:t>
            </a:r>
            <a:r>
              <a:rPr lang="en-US" sz="1600" dirty="0" err="1" smtClean="0"/>
              <a:t>árbol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  <a:r>
              <a:rPr lang="en-US" sz="1600" dirty="0" err="1" smtClean="0"/>
              <a:t>teniendo</a:t>
            </a:r>
            <a:r>
              <a:rPr lang="en-US" sz="1600" dirty="0" smtClean="0"/>
              <a:t> un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raíz</a:t>
            </a:r>
            <a:r>
              <a:rPr lang="en-US" sz="1600" dirty="0" smtClean="0"/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&lt;App&gt;</a:t>
            </a:r>
            <a:r>
              <a:rPr lang="en-US" sz="1600" dirty="0" smtClean="0"/>
              <a:t> y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potencialmente</a:t>
            </a:r>
            <a:r>
              <a:rPr lang="en-US" sz="1600" dirty="0" smtClean="0"/>
              <a:t> </a:t>
            </a:r>
            <a:r>
              <a:rPr lang="en-US" sz="1600" dirty="0" err="1" smtClean="0"/>
              <a:t>infinita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i="1" dirty="0" err="1" smtClean="0"/>
              <a:t>hijo</a:t>
            </a:r>
            <a:r>
              <a:rPr lang="en-US" sz="1600" dirty="0" smtClean="0"/>
              <a:t> </a:t>
            </a:r>
            <a:r>
              <a:rPr lang="en-US" sz="1600" dirty="0" err="1" smtClean="0"/>
              <a:t>anidados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tiene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tener</a:t>
            </a:r>
            <a:r>
              <a:rPr lang="en-US" sz="1600" dirty="0" smtClean="0"/>
              <a:t> un </a:t>
            </a:r>
            <a:r>
              <a:rPr lang="en-US" sz="1600" dirty="0" err="1" smtClean="0"/>
              <a:t>método</a:t>
            </a:r>
            <a:r>
              <a:rPr lang="en-US" sz="1600" dirty="0" smtClean="0"/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14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devuelva</a:t>
            </a:r>
            <a:r>
              <a:rPr lang="en-US" sz="1600" dirty="0" smtClean="0"/>
              <a:t> un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JSX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definirá</a:t>
            </a:r>
            <a:r>
              <a:rPr lang="en-US" sz="1600" dirty="0" smtClean="0"/>
              <a:t> el HTML </a:t>
            </a:r>
            <a:r>
              <a:rPr lang="en-US" sz="1600" dirty="0" err="1" smtClean="0"/>
              <a:t>que</a:t>
            </a:r>
            <a:r>
              <a:rPr lang="en-US" sz="1600" dirty="0" smtClean="0"/>
              <a:t> React </a:t>
            </a:r>
            <a:r>
              <a:rPr lang="en-US" sz="1600" dirty="0" err="1" smtClean="0"/>
              <a:t>deberá</a:t>
            </a:r>
            <a:r>
              <a:rPr lang="en-US" sz="1600" dirty="0" smtClean="0"/>
              <a:t> </a:t>
            </a:r>
            <a:r>
              <a:rPr lang="en-US" sz="1600" dirty="0" err="1" smtClean="0"/>
              <a:t>renderizar</a:t>
            </a:r>
            <a:r>
              <a:rPr lang="en-US" sz="1600" dirty="0" smtClean="0"/>
              <a:t> en el DOM real.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JSX NO </a:t>
            </a:r>
            <a:r>
              <a:rPr lang="en-US" sz="1600" dirty="0" err="1" smtClean="0"/>
              <a:t>es</a:t>
            </a:r>
            <a:r>
              <a:rPr lang="en-US" sz="1600" dirty="0" smtClean="0"/>
              <a:t> HTML, </a:t>
            </a:r>
            <a:r>
              <a:rPr lang="en-US" sz="1600" dirty="0" err="1" smtClean="0"/>
              <a:t>pero</a:t>
            </a:r>
            <a:r>
              <a:rPr lang="en-US" sz="1600" dirty="0" smtClean="0"/>
              <a:t> se </a:t>
            </a:r>
            <a:r>
              <a:rPr lang="en-US" sz="1600" dirty="0" err="1" smtClean="0"/>
              <a:t>parece</a:t>
            </a:r>
            <a:r>
              <a:rPr lang="en-US" sz="1600" dirty="0" smtClean="0"/>
              <a:t> mucho. En </a:t>
            </a:r>
            <a:r>
              <a:rPr lang="en-US" sz="1600" dirty="0" err="1" smtClean="0"/>
              <a:t>detalle</a:t>
            </a:r>
            <a:r>
              <a:rPr lang="en-US" sz="1600" dirty="0" smtClean="0"/>
              <a:t> se </a:t>
            </a:r>
            <a:r>
              <a:rPr lang="en-US" sz="1600" dirty="0" err="1" smtClean="0"/>
              <a:t>aprecian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diferencias</a:t>
            </a:r>
            <a:r>
              <a:rPr lang="en-US" sz="1600" dirty="0" smtClean="0"/>
              <a:t>,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ejemplo</a:t>
            </a:r>
            <a:r>
              <a:rPr lang="en-US" sz="1600" dirty="0" smtClean="0"/>
              <a:t> hay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1600" dirty="0" smtClean="0"/>
              <a:t> en </a:t>
            </a:r>
            <a:r>
              <a:rPr lang="en-US" sz="1600" dirty="0" err="1" smtClean="0"/>
              <a:t>lugar</a:t>
            </a:r>
            <a:r>
              <a:rPr lang="en-US" sz="1600" dirty="0" smtClean="0"/>
              <a:t> de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/>
              <a:t>. JSX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funcionalidad</a:t>
            </a:r>
            <a:r>
              <a:rPr lang="en-US" sz="1600" dirty="0" smtClean="0"/>
              <a:t> JS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</a:t>
            </a:r>
            <a:r>
              <a:rPr lang="en-US" sz="1600" dirty="0" smtClean="0"/>
              <a:t> </a:t>
            </a:r>
            <a:r>
              <a:rPr lang="en-US" sz="1600" dirty="0" err="1" smtClean="0"/>
              <a:t>trabajar</a:t>
            </a:r>
            <a:r>
              <a:rPr lang="en-US" sz="1600" dirty="0" smtClean="0"/>
              <a:t> con un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</a:t>
            </a:r>
            <a:r>
              <a:rPr lang="en-US" sz="1600" dirty="0" err="1" smtClean="0"/>
              <a:t>sintácticamente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similar al HTML en </a:t>
            </a:r>
            <a:r>
              <a:rPr lang="en-US" sz="1600" dirty="0" err="1" smtClean="0"/>
              <a:t>lugar</a:t>
            </a:r>
            <a:r>
              <a:rPr lang="en-US" sz="1600" dirty="0" smtClean="0"/>
              <a:t> de </a:t>
            </a:r>
            <a:r>
              <a:rPr lang="en-US" sz="1600" dirty="0" err="1" smtClean="0"/>
              <a:t>tener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anidar</a:t>
            </a:r>
            <a:r>
              <a:rPr lang="en-US" sz="1600" dirty="0" smtClean="0"/>
              <a:t> un </a:t>
            </a:r>
            <a:r>
              <a:rPr lang="en-US" sz="1600" dirty="0" err="1" smtClean="0"/>
              <a:t>montón</a:t>
            </a:r>
            <a:r>
              <a:rPr lang="en-US" sz="1600" dirty="0" smtClean="0"/>
              <a:t> de </a:t>
            </a:r>
            <a:r>
              <a:rPr lang="en-US" sz="1600" dirty="0" err="1" smtClean="0"/>
              <a:t>llamadas</a:t>
            </a:r>
            <a:r>
              <a:rPr lang="en-US" sz="1600" dirty="0" smtClean="0"/>
              <a:t> 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(...)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Al </a:t>
            </a:r>
            <a:r>
              <a:rPr lang="en-US" sz="1600" dirty="0" err="1" smtClean="0"/>
              <a:t>crear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dirty="0" err="1" smtClean="0"/>
              <a:t>debemos</a:t>
            </a:r>
            <a:r>
              <a:rPr lang="en-US" sz="1600" dirty="0" smtClean="0"/>
              <a:t> </a:t>
            </a:r>
            <a:r>
              <a:rPr lang="en-US" sz="1600" dirty="0" err="1" smtClean="0"/>
              <a:t>elegir</a:t>
            </a:r>
            <a:r>
              <a:rPr lang="en-US" sz="1600" dirty="0" smtClean="0"/>
              <a:t> entre:</a:t>
            </a:r>
          </a:p>
          <a:p>
            <a:pPr lvl="1"/>
            <a:r>
              <a:rPr lang="en-US" sz="1400" b="1" dirty="0" err="1" smtClean="0"/>
              <a:t>Componentes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funcionales</a:t>
            </a:r>
            <a:r>
              <a:rPr lang="en-US" sz="1400" dirty="0" smtClean="0"/>
              <a:t> (</a:t>
            </a:r>
            <a:r>
              <a:rPr lang="en-US" sz="1400" i="1" dirty="0" smtClean="0"/>
              <a:t>presentational</a:t>
            </a:r>
            <a:r>
              <a:rPr lang="en-US" sz="1400" dirty="0" smtClean="0"/>
              <a:t>/de </a:t>
            </a:r>
            <a:r>
              <a:rPr lang="en-US" sz="1400" dirty="0" err="1" smtClean="0"/>
              <a:t>interfaz</a:t>
            </a:r>
            <a:r>
              <a:rPr lang="en-US" sz="1400" dirty="0" smtClean="0"/>
              <a:t>, “</a:t>
            </a:r>
            <a:r>
              <a:rPr lang="en-US" sz="1400" dirty="0" err="1" smtClean="0"/>
              <a:t>tontos</a:t>
            </a:r>
            <a:r>
              <a:rPr lang="en-US" sz="1400" dirty="0" smtClean="0"/>
              <a:t>”, </a:t>
            </a:r>
            <a:r>
              <a:rPr lang="en-US" sz="1400" i="1" dirty="0" smtClean="0"/>
              <a:t>stateless</a:t>
            </a:r>
            <a:r>
              <a:rPr lang="en-US" sz="1400" dirty="0" smtClean="0"/>
              <a:t>)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() =&gt; { return &lt;div&gt;some JSX&lt;/div&gt;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b="1" dirty="0" err="1" smtClean="0"/>
              <a:t>Componentes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definidos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clase</a:t>
            </a:r>
            <a:r>
              <a:rPr lang="en-US" sz="1400" dirty="0" smtClean="0"/>
              <a:t> (</a:t>
            </a:r>
            <a:r>
              <a:rPr lang="en-US" sz="1400" dirty="0" err="1" smtClean="0"/>
              <a:t>contenedores</a:t>
            </a:r>
            <a:r>
              <a:rPr lang="en-US" sz="1400" dirty="0" smtClean="0"/>
              <a:t>, “</a:t>
            </a:r>
            <a:r>
              <a:rPr lang="en-US" sz="1400" dirty="0" err="1" smtClean="0"/>
              <a:t>listos</a:t>
            </a:r>
            <a:r>
              <a:rPr lang="en-US" sz="1400" i="1" dirty="0" smtClean="0"/>
              <a:t>”, </a:t>
            </a:r>
            <a:r>
              <a:rPr lang="en-US" sz="1400" i="1" dirty="0" err="1" smtClean="0"/>
              <a:t>statefull</a:t>
            </a:r>
            <a:r>
              <a:rPr lang="en-US" sz="1400" i="1" dirty="0" smtClean="0"/>
              <a:t>)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Cmp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extends Component { render () { return &lt;div&gt;some JSX&lt;/div&gt; } }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Ambos </a:t>
            </a:r>
            <a:r>
              <a:rPr lang="en-US" sz="1600" dirty="0" err="1" smtClean="0"/>
              <a:t>tipos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se </a:t>
            </a:r>
            <a:r>
              <a:rPr lang="en-US" sz="1600" dirty="0" err="1" smtClean="0"/>
              <a:t>pueden</a:t>
            </a:r>
            <a:r>
              <a:rPr lang="en-US" sz="1600" dirty="0" smtClean="0"/>
              <a:t> </a:t>
            </a:r>
            <a:r>
              <a:rPr lang="en-US" sz="1600" dirty="0" err="1" smtClean="0"/>
              <a:t>combinar</a:t>
            </a:r>
            <a:r>
              <a:rPr lang="en-US" sz="1600" dirty="0" smtClean="0"/>
              <a:t>, </a:t>
            </a:r>
            <a:r>
              <a:rPr lang="en-US" sz="1600" dirty="0" err="1" smtClean="0"/>
              <a:t>siendo</a:t>
            </a:r>
            <a:r>
              <a:rPr lang="en-US" sz="1600" dirty="0" smtClean="0"/>
              <a:t> </a:t>
            </a:r>
            <a:r>
              <a:rPr lang="en-US" sz="1600" dirty="0" err="1" smtClean="0"/>
              <a:t>recomendable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funcionales</a:t>
            </a:r>
            <a:r>
              <a:rPr lang="en-US" sz="1600" dirty="0" smtClean="0"/>
              <a:t> </a:t>
            </a:r>
            <a:r>
              <a:rPr lang="en-US" sz="1600" dirty="0" err="1" smtClean="0"/>
              <a:t>siempre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sea </a:t>
            </a:r>
            <a:r>
              <a:rPr lang="en-US" sz="1600" dirty="0" err="1" smtClean="0"/>
              <a:t>posible</a:t>
            </a:r>
            <a:r>
              <a:rPr lang="en-US" sz="1600" dirty="0" smtClean="0"/>
              <a:t>.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69612"/>
            <a:ext cx="4065400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 return &lt;div&gt;some JSX&lt;/div&gt;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2173" y="5262152"/>
            <a:ext cx="6103242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extends Component { render () { return &lt;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JSX&lt;/div&gt; } } </a:t>
            </a:r>
          </a:p>
        </p:txBody>
      </p:sp>
    </p:spTree>
    <p:extLst>
      <p:ext uri="{BB962C8B-B14F-4D97-AF65-F5344CB8AC3E}">
        <p14:creationId xmlns:p14="http://schemas.microsoft.com/office/powerpoint/2010/main" val="2163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99"/>
                </a:solidFill>
              </a:rPr>
              <a:t>Gracias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5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Gestión del estado y el modelo de datos en React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 smtClean="0">
                <a:solidFill>
                  <a:srgbClr val="00B0F0"/>
                </a:solidFill>
              </a:rPr>
              <a:t>Events</a:t>
            </a:r>
            <a:r>
              <a:rPr lang="es-ES" sz="4800" dirty="0" smtClean="0">
                <a:solidFill>
                  <a:srgbClr val="00B0F0"/>
                </a:solidFill>
              </a:rPr>
              <a:t> &amp; Data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React: Datos y Eventos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err="1" smtClean="0"/>
              <a:t>Props</a:t>
            </a:r>
            <a:endParaRPr lang="es-ES" sz="1600" dirty="0" smtClean="0"/>
          </a:p>
          <a:p>
            <a:r>
              <a:rPr lang="es-ES" sz="1600" dirty="0" err="1" smtClean="0"/>
              <a:t>State</a:t>
            </a:r>
            <a:endParaRPr lang="es-ES" sz="1600" dirty="0" smtClean="0"/>
          </a:p>
          <a:p>
            <a:r>
              <a:rPr lang="es-ES" sz="1600" dirty="0" smtClean="0"/>
              <a:t>Actualización de la vista</a:t>
            </a:r>
          </a:p>
          <a:p>
            <a:r>
              <a:rPr lang="es-ES" sz="1600" dirty="0" smtClean="0"/>
              <a:t>Eventos</a:t>
            </a:r>
          </a:p>
          <a:p>
            <a:r>
              <a:rPr lang="es-ES" sz="1600" dirty="0" smtClean="0"/>
              <a:t>Cómo modificar el </a:t>
            </a:r>
            <a:r>
              <a:rPr lang="es-ES" sz="1600" dirty="0" err="1" smtClean="0"/>
              <a:t>state</a:t>
            </a:r>
            <a:endParaRPr lang="es-ES" sz="1600" dirty="0" smtClean="0"/>
          </a:p>
          <a:p>
            <a:r>
              <a:rPr lang="es-ES" sz="1600" dirty="0" smtClean="0"/>
              <a:t>Hook </a:t>
            </a:r>
            <a:r>
              <a:rPr lang="es-ES" sz="1600" dirty="0" err="1" smtClean="0"/>
              <a:t>useState</a:t>
            </a:r>
            <a:endParaRPr lang="es-ES" sz="1600" dirty="0" smtClean="0"/>
          </a:p>
          <a:p>
            <a:r>
              <a:rPr lang="es-ES" sz="1600" dirty="0" smtClean="0"/>
              <a:t>Uso de métodos</a:t>
            </a:r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4855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Propiedades de los componentes: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props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Los componentes React </a:t>
            </a:r>
            <a:r>
              <a:rPr lang="es-ES" sz="1600" dirty="0"/>
              <a:t>reciben un argumento </a:t>
            </a:r>
            <a:r>
              <a:rPr lang="es-ES" sz="1600" dirty="0" smtClean="0"/>
              <a:t>que </a:t>
            </a:r>
            <a:r>
              <a:rPr lang="es-ES" sz="1600" dirty="0"/>
              <a:t>será un objeto con todos los </a:t>
            </a:r>
            <a:r>
              <a:rPr lang="es-ES" sz="1600" dirty="0" smtClean="0"/>
              <a:t>pares clave-valor </a:t>
            </a:r>
            <a:r>
              <a:rPr lang="es-ES" sz="1600" dirty="0"/>
              <a:t>que le hayamos pasado como </a:t>
            </a:r>
            <a:r>
              <a:rPr lang="es-ES" sz="1600" i="1" dirty="0"/>
              <a:t>atributos</a:t>
            </a:r>
            <a:r>
              <a:rPr lang="es-ES" sz="1600" dirty="0"/>
              <a:t> a la etiqueta del componente</a:t>
            </a:r>
            <a:r>
              <a:rPr lang="es-ES" sz="1600" dirty="0" smtClean="0"/>
              <a:t>. </a:t>
            </a:r>
          </a:p>
          <a:p>
            <a:pPr marL="0" indent="0">
              <a:buNone/>
            </a:pPr>
            <a:r>
              <a:rPr lang="es-ES" sz="1600" b="1" dirty="0" smtClean="0"/>
              <a:t>Es así como se le pasan datos desde </a:t>
            </a:r>
            <a:r>
              <a:rPr lang="es-ES" sz="1600" b="1" i="1" dirty="0" smtClean="0"/>
              <a:t>fuera</a:t>
            </a:r>
            <a:r>
              <a:rPr lang="es-ES" sz="1600" b="1" dirty="0" smtClean="0"/>
              <a:t>.</a:t>
            </a:r>
            <a:endParaRPr lang="es-ES" sz="1600" b="1" dirty="0"/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smtClean="0"/>
              <a:t>ejemplo: 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   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Compo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atr1="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www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 atr2=true /&gt;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Luego, dentro </a:t>
            </a:r>
            <a:r>
              <a:rPr lang="es-ES" sz="1600" dirty="0"/>
              <a:t>del componente podremos </a:t>
            </a:r>
            <a:r>
              <a:rPr lang="es-ES" sz="1600" dirty="0" smtClean="0"/>
              <a:t>utilizar estos parámetros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props.attr1</a:t>
            </a:r>
            <a:r>
              <a:rPr lang="es-ES" sz="1600" dirty="0" smtClean="0"/>
              <a:t> </a:t>
            </a:r>
            <a:r>
              <a:rPr lang="es-ES" sz="1600" dirty="0"/>
              <a:t>y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props.attr2</a:t>
            </a:r>
            <a:r>
              <a:rPr lang="es-ES" sz="1600" dirty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Nota: En el caso de los componentes </a:t>
            </a:r>
            <a:r>
              <a:rPr lang="es-ES" sz="1600" i="1" dirty="0"/>
              <a:t>tipo clase </a:t>
            </a:r>
            <a:r>
              <a:rPr lang="es-ES" sz="1600" dirty="0"/>
              <a:t>utilizaremos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this.props.attr1</a:t>
            </a:r>
            <a:r>
              <a:rPr lang="es-ES" sz="1600" dirty="0" smtClean="0"/>
              <a:t>.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Además, </a:t>
            </a:r>
            <a:r>
              <a:rPr lang="es-ES" sz="1600" dirty="0"/>
              <a:t>podemos </a:t>
            </a:r>
            <a:r>
              <a:rPr lang="es-ES" sz="1600" dirty="0" smtClean="0"/>
              <a:t>pasar cualquier contenido </a:t>
            </a:r>
            <a:r>
              <a:rPr lang="es-ES" sz="1600" dirty="0"/>
              <a:t>como dato entre los cierres de la etiqueta del </a:t>
            </a:r>
            <a:r>
              <a:rPr lang="es-ES" sz="1600" dirty="0" smtClean="0"/>
              <a:t>componente:</a:t>
            </a:r>
            <a:endParaRPr lang="es-ES" sz="1600" dirty="0"/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miCompo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atr1="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www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" atr2=true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   &lt;p&gt;datos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internos!&lt;/p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miCompo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dirty="0"/>
              <a:t>    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Para </a:t>
            </a:r>
            <a:r>
              <a:rPr lang="es-ES" sz="1600" dirty="0"/>
              <a:t>acceder a los datos </a:t>
            </a:r>
            <a:r>
              <a:rPr lang="es-ES" sz="1600" dirty="0" smtClean="0"/>
              <a:t>internos (declarados dentro de la etiqueta como en este ejemplo el párrafo) </a:t>
            </a:r>
            <a:r>
              <a:rPr lang="es-ES" sz="1600" dirty="0"/>
              <a:t>tenemos que utilizar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props.children</a:t>
            </a:r>
            <a:r>
              <a:rPr lang="es-ES" sz="1600" dirty="0" smtClean="0"/>
              <a:t> (siendo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children</a:t>
            </a:r>
            <a:r>
              <a:rPr lang="es-ES" sz="1400" dirty="0"/>
              <a:t> </a:t>
            </a:r>
            <a:r>
              <a:rPr lang="es-ES" sz="1600" dirty="0" smtClean="0"/>
              <a:t>una palabra reservada).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</a:t>
            </a:r>
            <a:r>
              <a:rPr lang="es-ES" sz="1600" dirty="0" smtClean="0"/>
              <a:t>ejemplo: 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 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&gt;{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props.children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}&lt;/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) </a:t>
            </a:r>
            <a:r>
              <a:rPr lang="es-ES" sz="1400" i="1" dirty="0" smtClean="0">
                <a:cs typeface="Consolas" pitchFamily="49" charset="0"/>
              </a:rPr>
              <a:t>//=&gt; </a:t>
            </a:r>
            <a:r>
              <a:rPr lang="es-ES" sz="1400" i="1" dirty="0">
                <a:cs typeface="Consolas" pitchFamily="49" charset="0"/>
              </a:rPr>
              <a:t>&lt;div&gt; &lt;p&gt; datos internos! &lt;/p&gt; &lt;/div</a:t>
            </a:r>
            <a:r>
              <a:rPr lang="es-ES" sz="1400" i="1" dirty="0" smtClean="0">
                <a:cs typeface="Consolas" pitchFamily="49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6615514" y="1375586"/>
            <a:ext cx="2315546" cy="768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dirty="0" smtClean="0"/>
              <a:t>El argumento  ‘</a:t>
            </a:r>
            <a:r>
              <a:rPr lang="es-ES" sz="1100" dirty="0" err="1" smtClean="0"/>
              <a:t>props</a:t>
            </a:r>
            <a:r>
              <a:rPr lang="es-ES" sz="1100" dirty="0" smtClean="0"/>
              <a:t>’ puede llamarse como queramos.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36456" y="1893214"/>
            <a:ext cx="3079868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miCompo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attr1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primer dato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attr2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… /&gt;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4448" y="2452005"/>
            <a:ext cx="1099507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props.attr1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3040" y="2455939"/>
            <a:ext cx="1109433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props.attr2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7896" y="3029214"/>
            <a:ext cx="154962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props.attr1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306" y="3910476"/>
            <a:ext cx="3079868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miCompo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attr1="primer dato" attr2=true&gt;</a:t>
            </a:r>
          </a:p>
          <a:p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&lt;p&gt; datos internos! &lt;/p&gt;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miCompo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598" y="5232689"/>
            <a:ext cx="1413266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props.children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306" y="5805264"/>
            <a:ext cx="334385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miCompo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return (</a:t>
            </a:r>
          </a:p>
          <a:p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.children</a:t>
            </a: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 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) </a:t>
            </a:r>
            <a:r>
              <a:rPr lang="en-U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=&gt; </a:t>
            </a:r>
            <a:r>
              <a:rPr lang="en-U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&lt;div&gt; &lt;p&gt; </a:t>
            </a:r>
            <a:r>
              <a:rPr lang="en-US" sz="9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datos</a:t>
            </a:r>
            <a:r>
              <a:rPr lang="en-U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internos</a:t>
            </a:r>
            <a:r>
              <a:rPr lang="en-U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! &lt;/p&gt; &lt;/div&gt;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3770504" y="5801425"/>
            <a:ext cx="2243203" cy="8936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dirty="0" smtClean="0"/>
              <a:t>Nota: para referenciar datos en el JSX utilizamos las llaves: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7878" y="3910476"/>
            <a:ext cx="3079868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attr1 = </a:t>
            </a:r>
            <a:r>
              <a:rPr lang="es-E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primer dato"</a:t>
            </a:r>
          </a:p>
          <a:p>
            <a:r>
              <a:rPr lang="es-E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attr2 = true</a:t>
            </a:r>
          </a:p>
          <a:p>
            <a:r>
              <a:rPr lang="es-ES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s-ES" sz="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= &lt;p&gt; datos internos! &lt;/p&gt;</a:t>
            </a:r>
            <a:endParaRPr lang="es-ES" sz="90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39952" y="4257172"/>
            <a:ext cx="93610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Estado interno: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Declaración y uso de datos (constantes y variables):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42" y="5013176"/>
            <a:ext cx="454739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saludo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Hola"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90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// Los argumentos están en </a:t>
            </a:r>
            <a:r>
              <a:rPr lang="es-ES" sz="90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this.props</a:t>
            </a:r>
            <a:endParaRPr lang="es-ES" sz="900" i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&lt;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OtroComp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saludo = { 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saludo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} /&gt;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);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4290" y="1052736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Función JS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3826" y="1052736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Clase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7674" y="1484784"/>
            <a:ext cx="4104456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2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82913" y="1484784"/>
            <a:ext cx="4104456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556792"/>
            <a:ext cx="1960069" cy="5078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omponent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{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saludo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"Hola";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5072" y="1556792"/>
            <a:ext cx="3657368" cy="5078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App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saludo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"Hola";  </a:t>
            </a:r>
            <a:r>
              <a:rPr lang="es-ES" sz="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Sin </a:t>
            </a:r>
            <a:r>
              <a:rPr lang="es-ES" sz="90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90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90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90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ni </a:t>
            </a:r>
            <a:r>
              <a:rPr lang="es-ES" sz="90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s-ES" sz="900" i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71800" y="2492896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Componentes React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5963" y="2924944"/>
            <a:ext cx="8559695" cy="35283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Al extender de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Component</a:t>
            </a:r>
            <a:r>
              <a:rPr lang="es-ES" sz="1600" dirty="0"/>
              <a:t>' funciona de otra manera.</a:t>
            </a:r>
          </a:p>
          <a:p>
            <a:r>
              <a:rPr lang="es-ES" sz="1600" dirty="0"/>
              <a:t>Igual que tenemos las </a:t>
            </a:r>
            <a:r>
              <a:rPr lang="es-ES" sz="1600" dirty="0" err="1"/>
              <a:t>props</a:t>
            </a:r>
            <a:r>
              <a:rPr lang="es-ES" sz="1600" dirty="0"/>
              <a:t>, que proceden de fuera del componente y que son recibidas como parámetros, tenemos la palabra </a:t>
            </a:r>
            <a:r>
              <a:rPr lang="es-ES" sz="1600" dirty="0" smtClean="0"/>
              <a:t>reservada: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400" dirty="0" smtClean="0"/>
              <a:t> </a:t>
            </a:r>
            <a:r>
              <a:rPr lang="es-ES" sz="1600" dirty="0" smtClean="0"/>
              <a:t>para </a:t>
            </a:r>
            <a:r>
              <a:rPr lang="es-ES" sz="1600" dirty="0"/>
              <a:t>la gestión de datos de forma INTERNA al propio componente.</a:t>
            </a:r>
          </a:p>
          <a:p>
            <a:r>
              <a:rPr lang="es-ES" sz="1600" dirty="0" smtClean="0"/>
              <a:t>El </a:t>
            </a:r>
            <a:r>
              <a:rPr lang="es-ES" sz="1600" dirty="0"/>
              <a:t>valor de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400" dirty="0"/>
              <a:t> </a:t>
            </a:r>
            <a:r>
              <a:rPr lang="es-ES" sz="1600" dirty="0"/>
              <a:t>tiene que ser un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JS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{}</a:t>
            </a:r>
            <a:r>
              <a:rPr lang="es-ES" sz="1600" dirty="0" smtClean="0"/>
              <a:t>.</a:t>
            </a:r>
            <a:endParaRPr lang="es-ES" sz="1600" dirty="0"/>
          </a:p>
          <a:p>
            <a:r>
              <a:rPr lang="es-ES" sz="1600" dirty="0" smtClean="0"/>
              <a:t>Dentro </a:t>
            </a:r>
            <a:r>
              <a:rPr lang="es-ES" sz="1600" dirty="0"/>
              <a:t>de la definición de la clase/función, la palabra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600" dirty="0"/>
              <a:t>' </a:t>
            </a:r>
            <a:r>
              <a:rPr lang="es-ES" sz="1600" u="sng" dirty="0"/>
              <a:t>se refiere a la clase</a:t>
            </a:r>
            <a:r>
              <a:rPr lang="es-ES" sz="1600" dirty="0"/>
              <a:t>, por lo que la podemos utilizar dentro del método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/>
              <a:t> para referirnos al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600" dirty="0"/>
              <a:t>.</a:t>
            </a:r>
            <a:endParaRPr lang="es-ES" sz="1600" dirty="0" smtClean="0"/>
          </a:p>
        </p:txBody>
      </p:sp>
      <p:sp>
        <p:nvSpPr>
          <p:cNvPr id="15" name="Cloud 14"/>
          <p:cNvSpPr/>
          <p:nvPr/>
        </p:nvSpPr>
        <p:spPr>
          <a:xfrm>
            <a:off x="4196920" y="5589240"/>
            <a:ext cx="2737851" cy="10338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dirty="0"/>
              <a:t>De todas formas, con la introducción de </a:t>
            </a:r>
            <a:r>
              <a:rPr lang="es-ES" sz="1000" i="1" dirty="0" err="1"/>
              <a:t>Hooks</a:t>
            </a:r>
            <a:r>
              <a:rPr lang="es-ES" sz="1000" dirty="0"/>
              <a:t> esto se trabaja también de otra manera /ver más adelante...</a:t>
            </a:r>
          </a:p>
        </p:txBody>
      </p:sp>
      <p:sp>
        <p:nvSpPr>
          <p:cNvPr id="16" name="Cloud 15"/>
          <p:cNvSpPr/>
          <p:nvPr/>
        </p:nvSpPr>
        <p:spPr>
          <a:xfrm>
            <a:off x="6227914" y="4941168"/>
            <a:ext cx="2737851" cy="10338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dirty="0" smtClean="0"/>
              <a:t>Los argumentos del componente de tipo clase se reciben en </a:t>
            </a:r>
            <a:r>
              <a:rPr lang="es-ES" sz="1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this.props</a:t>
            </a:r>
            <a:r>
              <a:rPr lang="es-ES" sz="1000" dirty="0" smtClean="0"/>
              <a:t> (como variable reservada)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63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Nociones básicas de ES6 que NO son React</a:t>
            </a:r>
            <a:r>
              <a:rPr lang="es-ES" dirty="0"/>
              <a:t> </a:t>
            </a:r>
            <a:r>
              <a:rPr lang="es-ES" dirty="0" smtClean="0"/>
              <a:t>pero que conviene conocerlas para el desarrollo del curso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FFFF99"/>
                </a:solidFill>
              </a:rPr>
              <a:t>JavaScript </a:t>
            </a:r>
            <a:r>
              <a:rPr lang="es-ES" sz="4800" dirty="0">
                <a:solidFill>
                  <a:srgbClr val="00B0F0"/>
                </a:solidFill>
              </a:rPr>
              <a:t>EcmaScript-6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3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Actualización de la vista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2060848"/>
            <a:ext cx="8683340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Las modificaciones sobre </a:t>
            </a:r>
            <a:r>
              <a:rPr lang="es-ES" sz="1800" b="1" u="sng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props</a:t>
            </a:r>
            <a:r>
              <a:rPr lang="es-ES" sz="18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y </a:t>
            </a:r>
            <a:r>
              <a:rPr lang="es-ES" sz="1800" b="1" u="sng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state</a:t>
            </a:r>
            <a:r>
              <a:rPr lang="es-ES" sz="18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/>
            </a:r>
            <a:b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</a:b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son lo que sirve de disparador para que React </a:t>
            </a:r>
            <a:b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</a:b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refresque la visualización de los componentes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481216" y="3987061"/>
            <a:ext cx="3672408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Props</a:t>
            </a:r>
            <a:r>
              <a:rPr lang="es-ES" sz="1400" dirty="0" smtClean="0"/>
              <a:t> agrupa los datos recibidos, que vienen de fuera del componente, y puede utilizar pero nunca los modifica</a:t>
            </a:r>
            <a:endParaRPr lang="es-ES" sz="1400" dirty="0"/>
          </a:p>
        </p:txBody>
      </p:sp>
      <p:sp>
        <p:nvSpPr>
          <p:cNvPr id="10" name="Cloud 9"/>
          <p:cNvSpPr/>
          <p:nvPr/>
        </p:nvSpPr>
        <p:spPr>
          <a:xfrm>
            <a:off x="4788024" y="3987061"/>
            <a:ext cx="3672408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400" dirty="0"/>
              <a:t> </a:t>
            </a:r>
            <a:r>
              <a:rPr lang="es-ES" sz="1400" dirty="0" smtClean="0"/>
              <a:t>agrupa y declara los datos propios del componente (internos) y los puede modificar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82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Eventos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En el código JSX que se le entrega a React para su procesamiento en el método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 smtClean="0"/>
              <a:t>, igual que se hace con la clase, que pasa de ser 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/>
              <a:t>  </a:t>
            </a:r>
            <a:r>
              <a:rPr lang="es-ES" sz="1600" dirty="0" smtClean="0"/>
              <a:t>a ser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es-ES" sz="1600" dirty="0" smtClean="0"/>
              <a:t>, React provee de sus propios métodos para añadir control de eventos a los elementos del componente.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Algunos de estos mecanismos vienen a sustituir las propiedades estándar de integración HTML/JS.</a:t>
            </a:r>
          </a:p>
          <a:p>
            <a:r>
              <a:rPr lang="es-ES" sz="1600" dirty="0" smtClean="0">
                <a:cs typeface="Consolas" pitchFamily="49" charset="0"/>
              </a:rPr>
              <a:t>Mouse </a:t>
            </a:r>
            <a:r>
              <a:rPr lang="es-ES" sz="1600" dirty="0" err="1" smtClean="0">
                <a:cs typeface="Consolas" pitchFamily="49" charset="0"/>
              </a:rPr>
              <a:t>events</a:t>
            </a:r>
            <a:endParaRPr lang="es-ES" sz="18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951" y="997204"/>
            <a:ext cx="584302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372" y="997204"/>
            <a:ext cx="864096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className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2038"/>
              </p:ext>
            </p:extLst>
          </p:nvPr>
        </p:nvGraphicFramePr>
        <p:xfrm>
          <a:off x="231992" y="2110276"/>
          <a:ext cx="85689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Function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attribute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Event</a:t>
                      </a:r>
                      <a:r>
                        <a:rPr lang="es-ES" baseline="0" dirty="0" smtClean="0"/>
                        <a:t> default </a:t>
                      </a:r>
                      <a:r>
                        <a:rPr lang="es-ES" baseline="0" dirty="0" err="1" smtClean="0"/>
                        <a:t>arguments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onClick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onContextMenu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onDoubleClick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onDragEnd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onDragEnter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onDragExit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onDragLeave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onDragOver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onDragStart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onDrop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onMouseDown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onMouseEnter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onMouseLeave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onMouseMove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onMouseOut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onMouseOver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onMouseUp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altKey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buttons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clientX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clientY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ctrlKey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getModifierState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):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metaKey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pageX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pageY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relatedTarget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DOMEventTarget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screenX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screenY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shiftKey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Eventos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>
                <a:cs typeface="Consolas" pitchFamily="49" charset="0"/>
              </a:rPr>
              <a:t>Otros eventos destacados</a:t>
            </a:r>
            <a:endParaRPr lang="es-ES" sz="18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0675"/>
              </p:ext>
            </p:extLst>
          </p:nvPr>
        </p:nvGraphicFramePr>
        <p:xfrm>
          <a:off x="236706" y="1052736"/>
          <a:ext cx="8568952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Function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attribute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Event</a:t>
                      </a:r>
                      <a:r>
                        <a:rPr lang="es-ES" baseline="0" dirty="0" smtClean="0"/>
                        <a:t> default </a:t>
                      </a:r>
                      <a:r>
                        <a:rPr lang="es-ES" baseline="0" dirty="0" err="1" smtClean="0"/>
                        <a:t>arguments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onFocus</a:t>
                      </a:r>
                      <a:endParaRPr lang="es-ES" sz="11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onBlur</a:t>
                      </a:r>
                      <a:endParaRPr lang="es-E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relatedTarget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DOMEventTarget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onTouchCancel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onTouchEnd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onTouchMove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onTouchStart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altKey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changedTouches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DOMTouchList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ctrlKey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getModifierState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):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metaKey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shiftKey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targetTouches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DOMTouchList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touches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DOMTouchList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onScroll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detail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view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DOMAbstractView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onToggle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onSelect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onChange</a:t>
                      </a:r>
                      <a:r>
                        <a:rPr lang="es-ES" sz="1100" baseline="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baseline="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onInput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onInvalid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onSubmit</a:t>
                      </a:r>
                      <a:endParaRPr lang="es-E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onCopy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onCut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onPaste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clipboardData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DOMDataTransfer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Consolas" pitchFamily="49" charset="0"/>
                          <a:cs typeface="Consolas" pitchFamily="49" charset="0"/>
                        </a:rPr>
                        <a:t>onKeyDown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onKeyPress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/>
                      </a:r>
                      <a:b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onKeyUp</a:t>
                      </a:r>
                      <a:endParaRPr lang="es-ES" sz="1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altKey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charCode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ctrlKey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getModifierState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):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string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keyCode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locale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string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location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metaKey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repeat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shiftKey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 |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which</a:t>
                      </a:r>
                      <a:r>
                        <a:rPr lang="es-ES" sz="1100" dirty="0" smtClean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es-ES" sz="1100" dirty="0" err="1" smtClean="0">
                          <a:latin typeface="Consolas" pitchFamily="49" charset="0"/>
                          <a:cs typeface="Consolas" pitchFamily="49" charset="0"/>
                        </a:rPr>
                        <a:t>number</a:t>
                      </a:r>
                      <a:endParaRPr lang="es-ES" sz="1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Eventos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>
                <a:cs typeface="Consolas" pitchFamily="49" charset="0"/>
              </a:rPr>
              <a:t>Cuando añadimos un evento, la función que le indicamos se ejecuta al suceder dicho evento añadiendo como argumento el objeto propio del evento (no hay que indicarlo).</a:t>
            </a:r>
          </a:p>
          <a:p>
            <a:endParaRPr lang="es-ES" sz="1600" dirty="0">
              <a:cs typeface="Consolas" pitchFamily="49" charset="0"/>
            </a:endParaRPr>
          </a:p>
          <a:p>
            <a:endParaRPr lang="es-ES" sz="1600" dirty="0" smtClean="0">
              <a:cs typeface="Consolas" pitchFamily="49" charset="0"/>
            </a:endParaRPr>
          </a:p>
          <a:p>
            <a:endParaRPr lang="es-ES" sz="1600" dirty="0">
              <a:cs typeface="Consolas" pitchFamily="49" charset="0"/>
            </a:endParaRPr>
          </a:p>
          <a:p>
            <a:endParaRPr lang="es-ES" sz="1600" dirty="0" smtClean="0">
              <a:cs typeface="Consolas" pitchFamily="49" charset="0"/>
            </a:endParaRPr>
          </a:p>
          <a:p>
            <a:endParaRPr lang="es-ES" sz="1600" dirty="0">
              <a:cs typeface="Consolas" pitchFamily="49" charset="0"/>
            </a:endParaRPr>
          </a:p>
          <a:p>
            <a:endParaRPr lang="es-ES" sz="1600" dirty="0" smtClean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Para pasarle más argumentos entonces tendremos que utilizar una función anónima que realice la llamada y añada esos argumentos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5832648" cy="1546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childCompoOnClickHandler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 =&gt;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&lt;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ChildCompo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childCompoOnClickHandler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)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573016"/>
            <a:ext cx="8266106" cy="3162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colores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[{...}, {...},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...];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colores.map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 (color,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ColorComponente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color.hexCode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s-ES" sz="1050" i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i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this.eventHandler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i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  // Este evento hacía una llamada a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con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como argumento</a:t>
            </a:r>
          </a:p>
          <a:p>
            <a:endParaRPr lang="es-ES" sz="1050" i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Este evento hace una llamada a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una función anónima que recibe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como argumento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  // Esa función anónima llama a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y le pasa el ‘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’ que recibe y más parámetros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/&gt;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Modificando el estado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Para modificar el estado </a:t>
            </a:r>
            <a:r>
              <a:rPr lang="es-ES" sz="1600" b="1" u="sng" dirty="0">
                <a:cs typeface="Consolas" pitchFamily="49" charset="0"/>
              </a:rPr>
              <a:t>no se puede hacer una asignación directa </a:t>
            </a:r>
            <a:r>
              <a:rPr lang="es-ES" sz="1600" dirty="0">
                <a:cs typeface="Consolas" pitchFamily="49" charset="0"/>
              </a:rPr>
              <a:t>de datos, puesto que no se actualizará la vista.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  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this.state.data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= '2'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// No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actualizará data en la vista.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Para ello se utiliza una función nativa de React llamada '</a:t>
            </a:r>
            <a:r>
              <a:rPr lang="es-ES" sz="1400" i="1" dirty="0" err="1">
                <a:latin typeface="Consolas" pitchFamily="49" charset="0"/>
                <a:cs typeface="Consolas" pitchFamily="49" charset="0"/>
              </a:rPr>
              <a:t>setState</a:t>
            </a:r>
            <a:r>
              <a:rPr lang="es-ES" sz="1600" dirty="0">
                <a:cs typeface="Consolas" pitchFamily="49" charset="0"/>
              </a:rPr>
              <a:t>'.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this.setState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  data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2</a:t>
            </a:r>
          </a:p>
          <a:p>
            <a:pPr marL="0" indent="0"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[!] La llamada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setState</a:t>
            </a:r>
            <a:r>
              <a:rPr lang="es-ES" sz="1600" dirty="0">
                <a:cs typeface="Consolas" pitchFamily="49" charset="0"/>
              </a:rPr>
              <a:t> </a:t>
            </a:r>
            <a:r>
              <a:rPr lang="es-ES" sz="1600" dirty="0" err="1">
                <a:cs typeface="Consolas" pitchFamily="49" charset="0"/>
              </a:rPr>
              <a:t>mergea</a:t>
            </a:r>
            <a:r>
              <a:rPr lang="es-ES" sz="1600" dirty="0">
                <a:cs typeface="Consolas" pitchFamily="49" charset="0"/>
              </a:rPr>
              <a:t> los datos del estado, conservando aquellos que no se hayan incluido en la actualización.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   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Esto </a:t>
            </a:r>
            <a:r>
              <a:rPr lang="es-ES" sz="1600" dirty="0">
                <a:cs typeface="Consolas" pitchFamily="49" charset="0"/>
              </a:rPr>
              <a:t>es correcto, pero lo mejor es utilizar los </a:t>
            </a:r>
            <a:r>
              <a:rPr lang="es-ES" sz="1600" dirty="0" err="1">
                <a:cs typeface="Consolas" pitchFamily="49" charset="0"/>
              </a:rPr>
              <a:t>hooks</a:t>
            </a:r>
            <a:r>
              <a:rPr lang="es-ES" sz="1600" dirty="0">
                <a:cs typeface="Consolas" pitchFamily="49" charset="0"/>
              </a:rPr>
              <a:t>: '</a:t>
            </a:r>
            <a:r>
              <a:rPr lang="es-ES" sz="1400" b="1" u="sng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600" dirty="0">
                <a:cs typeface="Consolas" pitchFamily="49" charset="0"/>
              </a:rPr>
              <a:t>'.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2088232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this.state.data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'2'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132856"/>
            <a:ext cx="1584176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data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2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789040"/>
            <a:ext cx="5832648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data1: [...],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data2: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{+++}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data1: [***]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 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050" i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= { data1 [***], data2: {+++}}  // Data2 no ha sido modificado.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Hook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useState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ES" sz="1600" dirty="0" smtClean="0">
                <a:cs typeface="Consolas" pitchFamily="49" charset="0"/>
              </a:rPr>
              <a:t>Programación funcional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En lugar de utilizar la extensión </a:t>
            </a:r>
            <a:r>
              <a:rPr lang="es-ES" sz="1400" dirty="0"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Component</a:t>
            </a:r>
            <a:r>
              <a:rPr lang="es-ES" sz="1600" dirty="0">
                <a:cs typeface="Consolas" pitchFamily="49" charset="0"/>
              </a:rPr>
              <a:t>', importamos </a:t>
            </a:r>
            <a:r>
              <a:rPr lang="es-ES" sz="1400" dirty="0"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600" dirty="0">
                <a:cs typeface="Consolas" pitchFamily="49" charset="0"/>
              </a:rPr>
              <a:t>' del paquete de </a:t>
            </a:r>
            <a:r>
              <a:rPr lang="es-ES" sz="1400" dirty="0"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</a:t>
            </a:r>
            <a:r>
              <a:rPr lang="es-ES" sz="1600" dirty="0">
                <a:cs typeface="Consolas" pitchFamily="49" charset="0"/>
              </a:rPr>
              <a:t>'.</a:t>
            </a:r>
          </a:p>
          <a:p>
            <a:pPr marL="0" indent="0">
              <a:buNone/>
            </a:pP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400" dirty="0">
                <a:cs typeface="Consolas" pitchFamily="49" charset="0"/>
              </a:rPr>
              <a:t> </a:t>
            </a:r>
            <a:r>
              <a:rPr lang="es-ES" sz="1600" dirty="0">
                <a:cs typeface="Consolas" pitchFamily="49" charset="0"/>
              </a:rPr>
              <a:t>es una función, a la que le pasamos los datos del estado y nos devuelve un </a:t>
            </a:r>
            <a:r>
              <a:rPr lang="es-ES" sz="1600" dirty="0" err="1">
                <a:cs typeface="Consolas" pitchFamily="49" charset="0"/>
              </a:rPr>
              <a:t>array</a:t>
            </a:r>
            <a:r>
              <a:rPr lang="es-ES" sz="1600" dirty="0">
                <a:cs typeface="Consolas" pitchFamily="49" charset="0"/>
              </a:rPr>
              <a:t> de dos </a:t>
            </a:r>
            <a:r>
              <a:rPr lang="es-ES" sz="1600" dirty="0" err="1">
                <a:cs typeface="Consolas" pitchFamily="49" charset="0"/>
              </a:rPr>
              <a:t>items</a:t>
            </a:r>
            <a:r>
              <a:rPr lang="es-ES" sz="1600" dirty="0"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    datos + función para actualizar los datos.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Es particularmente útil desestructurar el </a:t>
            </a:r>
            <a:r>
              <a:rPr lang="es-ES" sz="1600" dirty="0" err="1">
                <a:cs typeface="Consolas" pitchFamily="49" charset="0"/>
              </a:rPr>
              <a:t>array</a:t>
            </a:r>
            <a:r>
              <a:rPr lang="es-ES" sz="1600" dirty="0">
                <a:cs typeface="Consolas" pitchFamily="49" charset="0"/>
              </a:rPr>
              <a:t> de vuelta en variables:</a:t>
            </a:r>
          </a:p>
          <a:p>
            <a:pPr marL="0" indent="0">
              <a:buNone/>
            </a:pP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colorsState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setColors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({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colors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: ---})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La </a:t>
            </a:r>
            <a:r>
              <a:rPr lang="es-ES" sz="1600" dirty="0">
                <a:cs typeface="Consolas" pitchFamily="49" charset="0"/>
              </a:rPr>
              <a:t>llamada al setter de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400" dirty="0">
                <a:cs typeface="Consolas" pitchFamily="49" charset="0"/>
              </a:rPr>
              <a:t> </a:t>
            </a:r>
            <a:r>
              <a:rPr lang="es-ES" sz="1600" b="1" u="sng" dirty="0">
                <a:cs typeface="Consolas" pitchFamily="49" charset="0"/>
              </a:rPr>
              <a:t>NO</a:t>
            </a:r>
            <a:r>
              <a:rPr lang="es-ES" sz="1600" dirty="0">
                <a:cs typeface="Consolas" pitchFamily="49" charset="0"/>
              </a:rPr>
              <a:t> </a:t>
            </a:r>
            <a:r>
              <a:rPr lang="es-ES" sz="1600" dirty="0" err="1">
                <a:cs typeface="Consolas" pitchFamily="49" charset="0"/>
              </a:rPr>
              <a:t>mergea</a:t>
            </a:r>
            <a:r>
              <a:rPr lang="es-ES" sz="1600" dirty="0">
                <a:cs typeface="Consolas" pitchFamily="49" charset="0"/>
              </a:rPr>
              <a:t> los datos del estado, </a:t>
            </a:r>
            <a:r>
              <a:rPr lang="es-ES" sz="1600" b="1" u="sng" dirty="0">
                <a:cs typeface="Consolas" pitchFamily="49" charset="0"/>
              </a:rPr>
              <a:t>sustituye todo el modelo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Con </a:t>
            </a:r>
            <a:r>
              <a:rPr lang="es-ES" sz="1600" dirty="0">
                <a:cs typeface="Consolas" pitchFamily="49" charset="0"/>
              </a:rPr>
              <a:t>el método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600" dirty="0">
                <a:cs typeface="Consolas" pitchFamily="49" charset="0"/>
              </a:rPr>
              <a:t>' de los componentes basados en clase SOLO tenemos un estado.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Con </a:t>
            </a:r>
            <a:r>
              <a:rPr lang="es-ES" sz="1600" dirty="0">
                <a:cs typeface="Consolas" pitchFamily="49" charset="0"/>
              </a:rPr>
              <a:t>el método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600" dirty="0">
                <a:cs typeface="Consolas" pitchFamily="49" charset="0"/>
              </a:rPr>
              <a:t>' de los funcionales, podemos declarar varios estados utilizando múltiples llamadas a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600" dirty="0">
                <a:cs typeface="Consolas" pitchFamily="49" charset="0"/>
              </a:rPr>
              <a:t>.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068960"/>
            <a:ext cx="4608512" cy="1546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myDataState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setMyDataState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data1: [...],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data2: {+++}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setMyDataState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data1: [***]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050" i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= { data1 [***]}  </a:t>
            </a:r>
            <a:endParaRPr lang="es-ES" sz="1050" i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Data2 ya no existe porque no formaba parte de la llamada </a:t>
            </a:r>
            <a:endParaRPr lang="es-ES" sz="1050" i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Modificando el estado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r>
              <a:rPr lang="es-ES" sz="1600" dirty="0" smtClean="0">
                <a:cs typeface="Consolas" pitchFamily="49" charset="0"/>
              </a:rPr>
              <a:t>En general, a </a:t>
            </a:r>
            <a:r>
              <a:rPr lang="es-ES" sz="1600" dirty="0">
                <a:cs typeface="Consolas" pitchFamily="49" charset="0"/>
              </a:rPr>
              <a:t>la hora de modificar los datos lo mejor es:</a:t>
            </a:r>
          </a:p>
          <a:p>
            <a:pPr lvl="1"/>
            <a:r>
              <a:rPr lang="es-ES" sz="1400" dirty="0" smtClean="0">
                <a:cs typeface="Consolas" pitchFamily="49" charset="0"/>
              </a:rPr>
              <a:t>Crear </a:t>
            </a:r>
            <a:r>
              <a:rPr lang="es-ES" sz="1400" dirty="0">
                <a:cs typeface="Consolas" pitchFamily="49" charset="0"/>
              </a:rPr>
              <a:t>una copia de los datos (del estado)</a:t>
            </a:r>
          </a:p>
          <a:p>
            <a:pPr lvl="1"/>
            <a:r>
              <a:rPr lang="es-ES" sz="1400" dirty="0" smtClean="0">
                <a:cs typeface="Consolas" pitchFamily="49" charset="0"/>
              </a:rPr>
              <a:t>Modificar </a:t>
            </a:r>
            <a:r>
              <a:rPr lang="es-ES" sz="1400" dirty="0">
                <a:cs typeface="Consolas" pitchFamily="49" charset="0"/>
              </a:rPr>
              <a:t>la copia</a:t>
            </a:r>
          </a:p>
          <a:p>
            <a:pPr lvl="1"/>
            <a:r>
              <a:rPr lang="es-ES" sz="1400" dirty="0" smtClean="0">
                <a:cs typeface="Consolas" pitchFamily="49" charset="0"/>
              </a:rPr>
              <a:t>Asignar </a:t>
            </a:r>
            <a:r>
              <a:rPr lang="es-ES" sz="1400" dirty="0">
                <a:cs typeface="Consolas" pitchFamily="49" charset="0"/>
              </a:rPr>
              <a:t>la copia como nuevo estado.</a:t>
            </a:r>
          </a:p>
          <a:p>
            <a:endParaRPr lang="es-ES" sz="1600" dirty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Esto </a:t>
            </a:r>
            <a:r>
              <a:rPr lang="es-ES" sz="1600" dirty="0">
                <a:cs typeface="Consolas" pitchFamily="49" charset="0"/>
              </a:rPr>
              <a:t>en lugar de modificar los datos del estado, lo que podría hacer la aplicación inestable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endParaRPr lang="es-ES" sz="1600" dirty="0">
              <a:cs typeface="Consolas" pitchFamily="49" charset="0"/>
            </a:endParaRPr>
          </a:p>
          <a:p>
            <a:endParaRPr lang="es-ES" sz="1600" dirty="0" smtClean="0">
              <a:cs typeface="Consolas" pitchFamily="49" charset="0"/>
            </a:endParaRPr>
          </a:p>
          <a:p>
            <a:endParaRPr lang="es-ES" sz="1600" dirty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Asignación bidireccional: Cuando desde la interfaz de usuario se desea actualizar algún dato se utiliza un control bidireccional (como se conoce).</a:t>
            </a:r>
            <a:r>
              <a:rPr lang="es-ES" sz="1600" dirty="0"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Para utilizamos el evento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onChange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como disparador de la actualización del estado.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492896"/>
            <a:ext cx="6264696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myDataArray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[...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myDataArrayState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myDataArray.splice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1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o cualquier otra modificación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setMyDataArrayState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myDataArray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077072"/>
            <a:ext cx="8683340" cy="23544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setUserName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useState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("Carlos");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Define la propiedad de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y la inicializa con el valor "Carlos".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Indica que el método de actualización de esta propiedad en el estado será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setUserName</a:t>
            </a:r>
            <a:endParaRPr lang="es-ES" sz="1050" i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input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"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Esta asignación hará que el valor del input reflejará siempre el valor del estado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{(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setUserName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event.target.value)</a:t>
            </a:r>
            <a:r>
              <a:rPr lang="es-ES" sz="105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Mediante este evento actualizamos el estado cuando el usuario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escriba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/&gt;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Hook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useState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Recordemos que es </a:t>
            </a:r>
            <a:r>
              <a:rPr lang="es-ES" sz="1600" dirty="0">
                <a:cs typeface="Consolas" pitchFamily="49" charset="0"/>
              </a:rPr>
              <a:t>interesante identificar que deberíamos construir dos tipos de componentes: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    Los '</a:t>
            </a:r>
            <a:r>
              <a:rPr lang="es-ES" sz="1600" dirty="0" err="1">
                <a:cs typeface="Consolas" pitchFamily="49" charset="0"/>
              </a:rPr>
              <a:t>stateful</a:t>
            </a:r>
            <a:r>
              <a:rPr lang="es-ES" sz="1600" dirty="0">
                <a:cs typeface="Consolas" pitchFamily="49" charset="0"/>
              </a:rPr>
              <a:t>'/</a:t>
            </a:r>
            <a:r>
              <a:rPr lang="es-ES" sz="1600" dirty="0" err="1">
                <a:cs typeface="Consolas" pitchFamily="49" charset="0"/>
              </a:rPr>
              <a:t>smart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    Los '</a:t>
            </a:r>
            <a:r>
              <a:rPr lang="es-ES" sz="1600" dirty="0" err="1">
                <a:cs typeface="Consolas" pitchFamily="49" charset="0"/>
              </a:rPr>
              <a:t>stateless</a:t>
            </a:r>
            <a:r>
              <a:rPr lang="es-ES" sz="1600" dirty="0">
                <a:cs typeface="Consolas" pitchFamily="49" charset="0"/>
              </a:rPr>
              <a:t>'/</a:t>
            </a:r>
            <a:r>
              <a:rPr lang="es-ES" sz="1600" dirty="0" err="1">
                <a:cs typeface="Consolas" pitchFamily="49" charset="0"/>
              </a:rPr>
              <a:t>presentational</a:t>
            </a:r>
            <a:r>
              <a:rPr lang="es-ES" sz="1600" dirty="0">
                <a:cs typeface="Consolas" pitchFamily="49" charset="0"/>
              </a:rPr>
              <a:t>/</a:t>
            </a:r>
            <a:r>
              <a:rPr lang="es-ES" sz="1600" dirty="0" err="1">
                <a:cs typeface="Consolas" pitchFamily="49" charset="0"/>
              </a:rPr>
              <a:t>dumb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Los primeros tienen lógica y manipulan el estado de los datos.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Los segundos son solo componentes visuales que no implementan ninguna lógica.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De esta manera, concentramos la lógica en menos componentes teniendo más claro dónde se realizan las operaciones, código más comprensible y </a:t>
            </a:r>
            <a:r>
              <a:rPr lang="es-ES" sz="1600" dirty="0" err="1">
                <a:cs typeface="Consolas" pitchFamily="49" charset="0"/>
              </a:rPr>
              <a:t>mantenible</a:t>
            </a:r>
            <a:r>
              <a:rPr lang="es-ES" sz="1600" dirty="0">
                <a:cs typeface="Consolas" pitchFamily="49" charset="0"/>
              </a:rPr>
              <a:t>.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332142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839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Uso de métodos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Podemos pasar métodos entre componentes igual que los </a:t>
            </a:r>
            <a:r>
              <a:rPr lang="es-ES" sz="1600" dirty="0" smtClean="0">
                <a:cs typeface="Consolas" pitchFamily="49" charset="0"/>
              </a:rPr>
              <a:t>atributos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Para pasar datos entre ellos podemos hacerlo de varias formas: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1. Podemos llamar al método utilizando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'.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bind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1600" dirty="0">
                <a:cs typeface="Consolas" pitchFamily="49" charset="0"/>
              </a:rPr>
              <a:t>' de forma que forzamos los parámetros con los que deberá llamarse al método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Cuando </a:t>
            </a:r>
            <a:r>
              <a:rPr lang="es-ES" sz="1600" dirty="0">
                <a:cs typeface="Consolas" pitchFamily="49" charset="0"/>
              </a:rPr>
              <a:t>en 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ChildCompo</a:t>
            </a:r>
            <a:r>
              <a:rPr lang="es-ES" sz="1600" dirty="0">
                <a:cs typeface="Consolas" pitchFamily="49" charset="0"/>
              </a:rPr>
              <a:t> tengamos algo del tipo: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El </a:t>
            </a:r>
            <a:r>
              <a:rPr lang="es-ES" sz="1600" dirty="0">
                <a:cs typeface="Consolas" pitchFamily="49" charset="0"/>
              </a:rPr>
              <a:t>evento asignará automáticamente el valor '</a:t>
            </a:r>
            <a:r>
              <a:rPr lang="es-ES" sz="1400" i="1" dirty="0" err="1">
                <a:latin typeface="Consolas" pitchFamily="49" charset="0"/>
                <a:cs typeface="Consolas" pitchFamily="49" charset="0"/>
              </a:rPr>
              <a:t>OtroNombre</a:t>
            </a:r>
            <a:r>
              <a:rPr lang="es-ES" sz="1600" dirty="0">
                <a:cs typeface="Consolas" pitchFamily="49" charset="0"/>
              </a:rPr>
              <a:t>'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Otra </a:t>
            </a:r>
            <a:r>
              <a:rPr lang="es-ES" sz="1600" dirty="0">
                <a:cs typeface="Consolas" pitchFamily="49" charset="0"/>
              </a:rPr>
              <a:t>forma es utilizar en el atributo una función anónima pero será MENOS </a:t>
            </a:r>
            <a:r>
              <a:rPr lang="es-ES" sz="1600" dirty="0" smtClean="0">
                <a:cs typeface="Consolas" pitchFamily="49" charset="0"/>
              </a:rPr>
              <a:t>EFICIENTE</a:t>
            </a:r>
            <a:endParaRPr lang="es-ES" sz="1600" dirty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332142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681" y="5910880"/>
            <a:ext cx="477636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ChildCompo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changeName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{() =&gt;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this.setName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OtroNombre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')} /&gt;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6034045" y="620688"/>
            <a:ext cx="2435794" cy="9248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cs typeface="Consolas" pitchFamily="49" charset="0"/>
              </a:rPr>
              <a:t>Se </a:t>
            </a:r>
            <a:r>
              <a:rPr lang="es-ES" sz="1000" dirty="0">
                <a:cs typeface="Consolas" pitchFamily="49" charset="0"/>
              </a:rPr>
              <a:t>pasan por </a:t>
            </a:r>
            <a:r>
              <a:rPr lang="es-ES" sz="1000" dirty="0" smtClean="0">
                <a:cs typeface="Consolas" pitchFamily="49" charset="0"/>
              </a:rPr>
              <a:t>referencia -&gt; </a:t>
            </a:r>
            <a:r>
              <a:rPr lang="es-ES" sz="1000" dirty="0">
                <a:cs typeface="Consolas" pitchFamily="49" charset="0"/>
              </a:rPr>
              <a:t>los ejecuta el </a:t>
            </a:r>
            <a:r>
              <a:rPr lang="es-ES" sz="1000" dirty="0" smtClean="0">
                <a:cs typeface="Consolas" pitchFamily="49" charset="0"/>
              </a:rPr>
              <a:t>padre</a:t>
            </a:r>
            <a:endParaRPr lang="es-ES" sz="1000" dirty="0"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681" y="2204864"/>
            <a:ext cx="549477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this.state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'nombre';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s-ES" sz="105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myName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ChildCompo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changeName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s-E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.bind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'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OtroNombre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')} /&gt;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681" y="4770631"/>
            <a:ext cx="5040560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this.props.</a:t>
            </a:r>
            <a:r>
              <a:rPr lang="es-ES" sz="105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changeName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 Cambiar de nombre &lt;/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5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Uso de métodos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Recordatorio del </a:t>
            </a:r>
            <a:r>
              <a:rPr lang="es-ES" sz="1400" i="1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al utilizar funciones como argumento: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b="1" u="sng" dirty="0" smtClean="0">
                <a:cs typeface="Consolas" pitchFamily="49" charset="0"/>
              </a:rPr>
              <a:t>PROTEGER </a:t>
            </a:r>
            <a:r>
              <a:rPr lang="es-ES" sz="1600" b="1" u="sng" dirty="0">
                <a:cs typeface="Consolas" pitchFamily="49" charset="0"/>
              </a:rPr>
              <a:t>EL VALOR 'THIS'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Hay dos formas de definir un método:</a:t>
            </a:r>
          </a:p>
          <a:p>
            <a:pPr marL="628650" lvl="1" indent="-228600">
              <a:buFont typeface="+mj-lt"/>
              <a:buAutoNum type="arabicPeriod"/>
            </a:pP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miMetodo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 {...}</a:t>
            </a:r>
          </a:p>
          <a:p>
            <a:pPr marL="628650" lvl="1" indent="-228600">
              <a:buFont typeface="+mj-lt"/>
              <a:buAutoNum type="arabicPeriod"/>
            </a:pP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miMetodo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= () =&gt; {...}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r>
              <a:rPr lang="es-ES" sz="1600" dirty="0">
                <a:cs typeface="Consolas" pitchFamily="49" charset="0"/>
              </a:rPr>
              <a:t>La diferencia es que con la segunda manera nos aseguramos que en el desarrollo de la implementación del método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600" dirty="0">
                <a:cs typeface="Consolas" pitchFamily="49" charset="0"/>
              </a:rPr>
              <a:t>' tendrá como valor la clase o la función del componente donde está implementado el método.</a:t>
            </a:r>
          </a:p>
          <a:p>
            <a:r>
              <a:rPr lang="es-ES" sz="1600" dirty="0">
                <a:cs typeface="Consolas" pitchFamily="49" charset="0"/>
              </a:rPr>
              <a:t>En el primer caso, en el interior del método </a:t>
            </a:r>
            <a:r>
              <a:rPr lang="es-ES" sz="1800" dirty="0">
                <a:cs typeface="Consolas" pitchFamily="49" charset="0"/>
              </a:rPr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800" dirty="0">
                <a:cs typeface="Consolas" pitchFamily="49" charset="0"/>
              </a:rPr>
              <a:t>' </a:t>
            </a:r>
            <a:r>
              <a:rPr lang="es-ES" sz="1600" dirty="0" smtClean="0">
                <a:cs typeface="Consolas" pitchFamily="49" charset="0"/>
              </a:rPr>
              <a:t>podrá </a:t>
            </a:r>
            <a:r>
              <a:rPr lang="es-ES" sz="1600" dirty="0">
                <a:cs typeface="Consolas" pitchFamily="49" charset="0"/>
              </a:rPr>
              <a:t>tomar otros valores en función de quién realice la llamada.</a:t>
            </a:r>
          </a:p>
          <a:p>
            <a:r>
              <a:rPr lang="es-ES" sz="1600" dirty="0">
                <a:cs typeface="Consolas" pitchFamily="49" charset="0"/>
              </a:rPr>
              <a:t>Por ello es siempre recomendable declarar los métodos -por lo menos los que se vayan a pasar como referencia- como </a:t>
            </a:r>
            <a:r>
              <a:rPr lang="es-ES" sz="1600" dirty="0" err="1" smtClean="0">
                <a:cs typeface="Consolas" pitchFamily="49" charset="0"/>
              </a:rPr>
              <a:t>ArrowFunctions</a:t>
            </a:r>
            <a:r>
              <a:rPr lang="es-ES" sz="1600" dirty="0" smtClean="0">
                <a:cs typeface="Consolas" pitchFamily="49" charset="0"/>
              </a:rPr>
              <a:t> 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()=&gt;{}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332142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599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smtClean="0"/>
              <a:t>Código: Definiciones en ES6 y variables</a:t>
            </a:r>
          </a:p>
          <a:p>
            <a:r>
              <a:rPr lang="es-ES" sz="1600" dirty="0" smtClean="0"/>
              <a:t>Arquitectura: Cómo importar JS</a:t>
            </a:r>
          </a:p>
          <a:p>
            <a:r>
              <a:rPr lang="es-ES" sz="1600" dirty="0" smtClean="0"/>
              <a:t>Patrón orientado a objetos: Uso de clases</a:t>
            </a:r>
          </a:p>
          <a:p>
            <a:r>
              <a:rPr lang="es-ES" sz="1600" dirty="0" smtClean="0"/>
              <a:t>Herramientas: Uso de Babel, compatibilidad navegadores y ES5</a:t>
            </a:r>
          </a:p>
          <a:p>
            <a:r>
              <a:rPr lang="es-ES" sz="1600" dirty="0" smtClean="0"/>
              <a:t>Código: Operador especial </a:t>
            </a:r>
            <a:r>
              <a:rPr lang="es-ES" sz="1600" i="1" dirty="0" smtClean="0"/>
              <a:t>spread</a:t>
            </a:r>
          </a:p>
          <a:p>
            <a:r>
              <a:rPr lang="es-ES" sz="1600" dirty="0" smtClean="0"/>
              <a:t>Código: Uso avanzado de </a:t>
            </a:r>
            <a:r>
              <a:rPr lang="es-ES" sz="1600" dirty="0" err="1" smtClean="0"/>
              <a:t>arrays</a:t>
            </a:r>
            <a:endParaRPr lang="es-ES" sz="1600" dirty="0" smtClean="0"/>
          </a:p>
          <a:p>
            <a:r>
              <a:rPr lang="es-ES" sz="1600" dirty="0" smtClean="0"/>
              <a:t>Código: Desestructuración de objetos</a:t>
            </a:r>
          </a:p>
          <a:p>
            <a:pPr marL="0" indent="0">
              <a:buNone/>
            </a:pPr>
            <a:endParaRPr lang="es-ES" sz="1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3649752"/>
            <a:ext cx="8928992" cy="2913491"/>
            <a:chOff x="215008" y="3284984"/>
            <a:chExt cx="8928992" cy="291349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215008" y="3284984"/>
              <a:ext cx="8928992" cy="29134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Notación: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Cajas negras de código: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Rojo: Indica exactamente el punto clave en el que debes fijarte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Verde: Señala palabras reservadas a tener en cuenta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Azul: Identificadores involucrados en los que poner atención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Naranja: Simulación de salida de datos</a:t>
              </a:r>
            </a:p>
            <a:p>
              <a:pPr marL="0" indent="0">
                <a:buFont typeface="Arial" pitchFamily="34" charset="0"/>
                <a:buNone/>
              </a:pPr>
              <a:endParaRPr lang="es-ES" sz="1600" dirty="0" smtClean="0"/>
            </a:p>
            <a:p>
              <a:pPr marL="0" indent="0">
                <a:buFont typeface="Arial" pitchFamily="34" charset="0"/>
                <a:buNone/>
              </a:pPr>
              <a:r>
                <a:rPr lang="es-ES" sz="1600" dirty="0" smtClean="0"/>
                <a:t>Enlaces a recursos adicionales:</a:t>
              </a:r>
            </a:p>
            <a:p>
              <a:pPr marL="0" indent="0">
                <a:buFont typeface="Arial" pitchFamily="34" charset="0"/>
                <a:buNone/>
              </a:pPr>
              <a:endParaRPr lang="es-ES" sz="1600" dirty="0" smtClean="0"/>
            </a:p>
          </p:txBody>
        </p:sp>
        <p:pic>
          <p:nvPicPr>
            <p:cNvPr id="1026" name="Picture 2" descr="Starship Troopers: dosis de ironía contra el conformismo | Micronesia en el  Cerebelo 2.0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00"/>
            <a:stretch/>
          </p:blipFill>
          <p:spPr bwMode="auto">
            <a:xfrm>
              <a:off x="2906720" y="5373216"/>
              <a:ext cx="357776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339752" y="3645024"/>
              <a:ext cx="246504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8104" y="3899105"/>
              <a:ext cx="2321026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…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95601" y="4221088"/>
              <a:ext cx="2849027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import</a:t>
              </a:r>
              <a:r>
                <a:rPr lang="es-ES" sz="105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from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'./person.js';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1114" y="4797156"/>
              <a:ext cx="3576620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console.log([</a:t>
              </a:r>
              <a:r>
                <a:rPr lang="en-U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105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, 4, 5])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//-&gt; [1, 2, 3, 4, 5]</a:t>
              </a:r>
              <a:endParaRPr lang="es-E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7662" y="4491480"/>
              <a:ext cx="151195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let </a:t>
              </a:r>
              <a:r>
                <a:rPr lang="en-US" sz="105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[1, 2, 3];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5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99"/>
                </a:solidFill>
              </a:rPr>
              <a:t>Gracias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3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Estructuras de control y metodología de JS en React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00B0F0"/>
                </a:solidFill>
              </a:rPr>
              <a:t>Programando con React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29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Programando con React: Estructuras de control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Para establecer estructuras de control hay que recordar dos cosas</a:t>
            </a:r>
            <a:r>
              <a:rPr lang="es-ES" sz="1600" dirty="0" smtClean="0">
                <a:cs typeface="Consolas" pitchFamily="49" charset="0"/>
              </a:rPr>
              <a:t>: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s-ES" sz="1600" dirty="0" smtClean="0">
                <a:cs typeface="Consolas" pitchFamily="49" charset="0"/>
              </a:rPr>
              <a:t>El </a:t>
            </a:r>
            <a:r>
              <a:rPr lang="es-ES" sz="1600" dirty="0">
                <a:cs typeface="Consolas" pitchFamily="49" charset="0"/>
              </a:rPr>
              <a:t>código es </a:t>
            </a:r>
            <a:r>
              <a:rPr lang="es-ES" sz="1600" b="1" dirty="0">
                <a:cs typeface="Consolas" pitchFamily="49" charset="0"/>
              </a:rPr>
              <a:t>JSX</a:t>
            </a:r>
            <a:r>
              <a:rPr lang="es-ES" sz="1600" dirty="0">
                <a:cs typeface="Consolas" pitchFamily="49" charset="0"/>
              </a:rPr>
              <a:t>, por lo que internamente es </a:t>
            </a:r>
            <a:r>
              <a:rPr lang="es-ES" sz="1600" dirty="0" smtClean="0">
                <a:cs typeface="Consolas" pitchFamily="49" charset="0"/>
              </a:rPr>
              <a:t>JavaScript </a:t>
            </a:r>
            <a:r>
              <a:rPr lang="es-ES" sz="1600" dirty="0">
                <a:cs typeface="Consolas" pitchFamily="49" charset="0"/>
              </a:rPr>
              <a:t>utilizando recursivamente el método </a:t>
            </a:r>
            <a:r>
              <a:rPr lang="es-ES" sz="1200" dirty="0" err="1" smtClean="0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>
                <a:cs typeface="Consolas" pitchFamily="49" charset="0"/>
              </a:rPr>
              <a:t> sobre aquellos elementos que sean </a:t>
            </a:r>
            <a:r>
              <a:rPr lang="es-ES" sz="1600" dirty="0" smtClean="0">
                <a:cs typeface="Consolas" pitchFamily="49" charset="0"/>
              </a:rPr>
              <a:t>HTML.</a:t>
            </a:r>
          </a:p>
          <a:p>
            <a:pPr lvl="1">
              <a:buFont typeface="+mj-lt"/>
              <a:buAutoNum type="arabicPeriod"/>
            </a:pPr>
            <a:endParaRPr lang="es-ES" sz="1600" dirty="0">
              <a:cs typeface="Consolas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s-ES" sz="1600" dirty="0" smtClean="0">
                <a:cs typeface="Consolas" pitchFamily="49" charset="0"/>
              </a:rPr>
              <a:t>Al </a:t>
            </a:r>
            <a:r>
              <a:rPr lang="es-ES" sz="1600" dirty="0">
                <a:cs typeface="Consolas" pitchFamily="49" charset="0"/>
              </a:rPr>
              <a:t>añadir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{ }</a:t>
            </a:r>
            <a:r>
              <a:rPr lang="es-ES" sz="1600" dirty="0" smtClean="0">
                <a:cs typeface="Consolas" pitchFamily="49" charset="0"/>
              </a:rPr>
              <a:t> </a:t>
            </a:r>
            <a:r>
              <a:rPr lang="es-ES" sz="1600" dirty="0">
                <a:cs typeface="Consolas" pitchFamily="49" charset="0"/>
              </a:rPr>
              <a:t>el </a:t>
            </a:r>
            <a:r>
              <a:rPr lang="es-ES" sz="1600" dirty="0" smtClean="0">
                <a:cs typeface="Consolas" pitchFamily="49" charset="0"/>
              </a:rPr>
              <a:t>código en el </a:t>
            </a:r>
            <a:r>
              <a:rPr lang="es-ES" sz="1600" dirty="0">
                <a:cs typeface="Consolas" pitchFamily="49" charset="0"/>
              </a:rPr>
              <a:t>interior será </a:t>
            </a:r>
            <a:r>
              <a:rPr lang="es-ES" sz="1600" dirty="0" smtClean="0">
                <a:cs typeface="Consolas" pitchFamily="49" charset="0"/>
              </a:rPr>
              <a:t>JavaScript (y se tendrá acceso a los datos).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544" y="1580085"/>
            <a:ext cx="176890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5841996" y="2636912"/>
            <a:ext cx="2963662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cs typeface="Consolas" pitchFamily="49" charset="0"/>
              </a:rPr>
              <a:t>Nota: dentro del código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{ }</a:t>
            </a:r>
            <a:r>
              <a:rPr lang="es-ES" sz="1200" dirty="0">
                <a:cs typeface="Consolas" pitchFamily="49" charset="0"/>
              </a:rPr>
              <a:t> solo se admiten sentencias </a:t>
            </a:r>
            <a:r>
              <a:rPr lang="es-ES" sz="1200" dirty="0" smtClean="0">
                <a:cs typeface="Consolas" pitchFamily="49" charset="0"/>
              </a:rPr>
              <a:t>simples; </a:t>
            </a:r>
            <a:r>
              <a:rPr lang="es-ES" sz="1200" dirty="0">
                <a:cs typeface="Consolas" pitchFamily="49" charset="0"/>
              </a:rPr>
              <a:t>no bloques.</a:t>
            </a:r>
          </a:p>
        </p:txBody>
      </p:sp>
    </p:spTree>
    <p:extLst>
      <p:ext uri="{BB962C8B-B14F-4D97-AF65-F5344CB8AC3E}">
        <p14:creationId xmlns:p14="http://schemas.microsoft.com/office/powerpoint/2010/main" val="12812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Programando con React: Estructuras de control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Condicionales:</a:t>
            </a:r>
          </a:p>
          <a:p>
            <a:r>
              <a:rPr lang="es-ES" sz="1600" dirty="0" smtClean="0">
                <a:cs typeface="Consolas" pitchFamily="49" charset="0"/>
              </a:rPr>
              <a:t>Dentro de las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{ }</a:t>
            </a:r>
            <a:r>
              <a:rPr lang="es-ES" sz="1600" dirty="0" smtClean="0">
                <a:cs typeface="Consolas" pitchFamily="49" charset="0"/>
              </a:rPr>
              <a:t> se </a:t>
            </a:r>
            <a:r>
              <a:rPr lang="es-ES" sz="1600" dirty="0">
                <a:cs typeface="Consolas" pitchFamily="49" charset="0"/>
              </a:rPr>
              <a:t>puede establecer si algo se </a:t>
            </a:r>
            <a:r>
              <a:rPr lang="es-ES" sz="1600" dirty="0" err="1">
                <a:cs typeface="Consolas" pitchFamily="49" charset="0"/>
              </a:rPr>
              <a:t>renderiza</a:t>
            </a:r>
            <a:r>
              <a:rPr lang="es-ES" sz="1600" dirty="0">
                <a:cs typeface="Consolas" pitchFamily="49" charset="0"/>
              </a:rPr>
              <a:t> o no con un condicional ternario (un </a:t>
            </a:r>
            <a:r>
              <a:rPr lang="es-ES" sz="1600" dirty="0" smtClean="0">
                <a:cs typeface="Consolas" pitchFamily="49" charset="0"/>
              </a:rPr>
              <a:t>'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dirty="0" smtClean="0">
                <a:cs typeface="Consolas" pitchFamily="49" charset="0"/>
              </a:rPr>
              <a:t>' </a:t>
            </a:r>
            <a:r>
              <a:rPr lang="es-ES" sz="1600" dirty="0">
                <a:cs typeface="Consolas" pitchFamily="49" charset="0"/>
              </a:rPr>
              <a:t>no se puede utilizar porque es una sentencia de bloque</a:t>
            </a:r>
            <a:r>
              <a:rPr lang="es-ES" sz="1600" dirty="0" smtClean="0">
                <a:cs typeface="Consolas" pitchFamily="49" charset="0"/>
              </a:rPr>
              <a:t>).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0" indent="0"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{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this.miVariableBooleana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? &lt;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ComponenteGuays</a:t>
            </a:r>
            <a:r>
              <a:rPr lang="es-ES" sz="1200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 marL="0" indent="0"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    :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null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endParaRPr lang="es-ES" sz="1600" dirty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Otra </a:t>
            </a:r>
            <a:r>
              <a:rPr lang="es-ES" sz="1600" dirty="0">
                <a:cs typeface="Consolas" pitchFamily="49" charset="0"/>
              </a:rPr>
              <a:t>forma de hacerlo es aprovechando la ventaja </a:t>
            </a:r>
            <a:r>
              <a:rPr lang="es-ES" sz="1600" dirty="0" smtClean="0">
                <a:cs typeface="Consolas" pitchFamily="49" charset="0"/>
              </a:rPr>
              <a:t>de que es </a:t>
            </a:r>
            <a:r>
              <a:rPr lang="es-ES" sz="1600" dirty="0">
                <a:cs typeface="Consolas" pitchFamily="49" charset="0"/>
              </a:rPr>
              <a:t>JSX y </a:t>
            </a:r>
            <a:r>
              <a:rPr lang="es-ES" sz="1600" dirty="0" smtClean="0">
                <a:cs typeface="Consolas" pitchFamily="49" charset="0"/>
              </a:rPr>
              <a:t>usa la </a:t>
            </a:r>
            <a:r>
              <a:rPr lang="es-ES" sz="1600" dirty="0">
                <a:cs typeface="Consolas" pitchFamily="49" charset="0"/>
              </a:rPr>
              <a:t>sentencia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600" dirty="0" smtClean="0">
                <a:cs typeface="Consolas" pitchFamily="49" charset="0"/>
              </a:rPr>
              <a:t>.</a:t>
            </a:r>
            <a:endParaRPr lang="es-ES" sz="1600" dirty="0">
              <a:cs typeface="Consolas" pitchFamily="49" charset="0"/>
            </a:endParaRPr>
          </a:p>
          <a:p>
            <a:r>
              <a:rPr lang="es-ES" sz="1600" dirty="0">
                <a:cs typeface="Consolas" pitchFamily="49" charset="0"/>
              </a:rPr>
              <a:t>Antes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600" dirty="0" smtClean="0">
                <a:cs typeface="Consolas" pitchFamily="49" charset="0"/>
              </a:rPr>
              <a:t>, </a:t>
            </a:r>
            <a:r>
              <a:rPr lang="es-ES" sz="1600" dirty="0">
                <a:cs typeface="Consolas" pitchFamily="49" charset="0"/>
              </a:rPr>
              <a:t>en la parte de </a:t>
            </a:r>
            <a:r>
              <a:rPr lang="es-ES" sz="1600" dirty="0" smtClean="0">
                <a:cs typeface="Consolas" pitchFamily="49" charset="0"/>
              </a:rPr>
              <a:t>JavaScript, </a:t>
            </a:r>
            <a:r>
              <a:rPr lang="es-ES" sz="1600" dirty="0">
                <a:cs typeface="Consolas" pitchFamily="49" charset="0"/>
              </a:rPr>
              <a:t>podemos declarar una variable a la que le asignamos un valor JSX utilizando condicionales estándar.</a:t>
            </a:r>
          </a:p>
          <a:p>
            <a:r>
              <a:rPr lang="es-ES" sz="1600" dirty="0">
                <a:cs typeface="Consolas" pitchFamily="49" charset="0"/>
              </a:rPr>
              <a:t>Luego, podemos introducir el JSX de esta variable en la plantilla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600" dirty="0" smtClean="0">
                <a:cs typeface="Consolas" pitchFamily="49" charset="0"/>
              </a:rPr>
              <a:t>.</a:t>
            </a: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     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304" y="4365104"/>
            <a:ext cx="7896120" cy="170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isHTMLBool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 HTML! &lt;/div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Los () hacen de demo JSX</a:t>
            </a:r>
            <a:endParaRPr lang="es-ES" sz="1050" i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&lt;div&gt;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HTML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! &lt;/div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Los () hacen de demo JSX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// -&gt; Se inicia código JSX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  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Las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{ }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nos dan acceso  a las variables de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JS</a:t>
            </a:r>
            <a:endParaRPr lang="es-ES" sz="105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          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-&gt; Se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cierra </a:t>
            </a:r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código JSX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189" y="1556792"/>
            <a:ext cx="2849027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{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this.miVariableBooleana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?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ComponenteGuays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: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5370" y="692696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Condicionales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Programando con React: Estructuras de control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Bucles y listas (</a:t>
            </a:r>
            <a:r>
              <a:rPr lang="es-ES" sz="1600" dirty="0" err="1" smtClean="0">
                <a:cs typeface="Consolas" pitchFamily="49" charset="0"/>
              </a:rPr>
              <a:t>For</a:t>
            </a:r>
            <a:r>
              <a:rPr lang="es-ES" sz="1600" dirty="0" smtClean="0">
                <a:cs typeface="Consolas" pitchFamily="49" charset="0"/>
              </a:rPr>
              <a:t>):</a:t>
            </a:r>
          </a:p>
          <a:p>
            <a:r>
              <a:rPr lang="es-ES" sz="1600" dirty="0" smtClean="0">
                <a:cs typeface="Consolas" pitchFamily="49" charset="0"/>
              </a:rPr>
              <a:t>Para </a:t>
            </a:r>
            <a:r>
              <a:rPr lang="es-ES" sz="1600" dirty="0">
                <a:cs typeface="Consolas" pitchFamily="49" charset="0"/>
              </a:rPr>
              <a:t>la </a:t>
            </a:r>
            <a:r>
              <a:rPr lang="es-ES" sz="1600" dirty="0" err="1">
                <a:cs typeface="Consolas" pitchFamily="49" charset="0"/>
              </a:rPr>
              <a:t>renderización</a:t>
            </a:r>
            <a:r>
              <a:rPr lang="es-ES" sz="1600" dirty="0">
                <a:cs typeface="Consolas" pitchFamily="49" charset="0"/>
              </a:rPr>
              <a:t> de listas utilizaremos los mismos principios.</a:t>
            </a:r>
          </a:p>
          <a:p>
            <a:r>
              <a:rPr lang="es-ES" sz="1600" dirty="0" smtClean="0">
                <a:cs typeface="Consolas" pitchFamily="49" charset="0"/>
              </a:rPr>
              <a:t>En JSX, el código dentro </a:t>
            </a:r>
            <a:r>
              <a:rPr lang="es-ES" sz="1600" dirty="0">
                <a:cs typeface="Consolas" pitchFamily="49" charset="0"/>
              </a:rPr>
              <a:t>de </a:t>
            </a:r>
            <a:r>
              <a:rPr lang="es-ES" sz="1600" dirty="0" smtClean="0">
                <a:cs typeface="Consolas" pitchFamily="49" charset="0"/>
              </a:rPr>
              <a:t>las 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{ }</a:t>
            </a:r>
            <a:r>
              <a:rPr lang="es-ES" sz="1600" dirty="0" smtClean="0">
                <a:cs typeface="Consolas" pitchFamily="49" charset="0"/>
              </a:rPr>
              <a:t> es </a:t>
            </a:r>
            <a:r>
              <a:rPr lang="es-ES" sz="1600" dirty="0">
                <a:cs typeface="Consolas" pitchFamily="49" charset="0"/>
              </a:rPr>
              <a:t>código </a:t>
            </a:r>
            <a:r>
              <a:rPr lang="es-ES" sz="1600" dirty="0" smtClean="0">
                <a:cs typeface="Consolas" pitchFamily="49" charset="0"/>
              </a:rPr>
              <a:t>JS </a:t>
            </a:r>
            <a:r>
              <a:rPr lang="es-ES" sz="1600" dirty="0">
                <a:cs typeface="Consolas" pitchFamily="49" charset="0"/>
              </a:rPr>
              <a:t>nativo. </a:t>
            </a:r>
            <a:r>
              <a:rPr lang="es-ES" sz="1600" dirty="0" smtClean="0">
                <a:cs typeface="Consolas" pitchFamily="49" charset="0"/>
              </a:rPr>
              <a:t>Ahí </a:t>
            </a:r>
            <a:r>
              <a:rPr lang="es-ES" sz="1600" dirty="0">
                <a:cs typeface="Consolas" pitchFamily="49" charset="0"/>
              </a:rPr>
              <a:t>haremos </a:t>
            </a:r>
            <a:r>
              <a:rPr lang="es-ES" sz="1600" dirty="0" smtClean="0">
                <a:cs typeface="Consolas" pitchFamily="49" charset="0"/>
              </a:rPr>
              <a:t>uso -por ejemplo- </a:t>
            </a:r>
            <a:r>
              <a:rPr lang="es-ES" sz="1600" dirty="0">
                <a:cs typeface="Consolas" pitchFamily="49" charset="0"/>
              </a:rPr>
              <a:t>de la función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map</a:t>
            </a:r>
            <a:r>
              <a:rPr lang="es-ES" sz="1600" dirty="0">
                <a:cs typeface="Consolas" pitchFamily="49" charset="0"/>
              </a:rPr>
              <a:t>' de los </a:t>
            </a:r>
            <a:r>
              <a:rPr lang="es-ES" sz="1600" dirty="0" err="1">
                <a:cs typeface="Consolas" pitchFamily="49" charset="0"/>
              </a:rPr>
              <a:t>arrays</a:t>
            </a:r>
            <a:r>
              <a:rPr lang="es-ES" sz="1600" dirty="0">
                <a:cs typeface="Consolas" pitchFamily="49" charset="0"/>
              </a:rPr>
              <a:t> para devolver lo que nos interesa.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Es </a:t>
            </a:r>
            <a:r>
              <a:rPr lang="es-ES" sz="1600" dirty="0">
                <a:cs typeface="Consolas" pitchFamily="49" charset="0"/>
              </a:rPr>
              <a:t>interesante tener en cuenta que dentro del método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map</a:t>
            </a:r>
            <a:r>
              <a:rPr lang="es-ES" sz="1600" dirty="0">
                <a:cs typeface="Consolas" pitchFamily="49" charset="0"/>
              </a:rPr>
              <a:t>' podemos pasar como segundo argumento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600" dirty="0">
                <a:cs typeface="Consolas" pitchFamily="49" charset="0"/>
              </a:rPr>
              <a:t>', que podemos utilizar en las llamadas para identificar el elemento en concreto</a:t>
            </a:r>
            <a:r>
              <a:rPr lang="es-ES" sz="1600" dirty="0" smtClean="0">
                <a:cs typeface="Consolas" pitchFamily="49" charset="0"/>
              </a:rPr>
              <a:t>.</a:t>
            </a:r>
            <a:endParaRPr lang="es-ES" sz="1600" dirty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04" y="682751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Bucles y listas (</a:t>
            </a:r>
            <a:r>
              <a:rPr lang="es-ES" sz="1400" b="1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for</a:t>
            </a:r>
            <a:r>
              <a:rPr lang="es-ES" sz="1400" b="1" dirty="0" smtClean="0">
                <a:latin typeface="Consolas" pitchFamily="49" charset="0"/>
                <a:ea typeface="Tahoma" pitchFamily="34" charset="0"/>
                <a:cs typeface="Consolas" pitchFamily="49" charset="0"/>
              </a:rPr>
              <a:t> </a:t>
            </a:r>
            <a:r>
              <a:rPr lang="es-ES" sz="1400" b="1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loop</a:t>
            </a:r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)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844824"/>
            <a:ext cx="420153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colores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[{...}, {...}, ...]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colores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(color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ColorComponente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color.hexCode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/&gt;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897009"/>
            <a:ext cx="4761951" cy="2516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colores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[{...}, {...},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...];</a:t>
            </a: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colores.map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 (color,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ColorComponente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color.hexCode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this.bind.removeItem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es-ES" sz="1050" i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 //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= {() =&gt; 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i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i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/&gt;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Programando con React: Estructuras de control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endParaRPr lang="es-ES" sz="1600" dirty="0" smtClean="0">
              <a:cs typeface="Consolas" pitchFamily="49" charset="0"/>
            </a:endParaRPr>
          </a:p>
          <a:p>
            <a:r>
              <a:rPr lang="es-ES" sz="1600" dirty="0" smtClean="0">
                <a:cs typeface="Consolas" pitchFamily="49" charset="0"/>
              </a:rPr>
              <a:t>La </a:t>
            </a:r>
            <a:r>
              <a:rPr lang="es-ES" sz="1600" dirty="0">
                <a:cs typeface="Consolas" pitchFamily="49" charset="0"/>
              </a:rPr>
              <a:t>generación de listas requiere de añadir un atributo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es-ES" sz="1600" dirty="0">
                <a:cs typeface="Consolas" pitchFamily="49" charset="0"/>
              </a:rPr>
              <a:t>' único para </a:t>
            </a:r>
            <a:r>
              <a:rPr lang="es-ES" sz="1600" dirty="0" smtClean="0">
                <a:cs typeface="Consolas" pitchFamily="49" charset="0"/>
              </a:rPr>
              <a:t>cada </a:t>
            </a:r>
            <a:r>
              <a:rPr lang="es-ES" sz="1600" dirty="0" err="1" smtClean="0">
                <a:cs typeface="Consolas" pitchFamily="49" charset="0"/>
              </a:rPr>
              <a:t>item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r>
              <a:rPr lang="es-ES" sz="1600" dirty="0" smtClean="0">
                <a:cs typeface="Consolas" pitchFamily="49" charset="0"/>
              </a:rPr>
              <a:t>Esto </a:t>
            </a:r>
            <a:r>
              <a:rPr lang="es-ES" sz="1600" dirty="0">
                <a:cs typeface="Consolas" pitchFamily="49" charset="0"/>
              </a:rPr>
              <a:t>es para que React sea capaz de manejar la lista de forma mucho más eficiente al tener cada </a:t>
            </a:r>
            <a:r>
              <a:rPr lang="es-ES" sz="1600" dirty="0" err="1">
                <a:cs typeface="Consolas" pitchFamily="49" charset="0"/>
              </a:rPr>
              <a:t>item</a:t>
            </a:r>
            <a:r>
              <a:rPr lang="es-ES" sz="1600" dirty="0">
                <a:cs typeface="Consolas" pitchFamily="49" charset="0"/>
              </a:rPr>
              <a:t> perfectamente </a:t>
            </a:r>
            <a:r>
              <a:rPr lang="es-ES" sz="1600" dirty="0" smtClean="0">
                <a:cs typeface="Consolas" pitchFamily="49" charset="0"/>
              </a:rPr>
              <a:t>identificado.</a:t>
            </a:r>
          </a:p>
          <a:p>
            <a:r>
              <a:rPr lang="es-ES" sz="1600" dirty="0" smtClean="0">
                <a:cs typeface="Consolas" pitchFamily="49" charset="0"/>
              </a:rPr>
              <a:t>Si </a:t>
            </a:r>
            <a:r>
              <a:rPr lang="es-ES" sz="1600" dirty="0">
                <a:cs typeface="Consolas" pitchFamily="49" charset="0"/>
              </a:rPr>
              <a:t>los elementos tienen un '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id</a:t>
            </a:r>
            <a:r>
              <a:rPr lang="es-ES" sz="1600" dirty="0">
                <a:cs typeface="Consolas" pitchFamily="49" charset="0"/>
              </a:rPr>
              <a:t>' (que suelen tenerlo) es lo mejor. En caso contrario, evitar la tentación de utilizar el 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600" dirty="0">
                <a:cs typeface="Consolas" pitchFamily="49" charset="0"/>
              </a:rPr>
              <a:t>'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map</a:t>
            </a:r>
            <a:r>
              <a:rPr lang="es-ES" sz="1600" dirty="0">
                <a:cs typeface="Consolas" pitchFamily="49" charset="0"/>
              </a:rPr>
              <a:t> porque </a:t>
            </a:r>
            <a:r>
              <a:rPr lang="es-ES" sz="1600" dirty="0" smtClean="0">
                <a:cs typeface="Consolas" pitchFamily="49" charset="0"/>
              </a:rPr>
              <a:t>este valor de </a:t>
            </a:r>
            <a:r>
              <a:rPr lang="es-ES" sz="1600" dirty="0">
                <a:cs typeface="Consolas" pitchFamily="49" charset="0"/>
              </a:rPr>
              <a:t>un mismo elemento cambia si la lista cambia por cualquier motivo</a:t>
            </a:r>
            <a:r>
              <a:rPr lang="es-ES" sz="1600" dirty="0" smtClean="0">
                <a:cs typeface="Consolas" pitchFamily="49" charset="0"/>
              </a:rPr>
              <a:t>.</a:t>
            </a:r>
            <a:endParaRPr lang="es-ES" sz="1600" dirty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711385"/>
            <a:ext cx="6823949" cy="186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({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colores.map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 (color,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s-ES" sz="105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={()=&gt;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&gt;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  {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color.hexCode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682751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Bucles y listas (</a:t>
            </a:r>
            <a:r>
              <a:rPr lang="es-ES" sz="1400" b="1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for</a:t>
            </a:r>
            <a:r>
              <a:rPr lang="es-ES" sz="1400" b="1" dirty="0" smtClean="0">
                <a:latin typeface="Consolas" pitchFamily="49" charset="0"/>
                <a:ea typeface="Tahoma" pitchFamily="34" charset="0"/>
                <a:cs typeface="Consolas" pitchFamily="49" charset="0"/>
              </a:rPr>
              <a:t> </a:t>
            </a:r>
            <a:r>
              <a:rPr lang="es-ES" sz="1400" b="1" dirty="0" err="1" smtClean="0">
                <a:latin typeface="Consolas" pitchFamily="49" charset="0"/>
                <a:ea typeface="Tahoma" pitchFamily="34" charset="0"/>
                <a:cs typeface="Consolas" pitchFamily="49" charset="0"/>
              </a:rPr>
              <a:t>key</a:t>
            </a:r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)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Programando con React: Estructuras de control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>
                <a:cs typeface="Consolas" pitchFamily="49" charset="0"/>
              </a:rPr>
              <a:t>Para </a:t>
            </a:r>
            <a:r>
              <a:rPr lang="es-ES" sz="1600" smtClean="0">
                <a:cs typeface="Consolas" pitchFamily="49" charset="0"/>
              </a:rPr>
              <a:t>establecer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7429" y="6453336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</p:spTree>
    <p:extLst>
      <p:ext uri="{BB962C8B-B14F-4D97-AF65-F5344CB8AC3E}">
        <p14:creationId xmlns:p14="http://schemas.microsoft.com/office/powerpoint/2010/main" val="36966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States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: Uso de métodos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7429" y="6453336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</p:spTree>
    <p:extLst>
      <p:ext uri="{BB962C8B-B14F-4D97-AF65-F5344CB8AC3E}">
        <p14:creationId xmlns:p14="http://schemas.microsoft.com/office/powerpoint/2010/main" val="25553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Importar JS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720080"/>
          </a:xfrm>
        </p:spPr>
        <p:txBody>
          <a:bodyPr>
            <a:normAutofit/>
          </a:bodyPr>
          <a:lstStyle/>
          <a:p>
            <a:r>
              <a:rPr lang="es-ES" sz="1600" dirty="0" smtClean="0"/>
              <a:t>Integración entre distintos JS: ‘</a:t>
            </a:r>
            <a:r>
              <a:rPr lang="es-ES" sz="1600" dirty="0" err="1" smtClean="0"/>
              <a:t>import</a:t>
            </a:r>
            <a:r>
              <a:rPr lang="es-ES" sz="1600" dirty="0" smtClean="0"/>
              <a:t>’ y ‘</a:t>
            </a:r>
            <a:r>
              <a:rPr lang="es-ES" sz="1600" dirty="0" err="1" smtClean="0"/>
              <a:t>export</a:t>
            </a:r>
            <a:r>
              <a:rPr lang="es-ES" sz="1600" dirty="0" smtClean="0"/>
              <a:t>’</a:t>
            </a:r>
          </a:p>
          <a:p>
            <a:r>
              <a:rPr lang="es-ES" sz="1600" dirty="0" smtClean="0"/>
              <a:t>Hay dos formas de usarlos: con ‘</a:t>
            </a:r>
            <a:r>
              <a:rPr lang="es-ES" sz="1600" dirty="0" err="1" smtClean="0"/>
              <a:t>deafult</a:t>
            </a:r>
            <a:r>
              <a:rPr lang="es-ES" sz="1600" dirty="0" smtClean="0"/>
              <a:t>’ y sin él.</a:t>
            </a:r>
          </a:p>
          <a:p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0776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4807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7060" y="1032222"/>
            <a:ext cx="723348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4290" y="1484784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993826" y="1478227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Sin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03377" y="1916832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En el archivo donde declaramos el 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solo exportamos un elemento. </a:t>
            </a:r>
          </a:p>
          <a:p>
            <a:pPr marL="0" indent="0">
              <a:buNone/>
            </a:pPr>
            <a:r>
              <a:rPr lang="es-ES" sz="1200" dirty="0" smtClean="0"/>
              <a:t>Este elemento tiene asociada una variable que se referencia en el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 precedido de 'default'. 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Al importarlo siempre vamos a importar el mismo elemento, por lo que NO es necesario llamarlo por su 'nombre de pila' (</a:t>
            </a:r>
            <a:r>
              <a:rPr lang="es-ES" sz="1200" dirty="0" err="1" smtClean="0"/>
              <a:t>person</a:t>
            </a:r>
            <a:r>
              <a:rPr lang="es-ES" sz="1200" dirty="0" smtClean="0"/>
              <a:t>). </a:t>
            </a:r>
          </a:p>
          <a:p>
            <a:pPr marL="0" indent="0">
              <a:buNone/>
            </a:pPr>
            <a:r>
              <a:rPr lang="es-ES" sz="1200" dirty="0" smtClean="0"/>
              <a:t>Además lo importaremos sin encerrar el nombre que le vamos a dar entre { }.</a:t>
            </a:r>
          </a:p>
          <a:p>
            <a:pPr marL="0" indent="0">
              <a:buNone/>
            </a:pPr>
            <a:r>
              <a:rPr lang="es-ES" sz="1200" dirty="0" smtClean="0"/>
              <a:t>Por lo que al importarlo podemos hacerlo de las siguientes maneras:</a:t>
            </a:r>
            <a:endParaRPr lang="es-ES" sz="1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782913" y="1886817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 En el archivo donde declaramos los </a:t>
            </a:r>
            <a:r>
              <a:rPr lang="es-ES" sz="1200" i="1" dirty="0" smtClean="0"/>
              <a:t>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exportamos varios elementos, cada uno con su sentencia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.</a:t>
            </a:r>
          </a:p>
          <a:p>
            <a:pPr marL="0" indent="0">
              <a:buNone/>
            </a:pPr>
            <a:r>
              <a:rPr lang="es-ES" sz="1200" i="1" dirty="0" smtClean="0">
                <a:latin typeface="Garamond" pitchFamily="18" charset="0"/>
              </a:rPr>
              <a:t>Nota: en este caso implementamos lo que se exporta dentro de la misma sentencia de exportación, pero eso es indiferente.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Por eso, al importarlo SÍ es necesario indicar el 'nombre de pila' del elemento específico y encerrarlo entre { }.</a:t>
            </a:r>
          </a:p>
          <a:p>
            <a:pPr marL="0" indent="0">
              <a:buNone/>
            </a:pPr>
            <a:r>
              <a:rPr lang="es-ES" sz="1200" dirty="0" smtClean="0"/>
              <a:t>Dos ejemplos válidos:</a:t>
            </a: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Asignación de un alias: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2852936"/>
            <a:ext cx="3729376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'Max'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7544" y="5291205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543" y="5695364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persona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0453" y="2841237"/>
            <a:ext cx="3729376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bark: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0453" y="4725144"/>
            <a:ext cx="2849027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70452" y="5229200"/>
            <a:ext cx="3273956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884" y="5744240"/>
            <a:ext cx="3728945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persona,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</p:spTree>
    <p:extLst>
      <p:ext uri="{BB962C8B-B14F-4D97-AF65-F5344CB8AC3E}">
        <p14:creationId xmlns:p14="http://schemas.microsoft.com/office/powerpoint/2010/main" val="2373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Babel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No todos los entornos en los que se ejecutará nuestra aplicación soportarán ES6</a:t>
            </a:r>
          </a:p>
          <a:p>
            <a:r>
              <a:rPr lang="es-ES" sz="1600" dirty="0" smtClean="0"/>
              <a:t>Para solventarlo existe la herramienta Babel</a:t>
            </a:r>
          </a:p>
          <a:p>
            <a:r>
              <a:rPr lang="es-ES" sz="1600" dirty="0" smtClean="0"/>
              <a:t>Utilizando la librería de Babel podemos utilizar funcionalidades que todavía no forman parte de ES6 (o que no aplican a todos los navegadores)</a:t>
            </a:r>
          </a:p>
          <a:p>
            <a:r>
              <a:rPr lang="es-ES" sz="1600" dirty="0" smtClean="0"/>
              <a:t>Con ella podemos ignorar los constructores al inicio de la clase, así como la llamada a </a:t>
            </a:r>
            <a:r>
              <a:rPr lang="es-ES" sz="1600" i="1" dirty="0" err="1" smtClean="0"/>
              <a:t>super</a:t>
            </a:r>
            <a:r>
              <a:rPr lang="es-ES" sz="1600" dirty="0" smtClean="0"/>
              <a:t> en caso de herencia</a:t>
            </a:r>
          </a:p>
          <a:p>
            <a:r>
              <a:rPr lang="es-ES" sz="1600" dirty="0" smtClean="0"/>
              <a:t>Además podemos definir los métodos como atributos cuyo valor es un ()=&gt;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380438" y="2419852"/>
            <a:ext cx="521297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=&gt;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3018725"/>
            <a:ext cx="3728945" cy="2677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constructor(){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this.name = 'Cosa';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talk()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3018724"/>
            <a:ext cx="3728945" cy="170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owner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Thing 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name = '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Cosa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 =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19872" y="2838705"/>
            <a:ext cx="1008112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Antes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31420" y="2838705"/>
            <a:ext cx="1008112" cy="36004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  <a:ea typeface="Tahoma" pitchFamily="34" charset="0"/>
                <a:cs typeface="Tahoma" pitchFamily="34" charset="0"/>
              </a:rPr>
              <a:t>Ahora</a:t>
            </a:r>
            <a:endParaRPr lang="es-ES" sz="1600" b="1" dirty="0">
              <a:solidFill>
                <a:schemeClr val="bg1"/>
              </a:solidFill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Definiciones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Declaración de variables: Uso de  </a:t>
            </a:r>
            <a:r>
              <a:rPr lang="es-ES" sz="1600" dirty="0" err="1" smtClean="0"/>
              <a:t>let</a:t>
            </a:r>
            <a:r>
              <a:rPr lang="es-ES" sz="1600" dirty="0" smtClean="0"/>
              <a:t>     y  </a:t>
            </a:r>
            <a:r>
              <a:rPr lang="es-ES" sz="1600" dirty="0" err="1" smtClean="0"/>
              <a:t>const</a:t>
            </a:r>
            <a:r>
              <a:rPr lang="es-ES" sz="1600" dirty="0" smtClean="0"/>
              <a:t>  </a:t>
            </a:r>
          </a:p>
          <a:p>
            <a:pPr lvl="1"/>
            <a:r>
              <a:rPr lang="en-US" sz="1200" dirty="0" smtClean="0"/>
              <a:t>Let:     : Para la </a:t>
            </a:r>
            <a:r>
              <a:rPr lang="en-US" sz="1200" dirty="0" err="1" smtClean="0"/>
              <a:t>definición</a:t>
            </a:r>
            <a:r>
              <a:rPr lang="en-US" sz="1200" dirty="0" smtClean="0"/>
              <a:t> de variables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err="1" smtClean="0"/>
              <a:t>Const</a:t>
            </a:r>
            <a:r>
              <a:rPr lang="en-US" sz="1200" dirty="0" smtClean="0"/>
              <a:t>:     : Para la </a:t>
            </a:r>
            <a:r>
              <a:rPr lang="en-US" sz="1200" dirty="0" err="1" smtClean="0"/>
              <a:t>definición</a:t>
            </a:r>
            <a:r>
              <a:rPr lang="en-US" sz="1200" dirty="0" smtClean="0"/>
              <a:t> de </a:t>
            </a:r>
            <a:r>
              <a:rPr lang="en-US" sz="1200" dirty="0" err="1" smtClean="0"/>
              <a:t>constantes</a:t>
            </a:r>
            <a:endParaRPr lang="en-US" sz="1200" dirty="0"/>
          </a:p>
          <a:p>
            <a:endParaRPr lang="es-ES" sz="1600" dirty="0" smtClean="0"/>
          </a:p>
          <a:p>
            <a:r>
              <a:rPr lang="es-ES" sz="1600" dirty="0" err="1" smtClean="0"/>
              <a:t>Arrow</a:t>
            </a:r>
            <a:r>
              <a:rPr lang="es-ES" sz="1600" dirty="0" smtClean="0"/>
              <a:t> </a:t>
            </a:r>
            <a:r>
              <a:rPr lang="es-ES" sz="1600" dirty="0" err="1" smtClean="0"/>
              <a:t>functions</a:t>
            </a:r>
            <a:endParaRPr lang="es-ES" sz="1600" dirty="0" smtClean="0"/>
          </a:p>
          <a:p>
            <a:pPr lvl="1"/>
            <a:r>
              <a:rPr lang="es-ES" sz="1200" dirty="0" smtClean="0"/>
              <a:t>Es otra forma de declarar funciones</a:t>
            </a:r>
          </a:p>
          <a:p>
            <a:pPr lvl="1"/>
            <a:r>
              <a:rPr lang="es-ES" sz="1200" dirty="0" smtClean="0"/>
              <a:t>Conserva el </a:t>
            </a:r>
            <a:r>
              <a:rPr lang="es-ES" sz="1200" i="1" dirty="0" err="1" smtClean="0"/>
              <a:t>scope</a:t>
            </a:r>
            <a:r>
              <a:rPr lang="es-ES" sz="1200" i="1" dirty="0" smtClean="0"/>
              <a:t> </a:t>
            </a:r>
            <a:r>
              <a:rPr lang="es-ES" sz="1200" dirty="0" smtClean="0"/>
              <a:t>(contexto) de ejecución y por tanto el valor de la </a:t>
            </a:r>
            <a:r>
              <a:rPr lang="es-ES" sz="1200" dirty="0" err="1" smtClean="0"/>
              <a:t>keyword</a:t>
            </a:r>
            <a:r>
              <a:rPr lang="es-ES" sz="1200" dirty="0" smtClean="0"/>
              <a:t>   ‘</a:t>
            </a:r>
            <a:r>
              <a:rPr lang="es-ES" sz="1200" dirty="0" err="1" smtClean="0"/>
              <a:t>this</a:t>
            </a:r>
            <a:r>
              <a:rPr lang="es-ES" sz="1200" dirty="0" smtClean="0"/>
              <a:t>’   es el mismo en la </a:t>
            </a:r>
            <a:r>
              <a:rPr lang="es-ES" sz="1200" i="1" dirty="0" err="1" smtClean="0"/>
              <a:t>arrow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function</a:t>
            </a:r>
            <a:r>
              <a:rPr lang="es-ES" sz="1200" i="1" dirty="0" smtClean="0"/>
              <a:t> </a:t>
            </a:r>
            <a:r>
              <a:rPr lang="es-ES" sz="1200" dirty="0" smtClean="0"/>
              <a:t>que fuera de ella.</a:t>
            </a:r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estándar: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sin </a:t>
            </a:r>
            <a:r>
              <a:rPr lang="es-ES" sz="1200" dirty="0" err="1" smtClean="0"/>
              <a:t>args</a:t>
            </a:r>
            <a:r>
              <a:rPr lang="es-ES" sz="1200" dirty="0" smtClean="0"/>
              <a:t>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con UN </a:t>
            </a:r>
            <a:r>
              <a:rPr lang="es-ES" sz="1200" dirty="0" err="1" smtClean="0"/>
              <a:t>arg</a:t>
            </a:r>
            <a:r>
              <a:rPr lang="es-ES" sz="1200" dirty="0" smtClean="0"/>
              <a:t>:</a:t>
            </a:r>
            <a:endParaRPr lang="es-ES" sz="1200" dirty="0"/>
          </a:p>
          <a:p>
            <a:endParaRPr lang="es-ES" sz="1600" dirty="0" smtClean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Caso único </a:t>
            </a:r>
            <a:r>
              <a:rPr lang="es-ES" sz="1200" dirty="0" err="1" smtClean="0"/>
              <a:t>return</a:t>
            </a:r>
            <a:r>
              <a:rPr lang="es-ES" sz="1200" dirty="0" smtClean="0"/>
              <a:t>:</a:t>
            </a:r>
          </a:p>
          <a:p>
            <a:pPr lvl="1"/>
            <a:endParaRPr lang="es-ES" sz="1200" dirty="0"/>
          </a:p>
          <a:p>
            <a:pPr lvl="1"/>
            <a:endParaRPr lang="es-ES" sz="1200" dirty="0" smtClean="0"/>
          </a:p>
          <a:p>
            <a:pPr lvl="1"/>
            <a:endParaRPr lang="es-E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985668"/>
            <a:ext cx="405880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0976" y="739990"/>
            <a:ext cx="55335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652" y="2477000"/>
            <a:ext cx="409086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es-ES" sz="8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95736" y="2852936"/>
            <a:ext cx="6120680" cy="2736304"/>
            <a:chOff x="2195736" y="2852936"/>
            <a:chExt cx="6120680" cy="2736304"/>
          </a:xfrm>
        </p:grpSpPr>
        <p:sp>
          <p:nvSpPr>
            <p:cNvPr id="11" name="TextBox 10"/>
            <p:cNvSpPr txBox="1"/>
            <p:nvPr/>
          </p:nvSpPr>
          <p:spPr>
            <a:xfrm>
              <a:off x="2197149" y="2852936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881859" y="3069214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2788" y="2852936"/>
              <a:ext cx="217559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=&gt;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7149" y="357199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console.log('Done');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2788" y="3571999"/>
              <a:ext cx="217559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console.log('Done');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881860" y="3788277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29207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1374" y="4292079"/>
              <a:ext cx="2175599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callMe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{ 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console.log(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881862" y="4508357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5736" y="5012159"/>
              <a:ext cx="2544286" cy="5770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name =&gt; { </a:t>
              </a:r>
            </a:p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   return name;</a:t>
              </a:r>
            </a:p>
            <a:p>
              <a:r>
                <a:rPr lang="en-U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1374" y="5101479"/>
              <a:ext cx="2465042" cy="2539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returnMe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s-ES" sz="1050" dirty="0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 =&gt; </a:t>
              </a:r>
              <a:r>
                <a:rPr lang="es-ES" sz="1050" dirty="0" err="1" smtClean="0">
                  <a:solidFill>
                    <a:srgbClr val="FFFF99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endPara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881861" y="5156175"/>
              <a:ext cx="808437" cy="14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pic>
        <p:nvPicPr>
          <p:cNvPr id="1026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151705" y="6021288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tarship Troopers: dosis de ironía contra el conformismo | Micronesia en el  Cerebelo 2.0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3710956" y="1518132"/>
            <a:ext cx="1788881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tarship Troopers: dosis de ironía contra el conformismo | Micronesia en el  Cerebelo 2.0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3710955" y="1040618"/>
            <a:ext cx="1788881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9592" y="1426284"/>
            <a:ext cx="55335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6352" y="731752"/>
            <a:ext cx="405880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Spread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operator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El operador spread/</a:t>
            </a:r>
            <a:r>
              <a:rPr lang="es-ES" sz="1600" dirty="0" err="1" smtClean="0"/>
              <a:t>rest</a:t>
            </a:r>
            <a:r>
              <a:rPr lang="es-ES" sz="1600" dirty="0" smtClean="0"/>
              <a:t> son tres puntos:   ‘...’   y se aplica precediendo a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y objetos para obtener su contenido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También sirve para convertir una lista de argumentos en un </a:t>
            </a:r>
            <a:r>
              <a:rPr lang="es-ES" sz="1600" dirty="0" err="1" smtClean="0"/>
              <a:t>array</a:t>
            </a:r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50754" y="1301818"/>
            <a:ext cx="3576620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[1, 2, 3]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console.log([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4, 5])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//-&gt; [1, 2, 3, 4, 5]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0883" y="772942"/>
            <a:ext cx="352982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754" y="1869716"/>
            <a:ext cx="6304931" cy="186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name: 'Carlos',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age: ‘18'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skills: ['web styles', 'react']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{name: 'Carlos', age: ‘18', skills: ['web styles', 'react']}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754" y="4221088"/>
            <a:ext cx="3576620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function Foo (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[arg1, arg2, </a:t>
            </a:r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05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2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Arrays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Con React se utilizan los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de múltiples formas, por lo que es recomendable tener soltura a la hora de manejarlos.</a:t>
            </a:r>
          </a:p>
          <a:p>
            <a:r>
              <a:rPr lang="es-ES" sz="1600" dirty="0" smtClean="0"/>
              <a:t>Sus operaciones más importantes son:</a:t>
            </a:r>
          </a:p>
          <a:p>
            <a:pPr lvl="1"/>
            <a:r>
              <a:rPr lang="nn-NO" sz="1200" dirty="0" smtClean="0"/>
              <a:t>map()  =&gt; https://developer.mozilla.org/en-US/docs/Web/JavaScript/Reference/Global_Objects/Array/map</a:t>
            </a:r>
          </a:p>
          <a:p>
            <a:pPr lvl="1"/>
            <a:r>
              <a:rPr lang="nn-NO" sz="1200" dirty="0" smtClean="0"/>
              <a:t>find()  =&gt; https://developer.mozilla.org/en-US/docs/Web/JavaScript/Reference/Global_Objects/Array/find</a:t>
            </a:r>
          </a:p>
          <a:p>
            <a:pPr lvl="1"/>
            <a:r>
              <a:rPr lang="nn-NO" sz="1200" dirty="0" smtClean="0"/>
              <a:t>findIndex()  =&gt; https://developer.mozilla.org/en-US/docs/Web/JavaScript/Reference/Global_Objects/Array/findIndex</a:t>
            </a:r>
          </a:p>
          <a:p>
            <a:pPr lvl="1"/>
            <a:r>
              <a:rPr lang="nn-NO" sz="1200" dirty="0" smtClean="0"/>
              <a:t>filter()  =&gt; https://developer.mozilla.org/en-US/docs/Web/JavaScript/Reference/Global_Objects/Array/filter</a:t>
            </a:r>
          </a:p>
          <a:p>
            <a:pPr lvl="1"/>
            <a:r>
              <a:rPr lang="nn-NO" sz="1200" dirty="0" smtClean="0"/>
              <a:t>reduce()  =&gt; https://developer.mozilla.org/en-US/docs/Web/JavaScript/Reference/Global_Objects/Array/Reduce</a:t>
            </a:r>
          </a:p>
          <a:p>
            <a:pPr lvl="1"/>
            <a:r>
              <a:rPr lang="nn-NO" sz="1200" dirty="0" smtClean="0"/>
              <a:t>concat()  =&gt; https://developer.mozilla.org/en-US/docs/Web/JavaScript/Reference/Global_Objects/Array/concat</a:t>
            </a:r>
          </a:p>
          <a:p>
            <a:pPr lvl="1"/>
            <a:r>
              <a:rPr lang="nn-NO" sz="1200" dirty="0" smtClean="0"/>
              <a:t>slice()  =&gt; https://developer.mozilla.org/en-US/docs/Web/JavaScript/Reference/Global_Objects/Array/slice</a:t>
            </a:r>
          </a:p>
          <a:p>
            <a:pPr lvl="1"/>
            <a:r>
              <a:rPr lang="nn-NO" sz="1200" dirty="0" smtClean="0"/>
              <a:t>splice()  =&gt; https://developer.mozilla.org/en-US/docs/Web/JavaScript/Reference/Global_Objects/Array/splice</a:t>
            </a:r>
            <a:endParaRPr lang="es-ES" sz="1200" dirty="0" smtClean="0"/>
          </a:p>
          <a:p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Starship Troopers: dosis de ironía contra el conformismo | Micronesia en el  Cerebelo 2.0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00"/>
          <a:stretch/>
        </p:blipFill>
        <p:spPr bwMode="auto">
          <a:xfrm>
            <a:off x="5357098" y="3645024"/>
            <a:ext cx="3577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Importar JS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720080"/>
          </a:xfrm>
        </p:spPr>
        <p:txBody>
          <a:bodyPr>
            <a:normAutofit/>
          </a:bodyPr>
          <a:lstStyle/>
          <a:p>
            <a:r>
              <a:rPr lang="es-ES" sz="1600" dirty="0" smtClean="0"/>
              <a:t>Integración entre distintos JS: ‘</a:t>
            </a:r>
            <a:r>
              <a:rPr lang="es-ES" sz="1600" dirty="0" err="1" smtClean="0"/>
              <a:t>import</a:t>
            </a:r>
            <a:r>
              <a:rPr lang="es-ES" sz="1600" dirty="0" smtClean="0"/>
              <a:t>’ y ‘</a:t>
            </a:r>
            <a:r>
              <a:rPr lang="es-ES" sz="1600" dirty="0" err="1" smtClean="0"/>
              <a:t>export</a:t>
            </a:r>
            <a:r>
              <a:rPr lang="es-ES" sz="1600" dirty="0" smtClean="0"/>
              <a:t>’</a:t>
            </a:r>
          </a:p>
          <a:p>
            <a:r>
              <a:rPr lang="es-ES" sz="1600" dirty="0" smtClean="0"/>
              <a:t>Hay dos formas de usarlos: con ‘</a:t>
            </a:r>
            <a:r>
              <a:rPr lang="es-ES" sz="1600" dirty="0" err="1" smtClean="0"/>
              <a:t>deafult</a:t>
            </a:r>
            <a:r>
              <a:rPr lang="es-ES" sz="1600" dirty="0" smtClean="0"/>
              <a:t>’ y sin él.</a:t>
            </a:r>
          </a:p>
          <a:p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0776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4807" y="731752"/>
            <a:ext cx="6642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7060" y="1032222"/>
            <a:ext cx="723348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default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4290" y="1484784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993826" y="1478227"/>
            <a:ext cx="368263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Sin default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03377" y="1916832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En el archivo donde declaramos el 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solo exportamos un elemento. </a:t>
            </a:r>
          </a:p>
          <a:p>
            <a:pPr marL="0" indent="0">
              <a:buNone/>
            </a:pPr>
            <a:r>
              <a:rPr lang="es-ES" sz="1200" dirty="0" smtClean="0"/>
              <a:t>Este elemento tiene asociada una variable que se referencia en el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 precedido de 'default'. 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Al importarlo siempre vamos a importar el mismo elemento, por lo que NO es necesario llamarlo por su 'nombre de pila' (</a:t>
            </a:r>
            <a:r>
              <a:rPr lang="es-ES" sz="1200" dirty="0" err="1" smtClean="0"/>
              <a:t>person</a:t>
            </a:r>
            <a:r>
              <a:rPr lang="es-ES" sz="1200" dirty="0" smtClean="0"/>
              <a:t>). </a:t>
            </a:r>
          </a:p>
          <a:p>
            <a:pPr marL="0" indent="0">
              <a:buNone/>
            </a:pPr>
            <a:r>
              <a:rPr lang="es-ES" sz="1200" dirty="0" smtClean="0"/>
              <a:t>Además lo importaremos sin encerrar el nombre que le vamos a dar entre { }.</a:t>
            </a:r>
          </a:p>
          <a:p>
            <a:pPr marL="0" indent="0">
              <a:buNone/>
            </a:pPr>
            <a:r>
              <a:rPr lang="es-ES" sz="1200" dirty="0" smtClean="0"/>
              <a:t>Por lo que al importarlo podemos hacerlo de las siguientes maneras:</a:t>
            </a:r>
            <a:endParaRPr lang="es-ES" sz="1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782913" y="1886817"/>
            <a:ext cx="4104456" cy="46085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 En el archivo donde declaramos los </a:t>
            </a:r>
            <a:r>
              <a:rPr lang="es-ES" sz="1200" i="1" dirty="0" smtClean="0"/>
              <a:t>'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' exportamos varios elementos, cada uno con su sentencia </a:t>
            </a:r>
            <a:r>
              <a:rPr lang="es-ES" sz="1200" i="1" dirty="0" err="1" smtClean="0"/>
              <a:t>export</a:t>
            </a:r>
            <a:r>
              <a:rPr lang="es-ES" sz="1200" dirty="0" smtClean="0"/>
              <a:t>.</a:t>
            </a:r>
          </a:p>
          <a:p>
            <a:pPr marL="0" indent="0">
              <a:buNone/>
            </a:pPr>
            <a:r>
              <a:rPr lang="es-ES" sz="1200" i="1" dirty="0" smtClean="0">
                <a:latin typeface="Garamond" pitchFamily="18" charset="0"/>
              </a:rPr>
              <a:t>Nota: en este caso implementamos lo que se exporta dentro de la misma sentencia de exportación, pero eso es indiferente.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Por eso, al importarlo SÍ es necesario indicar el 'nombre de pila' del elemento específico y encerrarlo entre { }.</a:t>
            </a:r>
          </a:p>
          <a:p>
            <a:pPr marL="0" indent="0">
              <a:buNone/>
            </a:pPr>
            <a:r>
              <a:rPr lang="es-ES" sz="1200" dirty="0" smtClean="0"/>
              <a:t>Dos ejemplos válidos:</a:t>
            </a: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Asignación de un alias: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2852936"/>
            <a:ext cx="3729376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: 'Max'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7544" y="5291205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543" y="5695364"/>
            <a:ext cx="28490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persona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'./person.js';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0453" y="2841237"/>
            <a:ext cx="3729376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bark: () =&gt; {...}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0453" y="4725144"/>
            <a:ext cx="2849027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70452" y="5229200"/>
            <a:ext cx="3273956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884" y="5744240"/>
            <a:ext cx="3728945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persona,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'./family.js';</a:t>
            </a:r>
          </a:p>
        </p:txBody>
      </p:sp>
    </p:spTree>
    <p:extLst>
      <p:ext uri="{BB962C8B-B14F-4D97-AF65-F5344CB8AC3E}">
        <p14:creationId xmlns:p14="http://schemas.microsoft.com/office/powerpoint/2010/main" val="18769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3131839" y="3861046"/>
            <a:ext cx="5911215" cy="2898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Si utilizo un constructor en una clase que hereda y quiero ejecutar también el constructor del padre tengo que llamarlo con </a:t>
            </a:r>
            <a:r>
              <a:rPr lang="es-ES" sz="1200" i="1" dirty="0" smtClean="0"/>
              <a:t>'</a:t>
            </a:r>
            <a:r>
              <a:rPr lang="es-ES" sz="1200" i="1" dirty="0" err="1" smtClean="0"/>
              <a:t>super</a:t>
            </a:r>
            <a:r>
              <a:rPr lang="es-ES" sz="1200" dirty="0" smtClean="0"/>
              <a:t>':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Uso de clases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1840" y="1206420"/>
            <a:ext cx="2870327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charly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530" y="1206420"/>
            <a:ext cx="2870327" cy="1061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console.log(this.name);</a:t>
            </a:r>
          </a:p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2728" y="1206420"/>
            <a:ext cx="287032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Thing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talk()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'owned by: ' + </a:t>
            </a:r>
            <a:r>
              <a:rPr lang="en-U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this.owner</a:t>
            </a:r>
            <a:endParaRPr lang="en-US" sz="1050" dirty="0" smtClean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2" y="4158734"/>
            <a:ext cx="2736304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4204" y="4311170"/>
            <a:ext cx="3728945" cy="23544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constructor(){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this.name = 'Cosa';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talk() { …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04530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Declaración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131840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Instaciación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172729" y="722418"/>
            <a:ext cx="287032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Herencia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04530" y="3375304"/>
            <a:ext cx="8938525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Constructor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04530" y="3861045"/>
            <a:ext cx="2870327" cy="2898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 smtClean="0"/>
              <a:t>Constructor estándar:</a:t>
            </a: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4716016" y="4517357"/>
            <a:ext cx="3066366" cy="1224138"/>
          </a:xfrm>
          <a:prstGeom prst="curvedRightArrow">
            <a:avLst>
              <a:gd name="adj1" fmla="val 3095"/>
              <a:gd name="adj2" fmla="val 11087"/>
              <a:gd name="adj3" fmla="val 84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Babel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No todos los entornos en los que se ejecutará nuestra aplicación soportarán ES6</a:t>
            </a:r>
          </a:p>
          <a:p>
            <a:r>
              <a:rPr lang="es-ES" sz="1600" dirty="0" smtClean="0"/>
              <a:t>Para solventarlo existe la herramienta Babel</a:t>
            </a:r>
          </a:p>
          <a:p>
            <a:r>
              <a:rPr lang="es-ES" sz="1600" dirty="0" smtClean="0"/>
              <a:t>Utilizando la librería de Babel podemos utilizar funcionalidades que todavía no forman parte de ES6 (o que no aplican a todos los navegadores)</a:t>
            </a:r>
          </a:p>
          <a:p>
            <a:r>
              <a:rPr lang="es-ES" sz="1600" dirty="0" smtClean="0"/>
              <a:t>Con ella podemos ignorar los constructores al inicio de la clase, así como la llamada a </a:t>
            </a:r>
            <a:r>
              <a:rPr lang="es-ES" sz="1600" i="1" dirty="0" err="1" smtClean="0"/>
              <a:t>super</a:t>
            </a:r>
            <a:r>
              <a:rPr lang="es-ES" sz="1600" dirty="0" smtClean="0"/>
              <a:t> en caso de herencia</a:t>
            </a:r>
          </a:p>
          <a:p>
            <a:r>
              <a:rPr lang="es-ES" sz="1600" dirty="0" smtClean="0"/>
              <a:t>Además podemos definir los métodos como atributos cuyo valor es un ()=&gt;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380438" y="2419852"/>
            <a:ext cx="521297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=&gt;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3018725"/>
            <a:ext cx="3728945" cy="2677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05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'Carlos';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Thing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constructor(){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this.name = 'Cosa';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talk()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3018724"/>
            <a:ext cx="3728945" cy="170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owner = 'Carlos';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Thing extends from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CarlosThing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name = '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Cosa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talk =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console.log('Owned by: ' +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this.owner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19872" y="2838705"/>
            <a:ext cx="1008112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Antes</a:t>
            </a:r>
            <a:endParaRPr lang="es-ES" sz="16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31420" y="2838705"/>
            <a:ext cx="1008112" cy="36004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  <a:ea typeface="Tahoma" pitchFamily="34" charset="0"/>
                <a:cs typeface="Tahoma" pitchFamily="34" charset="0"/>
              </a:rPr>
              <a:t>Ahora</a:t>
            </a:r>
            <a:endParaRPr lang="es-ES" sz="1600" b="1" dirty="0">
              <a:solidFill>
                <a:schemeClr val="bg1"/>
              </a:solidFill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8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Basic ES6 JavaScript: Spread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operator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s-ES" sz="1600" dirty="0" smtClean="0"/>
              <a:t>El operador spread/</a:t>
            </a:r>
            <a:r>
              <a:rPr lang="es-ES" sz="1600" dirty="0" err="1" smtClean="0"/>
              <a:t>rest</a:t>
            </a:r>
            <a:r>
              <a:rPr lang="es-ES" sz="1600" dirty="0" smtClean="0"/>
              <a:t> son tres puntos:   ‘...’   y se aplica precediendo a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y objetos para obtener su contenido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También sirve para convertir una lista de argumentos en un </a:t>
            </a:r>
            <a:r>
              <a:rPr lang="es-ES" sz="1600" dirty="0" err="1" smtClean="0"/>
              <a:t>array</a:t>
            </a:r>
            <a:endParaRPr lang="es-E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50754" y="1301818"/>
            <a:ext cx="3576620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[1, 2, 3]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console.log([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 4, 5])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//-&gt; [1, 2, 3, 4, 5]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0883" y="772942"/>
            <a:ext cx="352982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754" y="1869716"/>
            <a:ext cx="6304931" cy="186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name: 'Carlos',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age: ‘18'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skills: ['web styles', 'react']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oo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{name: 'Carlos', age: ‘18', skills: ['web styles', 'react']}</a:t>
            </a:r>
            <a:endParaRPr lang="es-ES" sz="105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754" y="4221088"/>
            <a:ext cx="3576620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function Foo (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-&gt; [arg1, arg2, </a:t>
            </a:r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05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7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30018</TotalTime>
  <Words>6215</Words>
  <Application>Microsoft Office PowerPoint</Application>
  <PresentationFormat>On-screen Show (4:3)</PresentationFormat>
  <Paragraphs>1063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JavaScript EcmaScript-6</vt:lpstr>
      <vt:lpstr>Basic ES6 JavaScript</vt:lpstr>
      <vt:lpstr>JavaScript EcmaScript-6</vt:lpstr>
      <vt:lpstr>Basic ES6 JavaScript</vt:lpstr>
      <vt:lpstr>Basic ES6 JavaScript: Definiciones</vt:lpstr>
      <vt:lpstr>Basic ES6 JavaScript: Importar JS</vt:lpstr>
      <vt:lpstr>Basic ES6 JavaScript: Uso de clases</vt:lpstr>
      <vt:lpstr>Basic ES6 JavaScript: Babel</vt:lpstr>
      <vt:lpstr>Basic ES6 JavaScript: Spread operator</vt:lpstr>
      <vt:lpstr>Basic ES6 JavaScript: Arrays</vt:lpstr>
      <vt:lpstr>Basic ES6 JavaScript: Arrays</vt:lpstr>
      <vt:lpstr>Basic ES6 JavaScript: Arrays</vt:lpstr>
      <vt:lpstr>Basic ES6 JavaScript: Desestructuración</vt:lpstr>
      <vt:lpstr>JavaScript EcmaScript-6</vt:lpstr>
      <vt:lpstr>JavaScript EcmaScript-6</vt:lpstr>
      <vt:lpstr>React: Introducción</vt:lpstr>
      <vt:lpstr>Introducción: Crear un proyecto</vt:lpstr>
      <vt:lpstr>Introducción: Bloques de React</vt:lpstr>
      <vt:lpstr>Introducción: Componentización </vt:lpstr>
      <vt:lpstr>Introducción: Renderización</vt:lpstr>
      <vt:lpstr>Introducción: Renderización ReactDOM </vt:lpstr>
      <vt:lpstr>Introducción: Renderización JSX</vt:lpstr>
      <vt:lpstr>Introducción: Enfoque funcional</vt:lpstr>
      <vt:lpstr>Introducción: Resumen</vt:lpstr>
      <vt:lpstr>JavaScript EcmaScript-6</vt:lpstr>
      <vt:lpstr>JavaScript EcmaScript-6</vt:lpstr>
      <vt:lpstr>React: Datos y Eventos</vt:lpstr>
      <vt:lpstr>React State: Propiedades de los componentes: props</vt:lpstr>
      <vt:lpstr>React State: Estado interno: state</vt:lpstr>
      <vt:lpstr>React States: Actualización de la vista</vt:lpstr>
      <vt:lpstr>React States: Eventos</vt:lpstr>
      <vt:lpstr>React States: Eventos</vt:lpstr>
      <vt:lpstr>React States: Eventos</vt:lpstr>
      <vt:lpstr>React States: Modificando el estado</vt:lpstr>
      <vt:lpstr>React States: Hook useState</vt:lpstr>
      <vt:lpstr>React States: Modificando el estado</vt:lpstr>
      <vt:lpstr>React States: Hook useState</vt:lpstr>
      <vt:lpstr>React States: Uso de métodos</vt:lpstr>
      <vt:lpstr>React States: Uso de métodos</vt:lpstr>
      <vt:lpstr>JavaScript EcmaScript-6</vt:lpstr>
      <vt:lpstr>JavaScript EcmaScript-6</vt:lpstr>
      <vt:lpstr>Programando con React: Estructuras de control</vt:lpstr>
      <vt:lpstr>Programando con React: Estructuras de control</vt:lpstr>
      <vt:lpstr>Programando con React: Estructuras de control</vt:lpstr>
      <vt:lpstr>Programando con React: Estructuras de control</vt:lpstr>
      <vt:lpstr>Programando con React: Estructuras de control</vt:lpstr>
      <vt:lpstr>React States: Uso de métodos</vt:lpstr>
      <vt:lpstr>Basic ES6 JavaScript: Importar JS</vt:lpstr>
      <vt:lpstr>Basic ES6 JavaScript: Babel</vt:lpstr>
      <vt:lpstr>Basic ES6 JavaScript: Spread operator</vt:lpstr>
      <vt:lpstr>Basic ES6 JavaScript: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Carlos Picazo</dc:creator>
  <cp:lastModifiedBy>Carlos Picazo</cp:lastModifiedBy>
  <cp:revision>88</cp:revision>
  <dcterms:created xsi:type="dcterms:W3CDTF">2020-11-12T12:15:00Z</dcterms:created>
  <dcterms:modified xsi:type="dcterms:W3CDTF">2020-12-09T11:38:19Z</dcterms:modified>
</cp:coreProperties>
</file>