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5F0B-2CF2-4EB2-97CB-5859FF75954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20682-E6A0-4422-BCD5-D21EAB200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4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DDEB92-F7C9-40B5-8F5E-26455E7E960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6650" cy="1720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938" rIns="0" bIns="0"/>
          <a:lstStyle/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900">
                <a:latin typeface="arial" panose="020B0604020202020204" pitchFamily="34" charset="0"/>
                <a:ea typeface="IPAMincho" charset="0"/>
                <a:cs typeface="IPAMincho" charset="0"/>
              </a:rPr>
              <a:t>Fusion gene assay workflow. </a:t>
            </a:r>
            <a:r>
              <a:rPr lang="en-US" altLang="en-US" sz="900" b="1">
                <a:latin typeface="arial" panose="020B0604020202020204" pitchFamily="34" charset="0"/>
                <a:ea typeface="IPAMincho" charset="0"/>
                <a:cs typeface="IPAMincho" charset="0"/>
              </a:rPr>
              <a:t>A:</a:t>
            </a:r>
            <a:r>
              <a:rPr lang="en-US" altLang="en-US" sz="900">
                <a:latin typeface="arial" panose="020B0604020202020204" pitchFamily="34" charset="0"/>
                <a:ea typeface="IPAMincho" charset="0"/>
                <a:cs typeface="IPAMincho" charset="0"/>
              </a:rPr>
              <a:t> RNA is extracted from formalin-fixed, paraffin-embedded (FFPE) tumor specimens and reverse transcribed into cDNA. The cDNA is subsequently amplified with a multiplex of primers targeting fusion transcripts and native control transcripts. Libraries are sequenced on Ion Torrent instruments, and the sequence reads are enumerated using a custom pipeline. Identified fusion transcripts are confirmed by inspection of aligned reads in the Integrative Genomics Viewer (IGV). </a:t>
            </a:r>
            <a:r>
              <a:rPr lang="en-US" altLang="en-US" sz="900" b="1">
                <a:latin typeface="arial" panose="020B0604020202020204" pitchFamily="34" charset="0"/>
                <a:ea typeface="IPAMincho" charset="0"/>
                <a:cs typeface="IPAMincho" charset="0"/>
              </a:rPr>
              <a:t>B:</a:t>
            </a:r>
            <a:r>
              <a:rPr lang="en-US" altLang="en-US" sz="900">
                <a:latin typeface="arial" panose="020B0604020202020204" pitchFamily="34" charset="0"/>
                <a:ea typeface="IPAMincho" charset="0"/>
                <a:cs typeface="IPAMincho" charset="0"/>
              </a:rPr>
              <a:t> Fused genes are detected by PCR amplicons that span the fusion breakpoint. </a:t>
            </a:r>
            <a:r>
              <a:rPr lang="en-US" altLang="en-US" sz="900" b="1">
                <a:latin typeface="arial" panose="020B0604020202020204" pitchFamily="34" charset="0"/>
                <a:ea typeface="IPAMincho" charset="0"/>
                <a:cs typeface="IPAMincho" charset="0"/>
              </a:rPr>
              <a:t>C:</a:t>
            </a:r>
            <a:r>
              <a:rPr lang="en-US" altLang="en-US" sz="900">
                <a:latin typeface="arial" panose="020B0604020202020204" pitchFamily="34" charset="0"/>
                <a:ea typeface="IPAMincho" charset="0"/>
                <a:cs typeface="IPAMincho" charset="0"/>
              </a:rPr>
              <a:t> Novel fusions may also be detected by an elevated read count in the 3′ region versus the 5′ region of a transcript, for example, by differential expression of the exons of the </a:t>
            </a:r>
            <a:r>
              <a:rPr lang="en-US" altLang="en-US" sz="900" i="1">
                <a:latin typeface="arial" panose="020B0604020202020204" pitchFamily="34" charset="0"/>
                <a:ea typeface="IPAMincho" charset="0"/>
                <a:cs typeface="IPAMincho" charset="0"/>
              </a:rPr>
              <a:t>RET</a:t>
            </a:r>
            <a:r>
              <a:rPr lang="en-US" altLang="en-US" sz="900">
                <a:latin typeface="arial" panose="020B0604020202020204" pitchFamily="34" charset="0"/>
                <a:ea typeface="IPAMincho" charset="0"/>
                <a:cs typeface="IPAMincho" charset="0"/>
              </a:rPr>
              <a:t> transcript encoding the kinase domain versus the extracellular domain.</a:t>
            </a: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IPAMincho" charset="0"/>
              <a:cs typeface="IPAMincho" charset="0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ea typeface="IPAMincho" charset="0"/>
              <a:cs typeface="IPAMincho" charset="0"/>
            </a:endParaRPr>
          </a:p>
          <a:p>
            <a:pPr marL="215900" indent="-214313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900">
              <a:latin typeface="arial" panose="020B0604020202020204" pitchFamily="34" charset="0"/>
              <a:ea typeface="IPAMincho" charset="0"/>
              <a:cs typeface="IPAMinch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5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8540-9315-4283-9BD3-C83B1CFBF984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0D1-2F35-4434-9DBE-E735007D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8540-9315-4283-9BD3-C83B1CFBF984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0D1-2F35-4434-9DBE-E735007D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8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8540-9315-4283-9BD3-C83B1CFBF984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0D1-2F35-4434-9DBE-E735007D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8540-9315-4283-9BD3-C83B1CFBF984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0D1-2F35-4434-9DBE-E735007D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6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8540-9315-4283-9BD3-C83B1CFBF984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0D1-2F35-4434-9DBE-E735007D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8540-9315-4283-9BD3-C83B1CFBF984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0D1-2F35-4434-9DBE-E735007D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8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8540-9315-4283-9BD3-C83B1CFBF984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0D1-2F35-4434-9DBE-E735007D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9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8540-9315-4283-9BD3-C83B1CFBF984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0D1-2F35-4434-9DBE-E735007D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8540-9315-4283-9BD3-C83B1CFBF984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0D1-2F35-4434-9DBE-E735007D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8540-9315-4283-9BD3-C83B1CFBF984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0D1-2F35-4434-9DBE-E735007D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5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8540-9315-4283-9BD3-C83B1CFBF984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0D1-2F35-4434-9DBE-E735007D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8540-9315-4283-9BD3-C83B1CFBF984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B0D1-2F35-4434-9DBE-E735007DA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4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steps to detect gene fusion at DGD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10515600" cy="1325563"/>
          </a:xfrm>
        </p:spPr>
        <p:txBody>
          <a:bodyPr/>
          <a:lstStyle/>
          <a:p>
            <a:r>
              <a:rPr lang="en-US" dirty="0"/>
              <a:t>CHOP Comprehensive Solid Tumor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306" y="1325563"/>
            <a:ext cx="10701494" cy="52313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Solid Tumor Panel (DNA based)</a:t>
            </a:r>
          </a:p>
          <a:p>
            <a:pPr lvl="1"/>
            <a:r>
              <a:rPr lang="en-US" dirty="0"/>
              <a:t>237 solid tumor related cancer genes</a:t>
            </a:r>
          </a:p>
          <a:p>
            <a:pPr lvl="1"/>
            <a:r>
              <a:rPr lang="en-US" dirty="0"/>
              <a:t>NGS capture-based technology</a:t>
            </a:r>
          </a:p>
          <a:p>
            <a:pPr lvl="1"/>
            <a:r>
              <a:rPr lang="en-US" dirty="0"/>
              <a:t>Home-brew bioinformatics pipeline</a:t>
            </a:r>
          </a:p>
          <a:p>
            <a:pPr lvl="1"/>
            <a:r>
              <a:rPr lang="en-US" dirty="0"/>
              <a:t>Copy number analysis using </a:t>
            </a:r>
            <a:r>
              <a:rPr lang="en-US" dirty="0" err="1"/>
              <a:t>NextGENe</a:t>
            </a:r>
            <a:r>
              <a:rPr lang="en-US" dirty="0"/>
              <a:t> </a:t>
            </a:r>
            <a:r>
              <a:rPr lang="en-US" dirty="0" smtClean="0"/>
              <a:t>software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Fusion Panel (RNA based</a:t>
            </a:r>
            <a:r>
              <a:rPr lang="en-US" dirty="0" smtClean="0"/>
              <a:t>) 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106 major fusion partners associated with 586 known cancer fusions</a:t>
            </a:r>
          </a:p>
          <a:p>
            <a:pPr lvl="1"/>
            <a:r>
              <a:rPr lang="en-US" dirty="0"/>
              <a:t>Archer </a:t>
            </a:r>
            <a:r>
              <a:rPr lang="en-US" dirty="0" smtClean="0"/>
              <a:t>technology</a:t>
            </a:r>
          </a:p>
          <a:p>
            <a:pPr lvl="1"/>
            <a:endParaRPr lang="en-US" dirty="0"/>
          </a:p>
          <a:p>
            <a:r>
              <a:rPr lang="en-US" dirty="0"/>
              <a:t>Acceptable specimens:</a:t>
            </a:r>
          </a:p>
          <a:p>
            <a:pPr lvl="1"/>
            <a:r>
              <a:rPr lang="en-US" dirty="0"/>
              <a:t>Fresh, frozen, or paraffin embedded tumor</a:t>
            </a:r>
          </a:p>
          <a:p>
            <a:pPr lvl="1"/>
            <a:r>
              <a:rPr lang="en-US" dirty="0"/>
              <a:t>Request at least 30% tumor cellularity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23996" y="6430236"/>
            <a:ext cx="2609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Slide from Lea Surrey @ DGD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891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5653089" y="79375"/>
            <a:ext cx="887079" cy="309958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723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Figure 1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864" y="395288"/>
            <a:ext cx="8374737" cy="565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476500" y="6477001"/>
            <a:ext cx="82550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900" i="1">
                <a:solidFill>
                  <a:schemeClr val="tx1"/>
                </a:solidFill>
              </a:rPr>
              <a:t>The Journal of Molecular Diagnostics</a:t>
            </a:r>
            <a:r>
              <a:rPr lang="en-US" altLang="en-US" sz="900">
                <a:solidFill>
                  <a:schemeClr val="tx1"/>
                </a:solidFill>
              </a:rPr>
              <a:t> 2016 18, 165-175DOI: (10.1016/j.jmoldx.2015.10.002) </a:t>
            </a:r>
          </a:p>
        </p:txBody>
      </p:sp>
      <p:sp>
        <p:nvSpPr>
          <p:cNvPr id="2" name="Rectangle 1"/>
          <p:cNvSpPr/>
          <p:nvPr/>
        </p:nvSpPr>
        <p:spPr>
          <a:xfrm>
            <a:off x="5562600" y="4114800"/>
            <a:ext cx="48006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225144" y="1491343"/>
            <a:ext cx="4343400" cy="14151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111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212" y="2884746"/>
            <a:ext cx="4963515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Anchored Multiplex PCR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8" y="206869"/>
            <a:ext cx="4453251" cy="692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59" y="962048"/>
            <a:ext cx="4453249" cy="2117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3481" y="144417"/>
            <a:ext cx="8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</a:rPr>
              <a:t>Target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5401" y="-21070"/>
            <a:ext cx="108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 smtClean="0">
                <a:solidFill>
                  <a:prstClr val="black"/>
                </a:solidFill>
              </a:rPr>
              <a:t>Unknown Partner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1545" y="187170"/>
            <a:ext cx="871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</a:rPr>
              <a:t>cDNA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2518" y="969858"/>
            <a:ext cx="119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</a:rPr>
              <a:t>Attach Adapter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58" y="3150074"/>
            <a:ext cx="4471364" cy="7949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43467" y="3142265"/>
            <a:ext cx="213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</a:rPr>
              <a:t>Target-specific PCR 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58" y="4017503"/>
            <a:ext cx="4453249" cy="11133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39261" y="3944983"/>
            <a:ext cx="213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</a:rPr>
              <a:t>Target-specific PCR 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858" y="5203334"/>
            <a:ext cx="4489282" cy="12121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82805" y="5118856"/>
            <a:ext cx="1817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1600" dirty="0">
                <a:solidFill>
                  <a:prstClr val="black"/>
                </a:solidFill>
              </a:rPr>
              <a:t>Sequencing Ready Library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318" y="144416"/>
            <a:ext cx="4453245" cy="1237013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 rot="5400000">
            <a:off x="5525972" y="-359578"/>
            <a:ext cx="540793" cy="1856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0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232"/>
          <a:stretch/>
        </p:blipFill>
        <p:spPr>
          <a:xfrm>
            <a:off x="0" y="979714"/>
            <a:ext cx="12192000" cy="50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571" y="131613"/>
            <a:ext cx="111796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ATCTGCAAGCACTGAAGAGCTGAGGAACCCTGACTTCCAGAAAACCAGTCTGGGTAAAATCACAG</a:t>
            </a:r>
            <a:r>
              <a:rPr lang="en-US" sz="1200" b="1" u="sng" dirty="0" smtClean="0">
                <a:solidFill>
                  <a:srgbClr val="FF0000"/>
                </a:solidFill>
              </a:rPr>
              <a:t>GTGCAAACCCAAATTATCCTGATGTAATTTATGAAG</a:t>
            </a:r>
            <a:r>
              <a:rPr lang="en-US" sz="1200" b="1" u="sng" dirty="0" smtClean="0">
                <a:solidFill>
                  <a:srgbClr val="00B050"/>
                </a:solidFill>
              </a:rPr>
              <a:t>ATTATGGAACTGCAGCGAATGACATCGG</a:t>
            </a:r>
            <a:endParaRPr lang="en-US" sz="1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47494"/>
            <a:ext cx="1301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KANK1 (NM_015158.4) exon 3; </a:t>
            </a:r>
            <a:r>
              <a:rPr lang="en-US" dirty="0" smtClean="0">
                <a:solidFill>
                  <a:srgbClr val="FF0000"/>
                </a:solidFill>
              </a:rPr>
              <a:t>NTRK2 (NM_006180.4)  exon 12 (in frame, kinase domain intact); </a:t>
            </a:r>
            <a:r>
              <a:rPr lang="en-US" dirty="0" smtClean="0">
                <a:solidFill>
                  <a:srgbClr val="00B050"/>
                </a:solidFill>
              </a:rPr>
              <a:t>NTRK2 </a:t>
            </a:r>
            <a:r>
              <a:rPr lang="en-US" dirty="0">
                <a:solidFill>
                  <a:srgbClr val="00B050"/>
                </a:solidFill>
              </a:rPr>
              <a:t>(NM_006180.4)  exon </a:t>
            </a:r>
            <a:r>
              <a:rPr lang="en-US" dirty="0" smtClean="0">
                <a:solidFill>
                  <a:srgbClr val="00B050"/>
                </a:solidFill>
              </a:rPr>
              <a:t>13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8721" r="9592"/>
          <a:stretch/>
        </p:blipFill>
        <p:spPr>
          <a:xfrm>
            <a:off x="1605643" y="781946"/>
            <a:ext cx="7761513" cy="2546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8492" r="30853"/>
          <a:stretch/>
        </p:blipFill>
        <p:spPr>
          <a:xfrm>
            <a:off x="87085" y="3405988"/>
            <a:ext cx="5323116" cy="30133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8809" r="12395"/>
          <a:stretch/>
        </p:blipFill>
        <p:spPr>
          <a:xfrm>
            <a:off x="5486399" y="3351558"/>
            <a:ext cx="6562391" cy="30677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8571" y="781946"/>
            <a:ext cx="16219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KANK1</a:t>
            </a:r>
            <a:r>
              <a:rPr lang="en-US" dirty="0" smtClean="0"/>
              <a:t> Exon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5428" y="3415242"/>
            <a:ext cx="27976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NTRK2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Exon 12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50"/>
                </a:solidFill>
              </a:rPr>
              <a:t>Exon 13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3415392" y="4248151"/>
            <a:ext cx="402772" cy="282484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5400000">
            <a:off x="8794384" y="2607553"/>
            <a:ext cx="402772" cy="610603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V="1">
            <a:off x="3616778" y="3701144"/>
            <a:ext cx="1684565" cy="1758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629400" y="3701144"/>
            <a:ext cx="2405743" cy="17580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4" y="0"/>
            <a:ext cx="11295289" cy="18590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2514" y="264669"/>
            <a:ext cx="5021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Classic Low-grade </a:t>
            </a:r>
            <a:r>
              <a:rPr lang="en-US" dirty="0" err="1" smtClean="0"/>
              <a:t>Pilocytic</a:t>
            </a:r>
            <a:r>
              <a:rPr lang="en-US" dirty="0" smtClean="0"/>
              <a:t> Astrocytoma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629"/>
          <a:stretch/>
        </p:blipFill>
        <p:spPr>
          <a:xfrm>
            <a:off x="220705" y="1933575"/>
            <a:ext cx="11295289" cy="197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264"/>
          <a:stretch/>
        </p:blipFill>
        <p:spPr>
          <a:xfrm>
            <a:off x="9468" y="3895725"/>
            <a:ext cx="11726934" cy="1577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4643" b="-1"/>
          <a:stretch/>
        </p:blipFill>
        <p:spPr>
          <a:xfrm>
            <a:off x="-28277" y="5362574"/>
            <a:ext cx="11736104" cy="1495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2514" y="4016490"/>
            <a:ext cx="36088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Higher Grade Anaplastic Component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468" y="3878333"/>
            <a:ext cx="119825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43550" y="476250"/>
            <a:ext cx="619125" cy="63817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289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arial</vt:lpstr>
      <vt:lpstr>Calibri</vt:lpstr>
      <vt:lpstr>Calibri Light</vt:lpstr>
      <vt:lpstr>IPAMincho</vt:lpstr>
      <vt:lpstr>Office Theme</vt:lpstr>
      <vt:lpstr> steps to detect gene fusion at DGD</vt:lpstr>
      <vt:lpstr>CHOP Comprehensive Solid Tumor Panel</vt:lpstr>
      <vt:lpstr>PowerPoint Presentation</vt:lpstr>
      <vt:lpstr>Anchored Multiplex PCR</vt:lpstr>
      <vt:lpstr>PowerPoint Presentation</vt:lpstr>
      <vt:lpstr>PowerPoint Presentation</vt:lpstr>
      <vt:lpstr>PowerPoint Presentation</vt:lpstr>
    </vt:vector>
  </TitlesOfParts>
  <Company>The Children's Hospital of Philadelphia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steps to detect gene fusion at DGD</dc:title>
  <dc:creator>Jain, Payal</dc:creator>
  <cp:lastModifiedBy>Jain, Payal</cp:lastModifiedBy>
  <cp:revision>2</cp:revision>
  <dcterms:created xsi:type="dcterms:W3CDTF">2018-04-23T16:32:46Z</dcterms:created>
  <dcterms:modified xsi:type="dcterms:W3CDTF">2018-04-23T16:41:32Z</dcterms:modified>
</cp:coreProperties>
</file>