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KY6vfi8jTg+owgRTCwFbp3nIz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l.wikipedia.org/wiki/Pr%C4%85d_elektryczny" TargetMode="External"/><Relationship Id="rId3" Type="http://schemas.openxmlformats.org/officeDocument/2006/relationships/hyperlink" Target="https://pl.wikipedia.org/wiki/Si%C5%82a_Lorentz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a5236ae3_0_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a5236ae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3a5236ae3_0_1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3a5236ae3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Zjawisko polegające na wystąpieniu różnicy potencjałów w przewodniku, w którym płynie</a:t>
            </a:r>
            <a:r>
              <a:rPr lang="en-US" sz="14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400">
                <a:solidFill>
                  <a:schemeClr val="dk1"/>
                </a:solidFill>
              </a:rPr>
              <a:t>prąd elektryczny, gdy przewodnik znajduje się w poprzecznym do płynącego prądu polu magnetycznym. Ta różnica potencjałów, zwana napięciem Halla, pojawia się między płaszczyznami ograniczającymi przewodnik, prostopadle do płaszczyzny wyznaczanej przez kierunek prądu i wektor indukcji magnectycznej. Jest ona spowodowana działaniem</a:t>
            </a:r>
            <a:r>
              <a:rPr lang="en-US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400">
                <a:solidFill>
                  <a:schemeClr val="dk1"/>
                </a:solidFill>
              </a:rPr>
              <a:t>siły Lorentza na ładunki poruszające się w polu magnetycznym. </a:t>
            </a:r>
            <a:endParaRPr sz="2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a5236ae3_0_1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3a5236ae3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3a5236ae3_0_2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3a5236ae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tuaj jakis flowchart jak bedzie działa uC w projekcie: idle -&gt; przerwanie od ADC -&gt; akwizycja danych -&gt; obliczenie -&gt; </a:t>
            </a:r>
            <a:r>
              <a:rPr lang="en-US"/>
              <a:t>transmisja</a:t>
            </a:r>
            <a:r>
              <a:rPr lang="en-US"/>
              <a:t> po UART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3a5236ae3_0_3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3a5236ae3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tutaj idk, nawet </a:t>
            </a:r>
            <a:r>
              <a:rPr lang="en-US"/>
              <a:t>coś</a:t>
            </a:r>
            <a:r>
              <a:rPr lang="en-US"/>
              <a:t> w paint naszkicowane jak ta apka </a:t>
            </a:r>
            <a:r>
              <a:rPr lang="en-US"/>
              <a:t>będzie</a:t>
            </a:r>
            <a:r>
              <a:rPr lang="en-US"/>
              <a:t> wyglądać POGLĄDOWO, ja bym dał 2 odczyty z ADC (prąd napięcie) wyliczana moc, wykres mocy w czasie który </a:t>
            </a:r>
            <a:r>
              <a:rPr lang="en-US"/>
              <a:t>się</a:t>
            </a:r>
            <a:r>
              <a:rPr lang="en-US"/>
              <a:t> </a:t>
            </a:r>
            <a:r>
              <a:rPr lang="en-US"/>
              <a:t>będzie</a:t>
            </a:r>
            <a:r>
              <a:rPr lang="en-US"/>
              <a:t> </a:t>
            </a:r>
            <a:r>
              <a:rPr lang="en-US"/>
              <a:t>updateował</a:t>
            </a:r>
            <a:r>
              <a:rPr lang="en-US"/>
              <a:t>, i </a:t>
            </a:r>
            <a:r>
              <a:rPr lang="en-US"/>
              <a:t>jakieś</a:t>
            </a:r>
            <a:r>
              <a:rPr lang="en-US"/>
              <a:t> dla diagnostyki informacje tymu: SENSOR GOOD na zielono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3a5236ae3_0_2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3a5236ae3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a5236ae3_0_4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3a5236ae3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40564e04a_0_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40564e04a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132" name="Google Shape;132;p23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152" name="Google Shape;152;p2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8"/>
              <a:buFont typeface="Calibri"/>
              <a:buNone/>
              <a:defRPr b="0" i="0" sz="48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497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5"/>
              <a:buFont typeface="Arial"/>
              <a:buChar char="•"/>
              <a:defRPr b="0" i="0" sz="30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494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Font typeface="Arial"/>
              <a:buChar char="•"/>
              <a:defRPr b="0" i="0" sz="26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554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2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2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8"/>
              <a:buFont typeface="Calibri"/>
              <a:buNone/>
              <a:defRPr b="0" i="0" sz="48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497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5"/>
              <a:buFont typeface="Arial"/>
              <a:buChar char="•"/>
              <a:defRPr b="0" i="0" sz="30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494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Font typeface="Arial"/>
              <a:buChar char="•"/>
              <a:defRPr b="0" i="0" sz="26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554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2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2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.wikipedia.org/wiki/Zjawisko_Halla#/media/Plik:Hall_effect.png" TargetMode="External"/><Relationship Id="rId4" Type="http://schemas.openxmlformats.org/officeDocument/2006/relationships/hyperlink" Target="https://pl.wikipedia.org/wiki/Hallotron#/media/Plik:Common_Hall_Sensor_Symbol.svg" TargetMode="External"/><Relationship Id="rId5" Type="http://schemas.openxmlformats.org/officeDocument/2006/relationships/hyperlink" Target="https://www.ti.com/lit/ds/symlink/tmcs1123.pdf?ts=1710694088087&amp;ref_url=https%253A%252F%252Fwww.ti.com%252Fproduct%252FTMCS1123" TargetMode="External"/><Relationship Id="rId6" Type="http://schemas.openxmlformats.org/officeDocument/2006/relationships/hyperlink" Target="https://cdn.forbot.pl/blog/wp-content/uploads/2016/03/KursF4_7_25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2395515" y="3625850"/>
            <a:ext cx="91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Miernik mocy do zastosowań LV</a:t>
            </a:r>
            <a:endParaRPr/>
          </a:p>
        </p:txBody>
      </p:sp>
      <p:sp>
        <p:nvSpPr>
          <p:cNvPr id="160" name="Google Shape;160;p1"/>
          <p:cNvSpPr txBox="1"/>
          <p:nvPr/>
        </p:nvSpPr>
        <p:spPr>
          <a:xfrm>
            <a:off x="2395484" y="7172325"/>
            <a:ext cx="29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808080"/>
                </a:solidFill>
              </a:rPr>
              <a:t>18.03.2024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2395515" y="4457475"/>
            <a:ext cx="91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000"/>
              <a:t>Grupa nr 34: 	Paweł Pasierbek, Mikołaj Pichita, </a:t>
            </a:r>
            <a:r>
              <a:rPr lang="en-US" sz="2000">
                <a:solidFill>
                  <a:schemeClr val="dk1"/>
                </a:solidFill>
              </a:rPr>
              <a:t>Arkadiusz Rapacz, 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			  	Tomasz Szydłak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a5236ae3_0_6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 blokowy</a:t>
            </a:r>
            <a:endParaRPr/>
          </a:p>
        </p:txBody>
      </p:sp>
      <p:sp>
        <p:nvSpPr>
          <p:cNvPr id="167" name="Google Shape;167;g2c3a5236ae3_0_6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182880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MIKOŁAJ</a:t>
            </a:r>
            <a:endParaRPr/>
          </a:p>
        </p:txBody>
      </p:sp>
      <p:pic>
        <p:nvPicPr>
          <p:cNvPr id="168" name="Google Shape;168;g2c3a5236ae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00" y="0"/>
            <a:ext cx="10419495" cy="75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c3a5236ae3_0_6"/>
          <p:cNvSpPr txBox="1"/>
          <p:nvPr/>
        </p:nvSpPr>
        <p:spPr>
          <a:xfrm>
            <a:off x="9618797" y="7156300"/>
            <a:ext cx="2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1) Schemat blokowy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3a5236ae3_0_11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Działanie sensora Halla</a:t>
            </a:r>
            <a:endParaRPr/>
          </a:p>
        </p:txBody>
      </p:sp>
      <p:pic>
        <p:nvPicPr>
          <p:cNvPr id="175" name="Google Shape;175;g2c3a5236ae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75" y="1571750"/>
            <a:ext cx="5361700" cy="53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c3a5236ae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120" y="2196551"/>
            <a:ext cx="3806474" cy="31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c3a5236ae3_0_11"/>
          <p:cNvSpPr txBox="1"/>
          <p:nvPr/>
        </p:nvSpPr>
        <p:spPr>
          <a:xfrm>
            <a:off x="3087100" y="7019225"/>
            <a:ext cx="3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2) Zobrazowanie efektu Halla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c3a5236ae3_0_11"/>
          <p:cNvSpPr txBox="1"/>
          <p:nvPr/>
        </p:nvSpPr>
        <p:spPr>
          <a:xfrm>
            <a:off x="8851063" y="5261500"/>
            <a:ext cx="3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3) Symbol hallotronu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a5236ae3_0_16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 TMCS1123</a:t>
            </a:r>
            <a:endParaRPr/>
          </a:p>
        </p:txBody>
      </p:sp>
      <p:pic>
        <p:nvPicPr>
          <p:cNvPr id="184" name="Google Shape;184;g2c3a5236ae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300" y="1481850"/>
            <a:ext cx="8124142" cy="53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c3a5236ae3_0_16"/>
          <p:cNvSpPr txBox="1"/>
          <p:nvPr/>
        </p:nvSpPr>
        <p:spPr>
          <a:xfrm>
            <a:off x="5341688" y="6871525"/>
            <a:ext cx="3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4) Diagram funkcyjny sensora TMCS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3a5236ae3_0_21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Zastosowanie mikroprocesora</a:t>
            </a:r>
            <a:endParaRPr/>
          </a:p>
        </p:txBody>
      </p:sp>
      <p:pic>
        <p:nvPicPr>
          <p:cNvPr id="191" name="Google Shape;191;g2c3a5236ae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365" y="1537400"/>
            <a:ext cx="6258675" cy="55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c3a5236ae3_0_21"/>
          <p:cNvSpPr txBox="1"/>
          <p:nvPr/>
        </p:nvSpPr>
        <p:spPr>
          <a:xfrm>
            <a:off x="3605038" y="7026600"/>
            <a:ext cx="61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5) Diagram blokowy przedstawiający działanie aplikacji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a5236ae3_0_31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Aplikacja na urządzenia stacjonarne</a:t>
            </a:r>
            <a:endParaRPr/>
          </a:p>
        </p:txBody>
      </p:sp>
      <p:sp>
        <p:nvSpPr>
          <p:cNvPr id="198" name="Google Shape;198;g2c3a5236ae3_0_31"/>
          <p:cNvSpPr txBox="1"/>
          <p:nvPr>
            <p:ph idx="1" type="body"/>
          </p:nvPr>
        </p:nvSpPr>
        <p:spPr>
          <a:xfrm>
            <a:off x="923925" y="2011357"/>
            <a:ext cx="11585700" cy="18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/>
              <a:t>	Dane do aplikacji dostarczane będą za pomocą protokołu UART.</a:t>
            </a:r>
            <a:br>
              <a:rPr lang="en-US"/>
            </a:br>
            <a:r>
              <a:rPr lang="en-US"/>
              <a:t>	Aplikacja służyć będzie do monitorowania wskazań wykorzystanego 	czujnika, a jej głównym założeniem w procesie realizacji będzie			prostota obsługi oraz przejrzystość przedstawianych danych. </a:t>
            </a:r>
            <a:endParaRPr/>
          </a:p>
        </p:txBody>
      </p:sp>
      <p:pic>
        <p:nvPicPr>
          <p:cNvPr id="199" name="Google Shape;199;g2c3a5236ae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891" y="4158598"/>
            <a:ext cx="4867755" cy="29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c3a5236ae3_0_31"/>
          <p:cNvSpPr txBox="1"/>
          <p:nvPr/>
        </p:nvSpPr>
        <p:spPr>
          <a:xfrm>
            <a:off x="3664575" y="7111375"/>
            <a:ext cx="61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6) Uproszczona wizualizacja protokołu komunikacyjnego UART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3a5236ae3_0_26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Zakres odpowiedzialności w zespole</a:t>
            </a:r>
            <a:endParaRPr/>
          </a:p>
        </p:txBody>
      </p:sp>
      <p:sp>
        <p:nvSpPr>
          <p:cNvPr id="206" name="Google Shape;206;g2c3a5236ae3_0_26"/>
          <p:cNvSpPr txBox="1"/>
          <p:nvPr>
            <p:ph idx="1" type="body"/>
          </p:nvPr>
        </p:nvSpPr>
        <p:spPr>
          <a:xfrm>
            <a:off x="1517750" y="2011350"/>
            <a:ext cx="109920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Arek: Aplikacja służąca do parsowania danych na PC wraz z przejrzystym GUI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Mikołaj: </a:t>
            </a:r>
            <a:r>
              <a:rPr lang="en-US"/>
              <a:t>design</a:t>
            </a:r>
            <a:r>
              <a:rPr lang="en-US"/>
              <a:t> systemu, projekt PCB, montaż, testowanie </a:t>
            </a:r>
            <a:endParaRPr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102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Tomek i Paweł: </a:t>
            </a:r>
            <a:r>
              <a:rPr lang="en-US"/>
              <a:t>Programowanie mikroprocesora, obsługa sensorów, transfer danych na 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a5236ae3_0_41"/>
          <p:cNvSpPr txBox="1"/>
          <p:nvPr>
            <p:ph type="title"/>
          </p:nvPr>
        </p:nvSpPr>
        <p:spPr>
          <a:xfrm>
            <a:off x="4064875" y="3048050"/>
            <a:ext cx="56604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Dziękujemy za uwagę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40564e04a_0_4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Bibliografia</a:t>
            </a:r>
            <a:endParaRPr/>
          </a:p>
        </p:txBody>
      </p:sp>
      <p:sp>
        <p:nvSpPr>
          <p:cNvPr id="217" name="Google Shape;217;g1f40564e04a_0_4"/>
          <p:cNvSpPr txBox="1"/>
          <p:nvPr>
            <p:ph idx="1" type="body"/>
          </p:nvPr>
        </p:nvSpPr>
        <p:spPr>
          <a:xfrm>
            <a:off x="1187000" y="2011350"/>
            <a:ext cx="122463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400"/>
              <a:t>Rys. 2)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https://pl.wikipedia.org/wiki/Zjawisko_Halla#/media/Plik:Hall_effect.png</a:t>
            </a:r>
            <a:endParaRPr sz="2400"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400"/>
              <a:t>Rys. 3)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https://pl.wikipedia.org/wiki/Hallotron#/media/Plik:Common_Hall_Sensor_Symbol.svg</a:t>
            </a:r>
            <a:endParaRPr sz="2400"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400"/>
              <a:t>Rys. 4)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https://www.ti.com/lit/ds/symlink/tmcs1123.pdf?ts=1710694088087&amp;ref_url=https%253A%252F%252Fwww.ti.com%252Fproduct%252FTMCS1123</a:t>
            </a:r>
            <a:endParaRPr sz="2400"/>
          </a:p>
          <a:p>
            <a:pPr indent="0" lvl="0" marL="0" rtl="0" algn="l">
              <a:spcBef>
                <a:spcPts val="1102"/>
              </a:spcBef>
              <a:spcAft>
                <a:spcPts val="0"/>
              </a:spcAft>
              <a:buNone/>
            </a:pPr>
            <a:r>
              <a:rPr lang="en-US" sz="2400"/>
              <a:t>Rys. 6)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https://cdn.forbot.pl/blog/wp-content/uploads/2016/03/KursF4_7_25.png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 - Default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Maciek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