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556500" cx="134334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0">
          <p15:clr>
            <a:srgbClr val="000000"/>
          </p15:clr>
        </p15:guide>
        <p15:guide id="2" pos="4231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jW7vC4JypLJmvERlU6MczaMY3z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0" orient="horz"/>
        <p:guide pos="42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587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58793e4c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f58793e4ce_0_0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58793e4ce_0_243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1f58793e4ce_0_2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58793e4ce_0_324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1f58793e4ce_0_3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c21729565_0_0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g2cc2172956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58793e4ce_0_162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1f58793e4ce_0_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58793e4ce_0_407:notes"/>
          <p:cNvSpPr/>
          <p:nvPr>
            <p:ph idx="2" type="sldImg"/>
          </p:nvPr>
        </p:nvSpPr>
        <p:spPr>
          <a:xfrm>
            <a:off x="382587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1f58793e4ce_0_4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58793e4ce_0_4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g1f58793e4ce_0_4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1679178" y="1236678"/>
            <a:ext cx="10075069" cy="2630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1"/>
              <a:buFont typeface="Calibri"/>
              <a:buNone/>
              <a:defRPr sz="661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679178" y="3968912"/>
            <a:ext cx="10075069" cy="1824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sz="2644"/>
            </a:lvl1pPr>
            <a:lvl2pPr lvl="1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sz="2204"/>
            </a:lvl2pPr>
            <a:lvl3pPr lvl="2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sz="1983"/>
            </a:lvl3pPr>
            <a:lvl4pPr lvl="3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4pPr>
            <a:lvl5pPr lvl="4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5pPr>
            <a:lvl6pPr lvl="5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6pPr>
            <a:lvl7pPr lvl="6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7pPr>
            <a:lvl8pPr lvl="7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8pPr>
            <a:lvl9pPr lvl="8" algn="ctr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923548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2" type="body"/>
          </p:nvPr>
        </p:nvSpPr>
        <p:spPr>
          <a:xfrm>
            <a:off x="6800671" y="2011568"/>
            <a:ext cx="5709206" cy="4794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916551" y="1883878"/>
            <a:ext cx="11586329" cy="3143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1"/>
              <a:buFont typeface="Calibri"/>
              <a:buNone/>
              <a:defRPr sz="661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916551" y="5056909"/>
            <a:ext cx="11586329" cy="1652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2644"/>
              <a:buNone/>
              <a:defRPr sz="264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2204"/>
              <a:buNone/>
              <a:defRPr sz="220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983"/>
              <a:buNone/>
              <a:defRPr sz="198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rgbClr val="888888"/>
              </a:buClr>
              <a:buSzPts val="1763"/>
              <a:buNone/>
              <a:defRPr sz="1762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 rot="5400000">
            <a:off x="7859694" y="2155915"/>
            <a:ext cx="6403784" cy="2896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 rot="5400000">
            <a:off x="1982570" y="-656708"/>
            <a:ext cx="6403784" cy="852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 rot="5400000">
            <a:off x="4319588" y="-1384301"/>
            <a:ext cx="4794250" cy="1158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6"/>
              <a:buFont typeface="Calibri"/>
              <a:buNone/>
              <a:defRPr sz="352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/>
          <p:nvPr>
            <p:ph idx="2" type="pic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925298" y="503767"/>
            <a:ext cx="4332629" cy="17631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6"/>
              <a:buFont typeface="Calibri"/>
              <a:buNone/>
              <a:defRPr sz="352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5710956" y="1087996"/>
            <a:ext cx="6800671" cy="5370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5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526"/>
              <a:buChar char="•"/>
              <a:defRPr sz="3525"/>
            </a:lvl1pPr>
            <a:lvl2pPr indent="-424497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3085"/>
              <a:buChar char="•"/>
              <a:defRPr sz="3085"/>
            </a:lvl2pPr>
            <a:lvl3pPr indent="-396494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4"/>
              <a:buChar char="•"/>
              <a:defRPr sz="2644"/>
            </a:lvl3pPr>
            <a:lvl4pPr indent="-368554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4pPr>
            <a:lvl5pPr indent="-368554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5pPr>
            <a:lvl6pPr indent="-368554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6pPr>
            <a:lvl7pPr indent="-368554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7pPr>
            <a:lvl8pPr indent="-368553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8pPr>
            <a:lvl9pPr indent="-368553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925298" y="2266950"/>
            <a:ext cx="4332629" cy="4199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sz="1762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543"/>
              <a:buNone/>
              <a:defRPr sz="1543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925298" y="402314"/>
            <a:ext cx="11586329" cy="14605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925298" y="1852393"/>
            <a:ext cx="5682968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925298" y="2760222"/>
            <a:ext cx="5682968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3" type="body"/>
          </p:nvPr>
        </p:nvSpPr>
        <p:spPr>
          <a:xfrm>
            <a:off x="6800672" y="1852393"/>
            <a:ext cx="5710955" cy="90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4"/>
              <a:buNone/>
              <a:defRPr b="1" sz="2644"/>
            </a:lvl1pPr>
            <a:lvl2pPr indent="-2286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None/>
              <a:defRPr b="1" sz="2204"/>
            </a:lvl2pPr>
            <a:lvl3pPr indent="-2286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None/>
              <a:defRPr b="1" sz="1983"/>
            </a:lvl3pPr>
            <a:lvl4pPr indent="-2286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4pPr>
            <a:lvl5pPr indent="-2286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5pPr>
            <a:lvl6pPr indent="-2286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6pPr>
            <a:lvl7pPr indent="-2286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7pPr>
            <a:lvl8pPr indent="-2286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8pPr>
            <a:lvl9pPr indent="-2286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3"/>
              <a:buNone/>
              <a:defRPr b="1" sz="1762"/>
            </a:lvl9pPr>
          </a:lstStyle>
          <a:p/>
        </p:txBody>
      </p:sp>
      <p:sp>
        <p:nvSpPr>
          <p:cNvPr id="63" name="Google Shape;63;p23"/>
          <p:cNvSpPr txBox="1"/>
          <p:nvPr>
            <p:ph idx="4" type="body"/>
          </p:nvPr>
        </p:nvSpPr>
        <p:spPr>
          <a:xfrm>
            <a:off x="6800672" y="2760222"/>
            <a:ext cx="5710955" cy="405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923925" y="401637"/>
            <a:ext cx="115855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48"/>
              <a:buFont typeface="Calibri"/>
              <a:buNone/>
              <a:defRPr b="0" i="0" sz="48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923925" y="2011362"/>
            <a:ext cx="115855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497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85"/>
              <a:buFont typeface="Arial"/>
              <a:buChar char="•"/>
              <a:defRPr b="0" i="0" sz="30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494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644"/>
              <a:buFont typeface="Arial"/>
              <a:buChar char="•"/>
              <a:defRPr b="0" i="0" sz="26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554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  <a:defRPr b="0" i="0" sz="22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452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452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20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20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20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20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3"/>
              <a:buFont typeface="Arial"/>
              <a:buChar char="•"/>
              <a:defRPr b="0" i="0" sz="19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923925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449762" y="7004050"/>
            <a:ext cx="45339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9486900" y="7004050"/>
            <a:ext cx="3022600" cy="40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58793e4ce_0_0"/>
          <p:cNvSpPr txBox="1"/>
          <p:nvPr/>
        </p:nvSpPr>
        <p:spPr>
          <a:xfrm>
            <a:off x="2395515" y="3625850"/>
            <a:ext cx="915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7500" spcFirstLastPara="1" rIns="575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Miernik mocy do zastosowań LV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f58793e4ce_0_0"/>
          <p:cNvSpPr txBox="1"/>
          <p:nvPr/>
        </p:nvSpPr>
        <p:spPr>
          <a:xfrm>
            <a:off x="2395484" y="7172325"/>
            <a:ext cx="29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7500" spcFirstLastPara="1" rIns="575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18.03.2024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f58793e4ce_0_0"/>
          <p:cNvSpPr txBox="1"/>
          <p:nvPr/>
        </p:nvSpPr>
        <p:spPr>
          <a:xfrm>
            <a:off x="2395515" y="4457475"/>
            <a:ext cx="915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7500" spcFirstLastPara="1" rIns="575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Grupa nr 34: 	Paweł Pasierbek, Mikołaj Pichita,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Arkadiusz Rapacz,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	Tomasz Szydłak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58793e4ce_0_243"/>
          <p:cNvSpPr txBox="1"/>
          <p:nvPr>
            <p:ph type="title"/>
          </p:nvPr>
        </p:nvSpPr>
        <p:spPr>
          <a:xfrm>
            <a:off x="2734700" y="401625"/>
            <a:ext cx="97749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Oprogramowanie na mikrokontroler</a:t>
            </a:r>
            <a:endParaRPr/>
          </a:p>
        </p:txBody>
      </p:sp>
      <p:pic>
        <p:nvPicPr>
          <p:cNvPr id="148" name="Google Shape;148;g1f58793e4ce_0_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675" y="1523875"/>
            <a:ext cx="4262876" cy="4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f58793e4ce_0_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550" y="2036425"/>
            <a:ext cx="6979425" cy="30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f58793e4ce_0_243"/>
          <p:cNvSpPr txBox="1"/>
          <p:nvPr/>
        </p:nvSpPr>
        <p:spPr>
          <a:xfrm>
            <a:off x="5601475" y="5718625"/>
            <a:ext cx="557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in-curr - wejście analogowe do pomiaru prądu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in-volt_P, in-volt_N - wejścia analogowe do pomiaru napięcia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SWDIO, SWCLK - wejścia do programowania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OSC-IN, OSC-OUT - wejścia do podłączenia oscylatora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Alert-Fltr, OC, AMC-Diag - wejścia GPIO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58793e4ce_0_324"/>
          <p:cNvSpPr txBox="1"/>
          <p:nvPr>
            <p:ph type="title"/>
          </p:nvPr>
        </p:nvSpPr>
        <p:spPr>
          <a:xfrm>
            <a:off x="2734700" y="401625"/>
            <a:ext cx="97749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Aplikacja na urządzenia stacjonarne</a:t>
            </a:r>
            <a:endParaRPr/>
          </a:p>
        </p:txBody>
      </p:sp>
      <p:sp>
        <p:nvSpPr>
          <p:cNvPr id="156" name="Google Shape;156;g1f58793e4ce_0_324"/>
          <p:cNvSpPr txBox="1"/>
          <p:nvPr/>
        </p:nvSpPr>
        <p:spPr>
          <a:xfrm>
            <a:off x="1153450" y="4799075"/>
            <a:ext cx="11818200" cy="3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Język programowania: Python</a:t>
            </a:r>
            <a:endParaRPr sz="30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Dodatkowe biblioteki: PySerial / PyQt5</a:t>
            </a:r>
            <a:endParaRPr sz="30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Komunikacja: UART</a:t>
            </a:r>
            <a:endParaRPr sz="30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Funkcjonalność: Przedstawienie odczytów z sensora Halla</a:t>
            </a:r>
            <a:endParaRPr sz="30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Dodatkowo: Wizualizacja danych w czasie (wykres)</a:t>
            </a:r>
            <a:endParaRPr sz="30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1f58793e4ce_0_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200" y="1862025"/>
            <a:ext cx="57150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c21729565_0_0"/>
          <p:cNvSpPr txBox="1"/>
          <p:nvPr>
            <p:ph type="title"/>
          </p:nvPr>
        </p:nvSpPr>
        <p:spPr>
          <a:xfrm>
            <a:off x="2734700" y="401625"/>
            <a:ext cx="97749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Schemat elektryczny</a:t>
            </a:r>
            <a:endParaRPr/>
          </a:p>
        </p:txBody>
      </p:sp>
      <p:sp>
        <p:nvSpPr>
          <p:cNvPr id="92" name="Google Shape;92;g2cc21729565_0_0"/>
          <p:cNvSpPr txBox="1"/>
          <p:nvPr/>
        </p:nvSpPr>
        <p:spPr>
          <a:xfrm>
            <a:off x="11162701" y="6960300"/>
            <a:ext cx="18690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Rys. 1) Schemat blokowy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2cc2172956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750" y="1533225"/>
            <a:ext cx="8891949" cy="587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58793e4ce_0_162"/>
          <p:cNvSpPr txBox="1"/>
          <p:nvPr>
            <p:ph type="title"/>
          </p:nvPr>
        </p:nvSpPr>
        <p:spPr>
          <a:xfrm>
            <a:off x="2734700" y="401625"/>
            <a:ext cx="97749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Schemat elektryczny - pomiar prądu</a:t>
            </a:r>
            <a:endParaRPr/>
          </a:p>
        </p:txBody>
      </p:sp>
      <p:pic>
        <p:nvPicPr>
          <p:cNvPr id="99" name="Google Shape;99;g1f58793e4ce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4050" y="1613900"/>
            <a:ext cx="9585329" cy="53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f58793e4ce_0_162"/>
          <p:cNvSpPr txBox="1"/>
          <p:nvPr/>
        </p:nvSpPr>
        <p:spPr>
          <a:xfrm>
            <a:off x="5103463" y="7089825"/>
            <a:ext cx="3226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Rys. 2) Pomiar prądu wykorzystujący sensor Halla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58793e4ce_0_407"/>
          <p:cNvSpPr txBox="1"/>
          <p:nvPr>
            <p:ph type="title"/>
          </p:nvPr>
        </p:nvSpPr>
        <p:spPr>
          <a:xfrm>
            <a:off x="2734700" y="401625"/>
            <a:ext cx="104439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Schemat elektryczny - pomiar napięcia</a:t>
            </a:r>
            <a:endParaRPr/>
          </a:p>
        </p:txBody>
      </p:sp>
      <p:pic>
        <p:nvPicPr>
          <p:cNvPr id="106" name="Google Shape;106;g1f58793e4ce_0_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25" y="1707350"/>
            <a:ext cx="12199780" cy="538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f58793e4ce_0_407"/>
          <p:cNvSpPr txBox="1"/>
          <p:nvPr/>
        </p:nvSpPr>
        <p:spPr>
          <a:xfrm>
            <a:off x="4986025" y="7165300"/>
            <a:ext cx="3461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Rys. 3) Pomiar napięcia na izolowanym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wzmacniaczu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58793e4ce_0_418"/>
          <p:cNvSpPr txBox="1"/>
          <p:nvPr>
            <p:ph type="title"/>
          </p:nvPr>
        </p:nvSpPr>
        <p:spPr>
          <a:xfrm>
            <a:off x="2734700" y="401625"/>
            <a:ext cx="97749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Płytka PCB</a:t>
            </a:r>
            <a:endParaRPr/>
          </a:p>
        </p:txBody>
      </p:sp>
      <p:pic>
        <p:nvPicPr>
          <p:cNvPr id="113" name="Google Shape;113;g1f58793e4ce_0_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4000" y="1600550"/>
            <a:ext cx="6505434" cy="53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f58793e4ce_0_418"/>
          <p:cNvSpPr txBox="1"/>
          <p:nvPr/>
        </p:nvSpPr>
        <p:spPr>
          <a:xfrm>
            <a:off x="5740813" y="7070950"/>
            <a:ext cx="1951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Rys. 4) Render 3D płytki PCB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title"/>
          </p:nvPr>
        </p:nvSpPr>
        <p:spPr>
          <a:xfrm>
            <a:off x="2734700" y="401625"/>
            <a:ext cx="97749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Płytka PCB</a:t>
            </a:r>
            <a:endParaRPr/>
          </a:p>
        </p:txBody>
      </p:sp>
      <p:pic>
        <p:nvPicPr>
          <p:cNvPr id="120" name="Google Shape;1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4000" y="1600550"/>
            <a:ext cx="6505434" cy="53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/>
          <p:nvPr/>
        </p:nvSpPr>
        <p:spPr>
          <a:xfrm>
            <a:off x="-622300" y="-368300"/>
            <a:ext cx="14617700" cy="8356600"/>
          </a:xfrm>
          <a:custGeom>
            <a:rect b="b" l="l" r="r" t="t"/>
            <a:pathLst>
              <a:path extrusionOk="0" h="8356600" w="14617700">
                <a:moveTo>
                  <a:pt x="4086300" y="1968850"/>
                </a:moveTo>
                <a:lnTo>
                  <a:pt x="4086300" y="4572000"/>
                </a:lnTo>
                <a:lnTo>
                  <a:pt x="10591734" y="4572000"/>
                </a:lnTo>
                <a:lnTo>
                  <a:pt x="10591734" y="1968850"/>
                </a:lnTo>
                <a:close/>
                <a:moveTo>
                  <a:pt x="0" y="0"/>
                </a:moveTo>
                <a:lnTo>
                  <a:pt x="14617700" y="0"/>
                </a:lnTo>
                <a:lnTo>
                  <a:pt x="14617700" y="8356600"/>
                </a:lnTo>
                <a:lnTo>
                  <a:pt x="0" y="8356600"/>
                </a:lnTo>
                <a:close/>
              </a:path>
            </a:pathLst>
          </a:custGeom>
          <a:solidFill>
            <a:srgbClr val="595959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type="title"/>
          </p:nvPr>
        </p:nvSpPr>
        <p:spPr>
          <a:xfrm>
            <a:off x="2734700" y="401625"/>
            <a:ext cx="97749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Płytka PCB</a:t>
            </a: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4000" y="1600550"/>
            <a:ext cx="6505434" cy="53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/>
          <p:nvPr/>
        </p:nvSpPr>
        <p:spPr>
          <a:xfrm>
            <a:off x="-622300" y="-368300"/>
            <a:ext cx="14617700" cy="8356600"/>
          </a:xfrm>
          <a:custGeom>
            <a:rect b="b" l="l" r="r" t="t"/>
            <a:pathLst>
              <a:path extrusionOk="0" h="8356600" w="14617700">
                <a:moveTo>
                  <a:pt x="4086300" y="5105400"/>
                </a:moveTo>
                <a:lnTo>
                  <a:pt x="4086300" y="6426200"/>
                </a:lnTo>
                <a:lnTo>
                  <a:pt x="7213600" y="6426200"/>
                </a:lnTo>
                <a:lnTo>
                  <a:pt x="7213600" y="5105400"/>
                </a:lnTo>
                <a:close/>
                <a:moveTo>
                  <a:pt x="0" y="0"/>
                </a:moveTo>
                <a:lnTo>
                  <a:pt x="14617700" y="0"/>
                </a:lnTo>
                <a:lnTo>
                  <a:pt x="14617700" y="8356600"/>
                </a:lnTo>
                <a:lnTo>
                  <a:pt x="0" y="8356600"/>
                </a:lnTo>
                <a:close/>
              </a:path>
            </a:pathLst>
          </a:custGeom>
          <a:solidFill>
            <a:srgbClr val="595959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2734700" y="401625"/>
            <a:ext cx="97749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Płytka PCB</a:t>
            </a:r>
            <a:endParaRPr/>
          </a:p>
        </p:txBody>
      </p:sp>
      <p:pic>
        <p:nvPicPr>
          <p:cNvPr id="134" name="Google Shape;1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4000" y="1600550"/>
            <a:ext cx="6505434" cy="53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/>
          <p:nvPr/>
        </p:nvSpPr>
        <p:spPr>
          <a:xfrm>
            <a:off x="-622300" y="-368300"/>
            <a:ext cx="14617700" cy="8356600"/>
          </a:xfrm>
          <a:custGeom>
            <a:rect b="b" l="l" r="r" t="t"/>
            <a:pathLst>
              <a:path extrusionOk="0" h="8356600" w="14617700">
                <a:moveTo>
                  <a:pt x="8509000" y="4483100"/>
                </a:moveTo>
                <a:lnTo>
                  <a:pt x="8509000" y="5715000"/>
                </a:lnTo>
                <a:lnTo>
                  <a:pt x="10426700" y="5715000"/>
                </a:lnTo>
                <a:lnTo>
                  <a:pt x="10426700" y="4483100"/>
                </a:lnTo>
                <a:close/>
                <a:moveTo>
                  <a:pt x="0" y="0"/>
                </a:moveTo>
                <a:lnTo>
                  <a:pt x="14617700" y="0"/>
                </a:lnTo>
                <a:lnTo>
                  <a:pt x="14617700" y="8356600"/>
                </a:lnTo>
                <a:lnTo>
                  <a:pt x="0" y="8356600"/>
                </a:lnTo>
                <a:close/>
              </a:path>
            </a:pathLst>
          </a:custGeom>
          <a:solidFill>
            <a:srgbClr val="595959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2734700" y="401625"/>
            <a:ext cx="97749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Płytka PCB</a:t>
            </a:r>
            <a:endParaRPr/>
          </a:p>
        </p:txBody>
      </p:sp>
      <p:pic>
        <p:nvPicPr>
          <p:cNvPr id="141" name="Google Shape;1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4000" y="1600550"/>
            <a:ext cx="6505434" cy="53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/>
          <p:nvPr/>
        </p:nvSpPr>
        <p:spPr>
          <a:xfrm>
            <a:off x="-622300" y="-368300"/>
            <a:ext cx="14617700" cy="8356600"/>
          </a:xfrm>
          <a:custGeom>
            <a:rect b="b" l="l" r="r" t="t"/>
            <a:pathLst>
              <a:path extrusionOk="0" h="8356600" w="14617700">
                <a:moveTo>
                  <a:pt x="6819900" y="5613400"/>
                </a:moveTo>
                <a:lnTo>
                  <a:pt x="6819900" y="7358524"/>
                </a:lnTo>
                <a:lnTo>
                  <a:pt x="10325100" y="7358524"/>
                </a:lnTo>
                <a:lnTo>
                  <a:pt x="10325100" y="5613400"/>
                </a:lnTo>
                <a:close/>
                <a:moveTo>
                  <a:pt x="0" y="0"/>
                </a:moveTo>
                <a:lnTo>
                  <a:pt x="14617700" y="0"/>
                </a:lnTo>
                <a:lnTo>
                  <a:pt x="14617700" y="8356600"/>
                </a:lnTo>
                <a:lnTo>
                  <a:pt x="0" y="8356600"/>
                </a:lnTo>
                <a:close/>
              </a:path>
            </a:pathLst>
          </a:custGeom>
          <a:solidFill>
            <a:srgbClr val="595959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Maciek</dc:creator>
</cp:coreProperties>
</file>