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7" r:id="rId5"/>
    <p:sldId id="264" r:id="rId6"/>
    <p:sldId id="258" r:id="rId7"/>
    <p:sldId id="320" r:id="rId8"/>
    <p:sldId id="322" r:id="rId9"/>
    <p:sldId id="299" r:id="rId10"/>
    <p:sldId id="335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330" r:id="rId20"/>
    <p:sldId id="333" r:id="rId21"/>
    <p:sldId id="332" r:id="rId22"/>
    <p:sldId id="334" r:id="rId23"/>
    <p:sldId id="336" r:id="rId24"/>
    <p:sldId id="309" r:id="rId25"/>
    <p:sldId id="308" r:id="rId26"/>
    <p:sldId id="339" r:id="rId27"/>
    <p:sldId id="340" r:id="rId28"/>
    <p:sldId id="341" r:id="rId29"/>
    <p:sldId id="342" r:id="rId30"/>
    <p:sldId id="344" r:id="rId31"/>
    <p:sldId id="343" r:id="rId32"/>
    <p:sldId id="345" r:id="rId33"/>
    <p:sldId id="346" r:id="rId34"/>
    <p:sldId id="347" r:id="rId35"/>
    <p:sldId id="348" r:id="rId36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srine Azouz" initials="NA" lastIdx="1" clrIdx="0">
    <p:extLst>
      <p:ext uri="{19B8F6BF-5375-455C-9EA6-DF929625EA0E}">
        <p15:presenceInfo xmlns:p15="http://schemas.microsoft.com/office/powerpoint/2012/main" userId="575b618fec044d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01"/>
    <a:srgbClr val="3C1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3439" autoAdjust="0"/>
  </p:normalViewPr>
  <p:slideViewPr>
    <p:cSldViewPr snapToGrid="0" snapToObjects="1">
      <p:cViewPr varScale="1">
        <p:scale>
          <a:sx n="84" d="100"/>
          <a:sy n="84" d="100"/>
        </p:scale>
        <p:origin x="106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6C08-E38E-47D4-A111-E725C275D6CB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92159-32E6-42B7-AB9D-892DE0BC63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47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AB21282-739D-1545-8160-C2F20A862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F6F3D0-A5F0-F94F-86EF-58E19E40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5D67-8F07-9F45-ABF6-2F22AAA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5982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B2086-DCE7-8C4E-A854-C08109F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BC31D-E236-2A4A-B4E9-B7575266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9380B-E6F1-4240-858C-CEBEDB1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028F0-2E18-0C4C-B5D2-AFDD8B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5A1C4-EE23-DA43-A3F6-F25BC55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ED86-2ED9-C34D-801C-1BC7AD7C4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D6889-2241-7742-AB33-808F4E60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F6020-7348-BC4D-BF0B-FE4599D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85FED-D18D-2E47-84E0-862D661A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96D81-939B-DE46-883D-EDB3C32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4027BBD-831D-C745-AADC-6A65B27E3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4AD167-26CA-B747-8B79-1614CB3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DBE49-BBF4-A844-AB5A-64428B0D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275E86-A1F2-2743-920A-FBB4413A58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6262" y="991993"/>
            <a:ext cx="363028" cy="4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935F83F-4BE2-7544-886A-700288DA7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278247-760B-934A-BB2F-48EAA7E2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4542D-9593-5948-99D9-48D4B2E6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89FC-EB8B-5D42-A06C-E4DB4EB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6FF05-F1FF-0E46-8D6D-B44A686B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A2554-3545-334E-A3D6-64E81C9C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0E7F6-3DF3-AE4B-BE92-887CDC4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16770-453C-6D49-87EA-F0AA55E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C8644-5E25-334E-A80A-B0CE8C31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4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C2170-6B10-2447-BE1A-95DD1C82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F07BC-2E88-3E4D-BF06-ED27EA58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870DA0-2C6E-334C-92F9-30A8E1EF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EC27-C4C9-714B-8882-7E06B160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760DA4-069F-014D-8F10-D6EC502B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E3B447-3AFE-2D40-8113-0E2BFA1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45971-0CCC-B640-A3EA-FEAB937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38A90-1A45-E54D-ADBD-F61F94B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965AC-F43F-9D49-B1D6-D029232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4E9996-0BA1-D341-BA32-E3B45E4D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58553-28EF-0A4B-B5F2-A41AAF0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2E6E7-8260-2343-8F29-A5043FBF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A81B7-0C3E-A240-A6D1-FE432EC8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B1937B-0F2B-C24B-BED2-670BD0B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2A266-9A4D-D746-BF3D-0238ABE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C937-08A3-7B42-BFF5-19908D4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D84F5-758F-3845-BDEA-F9B8BD28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967A6-C874-AF42-954F-6B604B38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53C98-8468-D440-9417-ED1A26E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53FE9-2AB4-C046-9F6D-C10C156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CB471-4AFD-BE4B-BEE6-745515A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8E4B8-6EA4-8441-A236-A603EA68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19314C-0361-4B40-84DA-C66CF19B8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6F4F5-AE70-EF4C-80CF-D0B66287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851AF-D303-E444-B02A-D180B12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063E1-A2CD-0D47-B265-F26FAD59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FCAAE-2E0E-414D-84E6-E348842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EC230-C95B-C14E-8DBF-B1668F0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31060-3C6D-CE49-BC76-97AF0F42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C4ACB-8838-7D4D-897A-EA298AE4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EC1F-9BED-B240-AF49-F98813952C30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9F5A1-0CAF-7646-A18E-53176499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860FF-A84B-724D-902E-437CCA91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6DE79-7E3F-834A-A99A-81C739CF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Mathématique pour l’ingénieur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4DA91-2695-1148-9D68-517B9A702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Benoit Bernay </a:t>
            </a:r>
            <a:r>
              <a:rPr lang="fr-FR"/>
              <a:t>Angeletti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16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57481-C916-1FB3-25A0-55B62A98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dérivation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2CC000-7644-509F-DA40-25A9C6E07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A quoi sert la dérivée ?</a:t>
                </a:r>
              </a:p>
              <a:p>
                <a:endParaRPr lang="fr-FR" dirty="0"/>
              </a:p>
              <a:p>
                <a:r>
                  <a:rPr lang="fr-FR" dirty="0"/>
                  <a:t>La dérivée 1ère donne une indication sur la variation de la fonction.</a:t>
                </a:r>
              </a:p>
              <a:p>
                <a:r>
                  <a:rPr lang="fr-FR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𝑎𝑙𝑜𝑟𝑠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𝑐𝑟𝑜𝑖𝑠𝑠𝑎𝑛𝑡𝑒</m:t>
                    </m:r>
                  </m:oMath>
                </a14:m>
                <a:endParaRPr lang="fr-FR" dirty="0"/>
              </a:p>
              <a:p>
                <a:r>
                  <a:rPr lang="fr-FR" dirty="0"/>
                  <a:t>Si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𝑎𝑙𝑜𝑟𝑠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𝑒𝑠𝑡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𝑐𝑟𝑜𝑖𝑠𝑠𝑎𝑛𝑡𝑒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Qu’est-ce que le gradient ? C’est le vecteur des dérivées par rapport à 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chaque variable d’entrée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Exercice : calculer le gradient de F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D2CC000-7644-509F-DA40-25A9C6E07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2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E6D1A-D9A7-0D66-1CD2-91CE1E5E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dérivation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7A107-DDF8-C5B6-44F2-406AF226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quoi sert le gradient ?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148" name="Picture 4" descr="La descente de gradient - datacorner par Benoit Cayla">
            <a:extLst>
              <a:ext uri="{FF2B5EF4-FFF2-40B4-BE49-F238E27FC236}">
                <a16:creationId xmlns:a16="http://schemas.microsoft.com/office/drawing/2014/main" id="{11ED7FAF-5930-68C4-54AA-90A567AA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70" y="2623820"/>
            <a:ext cx="42481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5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B8583-AF36-2434-54FD-658E618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5473B-9E5A-1EC0-3F4F-BAB9209D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Qu’est-ce que l’intégration d’une fonction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Ou plus simplement : L’aire sous la courbe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C9E19E-92C7-ACD1-1721-9CEBF980D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70" y="2678906"/>
            <a:ext cx="41148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1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5209-CCD9-1A1A-7895-BEB17418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74D366-57AC-705A-ACAE-DE5AF6FE5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/>
                  <a:t> une fonction continue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fr-FR" dirty="0"/>
                  <a:t> sa primitive</a:t>
                </a:r>
              </a:p>
              <a:p>
                <a:pPr marL="0" indent="0">
                  <a:buNone/>
                </a:pPr>
                <a:r>
                  <a:rPr lang="fr-FR" dirty="0"/>
                  <a:t>	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𝑑𝑜𝑛𝑐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alors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f>
                            <m:fPr>
                              <m:type m:val="noBa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Exemple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baseline="30000" dirty="0"/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fr-FR" b="0" i="1" baseline="3000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E74D366-57AC-705A-ACAE-DE5AF6FE5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8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B9B93-34C4-C616-7F81-88894A12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CD28A9-8966-CC5E-44EC-3CF5DEB470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Relation de </a:t>
                </a:r>
                <a:r>
                  <a:rPr lang="fr-FR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Chasles :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rgbClr val="001D35"/>
                  </a:solidFill>
                  <a:latin typeface="Google San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ou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CD28A9-8966-CC5E-44EC-3CF5DEB470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29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04E65-0D78-6B93-E159-C7682C4F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47E004-6E50-92C3-3A5D-B5F3DDEAD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Linéarité de l’intégration :</a:t>
                </a: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fr-FR" baseline="30000" dirty="0"/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nary>
                                <m:naryPr>
                                  <m:limLoc m:val="undOvr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Aussi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F47E004-6E50-92C3-3A5D-B5F3DDEAD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28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8AE09-61C9-C07C-8BC0-9EE8877C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FBEC33-5712-1D5C-8FFC-CC2916961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Intégration par partie :</a:t>
                </a:r>
              </a:p>
              <a:p>
                <a:pPr marL="0" indent="0">
                  <a:buNone/>
                </a:pPr>
                <a:r>
                  <a:rPr lang="fr-FR" dirty="0"/>
                  <a:t>Observation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en déduit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f>
                        <m:fPr>
                          <m:type m:val="noBa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type m:val="noBa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FBEC33-5712-1D5C-8FFC-CC2916961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98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0DC15-2645-16E7-2382-AAEA78CD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6B1C86E-8A33-5813-6EB5-C35D3F070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Exemple d’IPP (intégration par partie):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  <m:f>
                        <m:fPr>
                          <m:type m:val="noBa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baseline="30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6B1C86E-8A33-5813-6EB5-C35D3F070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23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5FC0D-0121-7711-5287-C4E8A756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441A04-20C0-68B3-35F1-86B283994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Changement de variable sous le signe intégrale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441A04-20C0-68B3-35F1-86B283994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6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727EF-F537-E811-7C76-45602A81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intégration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EC57B1-E99B-C5FB-D590-A094E6E65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Exemple changement de variable :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4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24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f>
                                <m:fPr>
                                  <m:type m:val="noBar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f>
                                    <m:f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EC57B1-E99B-C5FB-D590-A094E6E65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9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2112-D2D3-5C4E-B28F-EA30FF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Chapitre </a:t>
            </a:r>
            <a:r>
              <a:rPr lang="fr-FR" dirty="0"/>
              <a:t>1</a:t>
            </a:r>
            <a:r>
              <a:rPr lang="fr-FR" sz="4400" b="1" dirty="0"/>
              <a:t>: Rappel et mise à jour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EC085-7B51-CD4F-B630-0F7C75AA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671047"/>
            <a:ext cx="8270240" cy="2093259"/>
          </a:xfrm>
        </p:spPr>
        <p:txBody>
          <a:bodyPr>
            <a:normAutofit/>
          </a:bodyPr>
          <a:lstStyle/>
          <a:p>
            <a:r>
              <a:rPr lang="fr-FR" sz="2400" dirty="0"/>
              <a:t>1. Les ensembles</a:t>
            </a:r>
            <a:endParaRPr lang="fr-FR" sz="1000" dirty="0"/>
          </a:p>
          <a:p>
            <a:r>
              <a:rPr lang="fr-FR" sz="2400" dirty="0"/>
              <a:t>2. Les fonctions</a:t>
            </a:r>
          </a:p>
          <a:p>
            <a:r>
              <a:rPr lang="fr-FR" sz="2400" dirty="0"/>
              <a:t>3. Les suites et séries</a:t>
            </a:r>
            <a:endParaRPr lang="fr-FR" sz="2400" b="0" dirty="0"/>
          </a:p>
          <a:p>
            <a:endParaRPr lang="fr-FR"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92E78-6380-4540-9359-77E606F98BF9}"/>
              </a:ext>
            </a:extLst>
          </p:cNvPr>
          <p:cNvSpPr txBox="1"/>
          <p:nvPr/>
        </p:nvSpPr>
        <p:spPr>
          <a:xfrm>
            <a:off x="1982913" y="253878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FFD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6378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E4E13-BC98-9704-21B6-B46A9C4B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8CE58F-5454-F2D7-DE9F-07A98AE69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Calculer les dérivés de 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fr-FR" sz="1800" b="0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sz="18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b="0" dirty="0"/>
              </a:p>
              <a:p>
                <a:pPr lvl="3"/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fr-FR" sz="1800" b="0" dirty="0"/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fr-FR" sz="1800" b="0" dirty="0"/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1800" baseline="30000" dirty="0"/>
              </a:p>
              <a:p>
                <a:endParaRPr lang="fr-FR" baseline="30000" dirty="0"/>
              </a:p>
              <a:p>
                <a:r>
                  <a:rPr lang="fr-FR" dirty="0"/>
                  <a:t>Calculer les intégrales suivantes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+2)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     ;     </m:t>
                      </m:r>
                      <m:nary>
                        <m:naryPr>
                          <m:limLoc m:val="undOvr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  ;     </m:t>
                          </m:r>
                          <m:nary>
                            <m:naryPr>
                              <m:limLoc m:val="undOv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baseline="30000" dirty="0"/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98CE58F-5454-F2D7-DE9F-07A98AE69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77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Ensembles et applications</a:t>
            </a:r>
            <a:endParaRPr lang="fr-F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99C2024-902D-CEB4-64C3-10307630E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425" y="1873568"/>
            <a:ext cx="8964836" cy="32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5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Exercices :</a:t>
            </a: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48C2FBB-BAB7-9406-B692-E477E3CB8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2141537"/>
            <a:ext cx="9017000" cy="4351338"/>
          </a:xfrm>
        </p:spPr>
        <p:txBody>
          <a:bodyPr>
            <a:normAutofit/>
          </a:bodyPr>
          <a:lstStyle/>
          <a:p>
            <a:pPr algn="just"/>
            <a:r>
              <a:rPr lang="fr-FR" sz="1600" dirty="0"/>
              <a:t>Soit F</a:t>
            </a:r>
            <a:r>
              <a:rPr lang="fr-FR" sz="1600" baseline="-25000" dirty="0"/>
              <a:t>1</a:t>
            </a:r>
            <a:r>
              <a:rPr lang="fr-FR" sz="1600" dirty="0"/>
              <a:t> : R -&gt; R</a:t>
            </a:r>
            <a:r>
              <a:rPr lang="fr-FR" sz="1600" baseline="30000" dirty="0"/>
              <a:t>+</a:t>
            </a:r>
            <a:r>
              <a:rPr lang="fr-FR" sz="1600" dirty="0"/>
              <a:t>  </a:t>
            </a:r>
          </a:p>
          <a:p>
            <a:pPr marL="0" indent="0" algn="just">
              <a:buNone/>
            </a:pPr>
            <a:r>
              <a:rPr lang="fr-FR" sz="1600" dirty="0"/>
              <a:t>                 x -&gt; x² </a:t>
            </a:r>
          </a:p>
          <a:p>
            <a:pPr algn="just"/>
            <a:r>
              <a:rPr lang="fr-FR" sz="1600" dirty="0"/>
              <a:t>Soit F</a:t>
            </a:r>
            <a:r>
              <a:rPr lang="fr-FR" sz="1600" baseline="-25000" dirty="0"/>
              <a:t>2</a:t>
            </a:r>
            <a:r>
              <a:rPr lang="fr-FR" sz="1600" dirty="0"/>
              <a:t> : R -&gt; R  </a:t>
            </a:r>
          </a:p>
          <a:p>
            <a:pPr marL="0" indent="0" algn="just">
              <a:buNone/>
            </a:pPr>
            <a:r>
              <a:rPr lang="fr-FR" sz="1600" dirty="0"/>
              <a:t>                 x -&gt; 2*x</a:t>
            </a:r>
          </a:p>
          <a:p>
            <a:pPr algn="just"/>
            <a:r>
              <a:rPr lang="fr-FR" sz="1600" dirty="0"/>
              <a:t>Soit F</a:t>
            </a:r>
            <a:r>
              <a:rPr lang="fr-FR" sz="1600" baseline="-25000" dirty="0"/>
              <a:t>3</a:t>
            </a:r>
            <a:r>
              <a:rPr lang="fr-FR" sz="1600" dirty="0"/>
              <a:t> : R</a:t>
            </a:r>
            <a:r>
              <a:rPr lang="fr-FR" sz="1600" baseline="30000" dirty="0"/>
              <a:t>+</a:t>
            </a:r>
            <a:r>
              <a:rPr lang="fr-FR" sz="1600" dirty="0"/>
              <a:t>* -&gt; R  </a:t>
            </a:r>
          </a:p>
          <a:p>
            <a:pPr marL="0" indent="0" algn="just">
              <a:buNone/>
            </a:pPr>
            <a:r>
              <a:rPr lang="fr-FR" sz="1600" dirty="0"/>
              <a:t>                 x -&gt; ln(x) </a:t>
            </a:r>
          </a:p>
          <a:p>
            <a:pPr algn="just"/>
            <a:r>
              <a:rPr lang="fr-FR" sz="1600" dirty="0"/>
              <a:t> Soit F</a:t>
            </a:r>
            <a:r>
              <a:rPr lang="fr-FR" sz="1600" baseline="-25000" dirty="0"/>
              <a:t>4</a:t>
            </a:r>
            <a:r>
              <a:rPr lang="fr-FR" sz="1600" dirty="0"/>
              <a:t> : R* -&gt; R  </a:t>
            </a:r>
          </a:p>
          <a:p>
            <a:pPr marL="0" indent="0" algn="just">
              <a:buNone/>
            </a:pPr>
            <a:r>
              <a:rPr lang="fr-FR" sz="1600" dirty="0"/>
              <a:t>                 x -&gt; 1/x </a:t>
            </a:r>
          </a:p>
          <a:p>
            <a:pPr marL="0" indent="0" algn="just">
              <a:buNone/>
            </a:pPr>
            <a:endParaRPr lang="fr-FR" sz="1600" dirty="0"/>
          </a:p>
          <a:p>
            <a:pPr marL="0" indent="0" algn="just">
              <a:buNone/>
            </a:pPr>
            <a:r>
              <a:rPr lang="fr-FR" sz="1600" dirty="0"/>
              <a:t>F</a:t>
            </a:r>
            <a:r>
              <a:rPr lang="fr-FR" sz="1600" baseline="-25000" dirty="0"/>
              <a:t>1</a:t>
            </a:r>
            <a:r>
              <a:rPr lang="fr-FR" sz="1600" dirty="0"/>
              <a:t>,F</a:t>
            </a:r>
            <a:r>
              <a:rPr lang="fr-FR" sz="1600" baseline="-25000" dirty="0"/>
              <a:t>2</a:t>
            </a:r>
            <a:r>
              <a:rPr lang="fr-FR" sz="1600" dirty="0"/>
              <a:t>,F</a:t>
            </a:r>
            <a:r>
              <a:rPr lang="fr-FR" sz="1600" baseline="-25000" dirty="0"/>
              <a:t>3</a:t>
            </a:r>
            <a:r>
              <a:rPr lang="fr-FR" sz="1600" dirty="0"/>
              <a:t>,F</a:t>
            </a:r>
            <a:r>
              <a:rPr lang="fr-FR" sz="1600" baseline="-25000" dirty="0"/>
              <a:t>4 </a:t>
            </a:r>
            <a:r>
              <a:rPr lang="fr-FR" sz="1600" dirty="0"/>
              <a:t>Injective, surjective, bijective ?   </a:t>
            </a:r>
          </a:p>
        </p:txBody>
      </p:sp>
    </p:spTree>
    <p:extLst>
      <p:ext uri="{BB962C8B-B14F-4D97-AF65-F5344CB8AC3E}">
        <p14:creationId xmlns:p14="http://schemas.microsoft.com/office/powerpoint/2010/main" val="663657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6CB80-27AC-D30C-6BFD-A5BF4B0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suites : définition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CED630F-1BF5-119B-AA14-C5DAD435E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une suite est une famille d'éléments — appelés ses « termes » — indexée par les entiers naturels. </a:t>
                </a:r>
              </a:p>
              <a:p>
                <a:pPr marL="0" indent="0">
                  <a:buNone/>
                </a:pPr>
                <a:endParaRPr lang="fr-FR" b="0" dirty="0"/>
              </a:p>
              <a:p>
                <a:pPr marL="0" indent="0">
                  <a:buNone/>
                </a:pPr>
                <a:r>
                  <a:rPr lang="fr-FR" dirty="0"/>
                  <a:t>Exemple : Jim a 20 cristaux, à chaque seconde un VCS rentre avec 6 cristaux. Soit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la suite qui donne à la nième seconde la quantité de cristaux de Jim</a:t>
                </a: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=20+6∗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1CED630F-1BF5-119B-AA14-C5DAD435E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r="-1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613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9D3C2-083C-FDC7-DE8E-89682F60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suites : la récurrence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383B0CC-225C-6E54-4B2B-8FC8CE5035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Comment démontrer proprement la nième itération d’une suite ?</a:t>
                </a: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𝑅𝐸𝐶𝑈𝑅𝐸𝑁𝐶𝐸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‼‼‼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Une récurrence est constituée de 3 étapes 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1) Conjecturer</a:t>
                </a:r>
              </a:p>
              <a:p>
                <a:pPr marL="0" indent="0">
                  <a:buNone/>
                </a:pPr>
                <a:r>
                  <a:rPr lang="fr-FR" dirty="0"/>
                  <a:t>2) Vérification de la conjecture avec l’initialisation</a:t>
                </a:r>
              </a:p>
              <a:p>
                <a:pPr marL="0" indent="0">
                  <a:buNone/>
                </a:pPr>
                <a:r>
                  <a:rPr lang="fr-FR" dirty="0"/>
                  <a:t>3) Supposer que la conjecture est vraie pour l’étape n et démontrer l’étape n+1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383B0CC-225C-6E54-4B2B-8FC8CE503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940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84449-B421-C2C1-383F-17A5061E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suites : la récurrence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65AE2D-6216-AFAB-38FE-0E0ABA77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Exemple d’application : (reprenons le problème précédent)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1°)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𝑐𝑜𝑛𝑗𝑒𝑐𝑡𝑢𝑟𝑒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=20+6∗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2°)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=20=20+6∗0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𝑑𝑜𝑛𝑐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𝑐𝑒𝑙𝑎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𝑚𝑎𝑟𝑐h𝑒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baseline="-25000" dirty="0"/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3°)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𝑠𝑢𝑝𝑝𝑜𝑠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𝑣𝑟𝑎𝑖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=20+6∗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+6=20+6∗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a donc bien retrouvé la conjecture à l’étape n+1. Par conséquent, par récurrence, on a démontré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=20+6∗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865AE2D-6216-AFAB-38FE-0E0ABA77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91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2233F-AE69-116C-323C-726137FD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Les suites reconnaissables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67A867-311D-4ACD-18AD-4EBA84CC0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La suite arithmétique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énoncé type : Paul 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bonbons et gagne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dirty="0"/>
                  <a:t> bonbons tous les jours</a:t>
                </a:r>
              </a:p>
              <a:p>
                <a:pPr marL="0" indent="0">
                  <a:buNone/>
                </a:pPr>
                <a:r>
                  <a:rPr lang="fr-FR" dirty="0"/>
                  <a:t>		ici n représente le nombre de jours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dirty="0"/>
                  <a:t>La suite géométrique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fr-FR" baseline="30000" dirty="0"/>
              </a:p>
              <a:p>
                <a:pPr marL="0" indent="0">
                  <a:buNone/>
                </a:pPr>
                <a:r>
                  <a:rPr lang="fr-FR" dirty="0"/>
                  <a:t>	énoncé type : Paul a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bonbons et multiplie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dirty="0"/>
                  <a:t> son nombre de 		bonbons tous les jours.</a:t>
                </a:r>
              </a:p>
              <a:p>
                <a:pPr marL="0" indent="0">
                  <a:buNone/>
                </a:pPr>
                <a:r>
                  <a:rPr lang="fr-FR" dirty="0"/>
                  <a:t>		ici n représente le nombre de jours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67A867-311D-4ACD-18AD-4EBA84CC0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1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0A8666-96E6-68A7-7FB8-5174C786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suites : la 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AEE018-7355-D067-A079-9FA0690D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fr-FR" dirty="0"/>
                  <a:t>Une suite est dite convergente si elle admet une limite dans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Exemple :                                          	  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Si on sait qu’une suite est convergente, on peut alors nommer sa limite pour essayer de la déterminer via la relation de récurrence.</a:t>
                </a:r>
              </a:p>
              <a:p>
                <a:pPr marL="0" indent="0">
                  <a:buNone/>
                </a:pPr>
                <a:r>
                  <a:rPr lang="fr-FR" dirty="0"/>
                  <a:t>Exemple : on suppose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dirty="0"/>
                  <a:t> est convergente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6AEE018-7355-D067-A079-9FA0690D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43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43182-F8C8-209B-7A4E-37C3B831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séries : définitions et propriétés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D4F96F-32B5-46A4-E3A6-7DCD07895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Une série est une somme infinie de termes</a:t>
                </a:r>
              </a:p>
              <a:p>
                <a:pPr marL="0" indent="0">
                  <a:buNone/>
                </a:pPr>
                <a:r>
                  <a:rPr lang="fr-FR" dirty="0"/>
                  <a:t>Celle-ci peuvent être convergente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b="0" i="1" baseline="30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Ou divergente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type m:val="noBar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den>
                          </m:f>
                        </m:e>
                      </m:nary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1D4F96F-32B5-46A4-E3A6-7DCD07895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10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315DDE-7194-47B6-4738-F7624388E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séries à reconnaitre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3235F9-22AE-3C44-364F-7719CE237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Pour les séries de fonctions usuelles référencez-vous à votre feuille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La série arithmétique (divergente):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La série géométrique (convergente sous condition):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Converge si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fr-FR" dirty="0"/>
                  <a:t> ou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fr-FR" dirty="0"/>
                  <a:t>sinon diverge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3235F9-22AE-3C44-364F-7719CE237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2101" b="-1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3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Où en êtes-vous ?</a:t>
            </a:r>
            <a:endParaRPr lang="fr-FR" baseline="30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DFE75B4-22C7-B11C-EC35-77C2AC99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68" y="1737995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8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6ECF9-0965-65B2-49FB-77D8979F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séries : propriétés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44B28B-1F0E-21F0-A7EC-C33D75AC8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Ajout ou substitution de terme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=7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Changement de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−3= 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E44B28B-1F0E-21F0-A7EC-C33D75AC8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18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7D767-0B63-3D63-BF55-A784D0A9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séries : dernières astuces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8191E65-4580-BFB3-059A-162171799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Factorisation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1−1=0</m:t>
                    </m:r>
                  </m:oMath>
                </a14:m>
                <a:r>
                  <a:rPr lang="fr-FR" dirty="0"/>
                  <a:t> :</a:t>
                </a:r>
              </a:p>
              <a:p>
                <a:pPr marL="0" indent="0">
                  <a:buNone/>
                </a:pPr>
                <a:endParaRPr lang="fr-F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+1−1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8191E65-4580-BFB3-059A-162171799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8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D2B99-873D-BD61-C822-B318D444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530" y="974874"/>
            <a:ext cx="9017000" cy="1325563"/>
          </a:xfrm>
        </p:spPr>
        <p:txBody>
          <a:bodyPr/>
          <a:lstStyle/>
          <a:p>
            <a:r>
              <a:rPr lang="fr-FR" dirty="0"/>
              <a:t>Et maintenant quelques exercices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1D39BE-0154-456F-4859-97D9169A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551" y="2213309"/>
            <a:ext cx="3774897" cy="377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9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F36B-E186-FBF3-BB6B-6D3EFA9F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Rappel sur les ensembles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A6AA8-4DC4-8678-F488-3893878D7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98" y="1768899"/>
            <a:ext cx="5310730" cy="443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01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ABDD7-1292-370F-0CBA-D67C09B4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Rappel sur les ensembles</a:t>
            </a:r>
            <a:endParaRPr lang="fr-FR" dirty="0"/>
          </a:p>
        </p:txBody>
      </p:sp>
      <p:pic>
        <p:nvPicPr>
          <p:cNvPr id="4098" name="Picture 2" descr="graph">
            <a:extLst>
              <a:ext uri="{FF2B5EF4-FFF2-40B4-BE49-F238E27FC236}">
                <a16:creationId xmlns:a16="http://schemas.microsoft.com/office/drawing/2014/main" id="{A2D1D72A-B9BF-A09C-1489-ACE91EC44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90" y="1697109"/>
            <a:ext cx="6910066" cy="461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3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4AAAD-8C34-456F-88CC-655D6620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Rappel sur les fonctions : définitions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E540C63-E576-BEEB-811B-A46897409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Une fonction est une transformation d’un ensemble de valeur au départ (variables d’entrées) vers un résultat unique (résultat de la fonction, sortie de la fonction) </a:t>
                </a:r>
              </a:p>
              <a:p>
                <a:r>
                  <a:rPr lang="fr-FR" dirty="0"/>
                  <a:t>Les variables d’entrées appartiennent à un ou plusieurs ensembles.</a:t>
                </a:r>
              </a:p>
              <a:p>
                <a:r>
                  <a:rPr lang="fr-FR" dirty="0"/>
                  <a:t>La sortie appartient à un unique ensemble</a:t>
                </a:r>
              </a:p>
              <a:p>
                <a:endParaRPr lang="fr-FR" dirty="0"/>
              </a:p>
              <a:p>
                <a:r>
                  <a:rPr lang="fr-FR" dirty="0"/>
                  <a:t>Exemple : F</a:t>
                </a:r>
                <a:r>
                  <a:rPr lang="fr-FR" baseline="-25000" dirty="0"/>
                  <a:t>1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→       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→2∗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𝑒𝑧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:r>
                  <a:rPr lang="fr-FR" dirty="0"/>
                  <a:t>                     F</a:t>
                </a:r>
                <a:r>
                  <a:rPr lang="fr-FR" baseline="-25000" dirty="0"/>
                  <a:t>2</a:t>
                </a:r>
                <a:r>
                  <a:rPr lang="fr-FR" dirty="0"/>
                  <a:t> 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baseline="3000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fr-FR" b="0" dirty="0"/>
              </a:p>
              <a:p>
                <a:pPr marL="0" indent="0">
                  <a:buNone/>
                </a:pPr>
                <a:r>
                  <a:rPr lang="fr-FR" dirty="0"/>
                  <a:t>		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E540C63-E576-BEEB-811B-A46897409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4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9EE9E-2BF5-BCC0-C2CC-85600DD8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Rappel sur les fonctions : définitions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AFF1F4-AAD8-8E10-20E4-C1DE45558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Rappel de propriétés des fonctions usuelles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func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baseline="3000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b="0" baseline="30000" dirty="0"/>
              </a:p>
              <a:p>
                <a:pPr marL="0" indent="0">
                  <a:buNone/>
                </a:pPr>
                <a:endParaRPr lang="fr-F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𝑒𝑏</m:t>
                      </m:r>
                    </m:oMath>
                  </m:oMathPara>
                </a14:m>
                <a:endParaRPr lang="fr-FR" baseline="30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fr-FR" b="0" i="1" baseline="300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0AFF1F4-AAD8-8E10-20E4-C1DE45558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5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22E16-0E04-9AE0-C7DA-1A93B9B3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</a:t>
            </a:r>
            <a:r>
              <a:rPr lang="fr-FR" sz="3200" dirty="0"/>
              <a:t> : dérivation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F5A586-C2F5-7E67-A832-F1E16533FA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Dérivation : qu’est-ce que le taux de variation ?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Dans le cas présent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F5A586-C2F5-7E67-A832-F1E16533F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86B39D8-CA6A-8EF0-EBEB-91F204AC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2486471"/>
            <a:ext cx="4591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8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3A26D-E67C-2E7A-C394-BA5741C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sur les fonctions : dérivation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BDF0E0-AEF9-AD55-1070-EDDD4CD9F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L’idée derrière la dérivée est quelle est la variation infinitésimale d’une fonction :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Donc si la limite n’a pas d’existence, la dérivée non plus.</a:t>
                </a:r>
              </a:p>
              <a:p>
                <a:endParaRPr lang="fr-FR" dirty="0"/>
              </a:p>
              <a:p>
                <a:r>
                  <a:rPr lang="fr-FR" dirty="0"/>
                  <a:t>En appliquant, ceci aux fonctions usuelles, on obtient la feuille que je vous ai transmis.  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BDF0E0-AEF9-AD55-1070-EDDD4CD9F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467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fc0fc2-0bb5-4093-bfba-5b995cf737ab" xsi:nil="true"/>
    <lcf76f155ced4ddcb4097134ff3c332f xmlns="5e980590-fb87-4db5-b828-d5b6359e16b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AD38F90B95C44BA5463023808FFAD" ma:contentTypeVersion="13" ma:contentTypeDescription="Create a new document." ma:contentTypeScope="" ma:versionID="613031b8fde6fa40ab950d9a6903a9c5">
  <xsd:schema xmlns:xsd="http://www.w3.org/2001/XMLSchema" xmlns:xs="http://www.w3.org/2001/XMLSchema" xmlns:p="http://schemas.microsoft.com/office/2006/metadata/properties" xmlns:ns2="5e980590-fb87-4db5-b828-d5b6359e16b3" xmlns:ns3="19fc0fc2-0bb5-4093-bfba-5b995cf737ab" targetNamespace="http://schemas.microsoft.com/office/2006/metadata/properties" ma:root="true" ma:fieldsID="339628cc0d89ae6836ae6de309e50c7d" ns2:_="" ns3:_="">
    <xsd:import namespace="5e980590-fb87-4db5-b828-d5b6359e16b3"/>
    <xsd:import namespace="19fc0fc2-0bb5-4093-bfba-5b995cf73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80590-fb87-4db5-b828-d5b6359e1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64ed0f0-2f21-47c7-b19f-b03a5fb5bc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c0fc2-0bb5-4093-bfba-5b995cf73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82b5a4a-3390-498b-ae3a-09bfdd1f53c4}" ma:internalName="TaxCatchAll" ma:showField="CatchAllData" ma:web="19fc0fc2-0bb5-4093-bfba-5b995cf73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8777D8-0E4E-49D5-A52D-DAD1BB583A0C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19fc0fc2-0bb5-4093-bfba-5b995cf737ab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e980590-fb87-4db5-b828-d5b6359e16b3"/>
  </ds:schemaRefs>
</ds:datastoreItem>
</file>

<file path=customXml/itemProps2.xml><?xml version="1.0" encoding="utf-8"?>
<ds:datastoreItem xmlns:ds="http://schemas.openxmlformats.org/officeDocument/2006/customXml" ds:itemID="{E17F52A6-DEF3-4ECC-AC74-BC1A99B40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80590-fb87-4db5-b828-d5b6359e16b3"/>
    <ds:schemaRef ds:uri="19fc0fc2-0bb5-4093-bfba-5b995cf73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DB663-F5A2-4492-BE27-C4CF931531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Grand écran</PresentationFormat>
  <Paragraphs>246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Google Sans</vt:lpstr>
      <vt:lpstr>Thème Office</vt:lpstr>
      <vt:lpstr>Mathématique pour l’ingénieur</vt:lpstr>
      <vt:lpstr>Chapitre 1: Rappel et mise à jour</vt:lpstr>
      <vt:lpstr>Où en êtes-vous ?</vt:lpstr>
      <vt:lpstr>Rappel sur les ensembles</vt:lpstr>
      <vt:lpstr>Rappel sur les ensembles</vt:lpstr>
      <vt:lpstr>Rappel sur les fonctions : définitions</vt:lpstr>
      <vt:lpstr>Rappel sur les fonctions : définitions</vt:lpstr>
      <vt:lpstr>Rappel sur les fonctions : dérivation</vt:lpstr>
      <vt:lpstr>Rappel sur les fonctions : dérivation</vt:lpstr>
      <vt:lpstr>Rappel sur les fonctions : dérivation</vt:lpstr>
      <vt:lpstr>Rappel sur les fonctions : dérivation</vt:lpstr>
      <vt:lpstr>Rappel sur les fonctions : intégration</vt:lpstr>
      <vt:lpstr>Rappel sur les fonctions : intégration</vt:lpstr>
      <vt:lpstr>Rappel sur les fonctions : intégration</vt:lpstr>
      <vt:lpstr>Rappel sur les fonctions : intégration</vt:lpstr>
      <vt:lpstr>Rappel sur les fonctions : intégration</vt:lpstr>
      <vt:lpstr>Rappel sur les fonctions : intégration</vt:lpstr>
      <vt:lpstr>Rappel sur les fonctions : intégration</vt:lpstr>
      <vt:lpstr>Rappel sur les fonctions : intégration</vt:lpstr>
      <vt:lpstr>Exercice</vt:lpstr>
      <vt:lpstr>Ensembles et applications</vt:lpstr>
      <vt:lpstr>Exercices :</vt:lpstr>
      <vt:lpstr>Les suites : définition</vt:lpstr>
      <vt:lpstr>Les suites : la récurrence</vt:lpstr>
      <vt:lpstr>Les suites : la récurrence</vt:lpstr>
      <vt:lpstr>Les suites reconnaissables</vt:lpstr>
      <vt:lpstr>Les suites : la convergence</vt:lpstr>
      <vt:lpstr>Les séries : définitions et propriétés</vt:lpstr>
      <vt:lpstr>Les séries à reconnaitre</vt:lpstr>
      <vt:lpstr>Les séries : propriétés de calcul</vt:lpstr>
      <vt:lpstr>Les séries : dernières astuces</vt:lpstr>
      <vt:lpstr>Et maintenant quelques exercices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creator>Romain Marchand</dc:creator>
  <cp:lastModifiedBy>benoit bernay</cp:lastModifiedBy>
  <cp:revision>142</cp:revision>
  <cp:lastPrinted>2023-09-29T04:52:42Z</cp:lastPrinted>
  <dcterms:created xsi:type="dcterms:W3CDTF">2020-06-22T12:12:18Z</dcterms:created>
  <dcterms:modified xsi:type="dcterms:W3CDTF">2025-09-26T09:33:08Z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0x010100B95AD38F90B95C44BA5463023808FFAD</vt:lpwstr>
  </property>
</Properties>
</file>