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7" r:id="rId5"/>
    <p:sldId id="264" r:id="rId6"/>
    <p:sldId id="258" r:id="rId7"/>
    <p:sldId id="320" r:id="rId8"/>
    <p:sldId id="309" r:id="rId9"/>
    <p:sldId id="308" r:id="rId10"/>
    <p:sldId id="299" r:id="rId11"/>
    <p:sldId id="310" r:id="rId12"/>
    <p:sldId id="323" r:id="rId13"/>
    <p:sldId id="322" r:id="rId14"/>
    <p:sldId id="324" r:id="rId15"/>
    <p:sldId id="327" r:id="rId16"/>
    <p:sldId id="326" r:id="rId17"/>
    <p:sldId id="325" r:id="rId18"/>
    <p:sldId id="328" r:id="rId19"/>
    <p:sldId id="329" r:id="rId20"/>
    <p:sldId id="330" r:id="rId21"/>
    <p:sldId id="338" r:id="rId22"/>
    <p:sldId id="339" r:id="rId23"/>
    <p:sldId id="342" r:id="rId24"/>
    <p:sldId id="340" r:id="rId25"/>
    <p:sldId id="341" r:id="rId26"/>
    <p:sldId id="343" r:id="rId27"/>
    <p:sldId id="344" r:id="rId28"/>
    <p:sldId id="331" r:id="rId29"/>
    <p:sldId id="332" r:id="rId30"/>
    <p:sldId id="333" r:id="rId31"/>
    <p:sldId id="334" r:id="rId32"/>
    <p:sldId id="335" r:id="rId33"/>
    <p:sldId id="336" r:id="rId34"/>
    <p:sldId id="337" r:id="rId35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rine Azouz" initials="NA" lastIdx="1" clrIdx="0">
    <p:extLst>
      <p:ext uri="{19B8F6BF-5375-455C-9EA6-DF929625EA0E}">
        <p15:presenceInfo xmlns:p15="http://schemas.microsoft.com/office/powerpoint/2012/main" userId="575b618fec044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1"/>
    <a:srgbClr val="3C1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439" autoAdjust="0"/>
  </p:normalViewPr>
  <p:slideViewPr>
    <p:cSldViewPr snapToGrid="0" snapToObjects="1">
      <p:cViewPr varScale="1">
        <p:scale>
          <a:sx n="84" d="100"/>
          <a:sy n="84" d="100"/>
        </p:scale>
        <p:origin x="10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illaire" userId="c6286393c4f7215f" providerId="LiveId" clId="{F3853A20-F4F4-40A2-B7B5-077FBD93922D}"/>
    <pc:docChg chg="modSld">
      <pc:chgData name="Noah Sillaire" userId="c6286393c4f7215f" providerId="LiveId" clId="{F3853A20-F4F4-40A2-B7B5-077FBD93922D}" dt="2025-10-03T15:11:25.960" v="33" actId="20577"/>
      <pc:docMkLst>
        <pc:docMk/>
      </pc:docMkLst>
      <pc:sldChg chg="modNotesTx">
        <pc:chgData name="Noah Sillaire" userId="c6286393c4f7215f" providerId="LiveId" clId="{F3853A20-F4F4-40A2-B7B5-077FBD93922D}" dt="2025-10-03T15:11:25.960" v="33" actId="20577"/>
        <pc:sldMkLst>
          <pc:docMk/>
          <pc:sldMk cId="4078270595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6C08-E38E-47D4-A111-E725C275D6CB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92159-32E6-42B7-AB9D-892DE0BC63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5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088E3-D835-4F92-3C4A-4637F2E8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7B4E7B-D61D-235B-670E-A0C573343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DE7E55-EC78-06AB-F388-2F20F6777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IMPORTANT FORMULE NEWTON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FDC0A1-E1FC-90FC-C058-9387EC44C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9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B2C02-CCFF-4D73-3966-8782EAF9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112DF2-5909-628A-7B58-8A6BCE2AA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08461B-0C44-5F3D-066A-8AC567CA0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D5D78-A7C2-1F95-A3AE-E8C2703C6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4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CD0A7-7DAE-9BD5-B764-1A2C2B13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611F64-A810-AB1C-3BAB-3343B2FCD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665F6C-048F-5D6E-29D6-81FCDB2D6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434429-0690-1FE8-23DC-2CDE394AB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93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D6A18-92B8-0269-5B2C-1E16880BB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059E1C-0E49-1813-F7F8-7CBC87584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8712DF-E958-29F1-7FFB-1763C1E00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6AB57D-A1A7-8E9A-22D3-6218657F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A50B-AD6F-D698-8656-E02928C8E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02439D-02D6-09BF-C413-71300422D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1CDFBB-0F18-A7AC-3A7D-D0218514A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2F87E-8F25-5265-857C-D3C2C6471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18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A300-D7FF-DB7B-9447-BB7B49191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975FBD-8E19-FA3E-61BA-0922FD666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CD73F0-88D0-E13E-A8D8-0F8F80855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C8A47C-E9B8-DFB6-E6E6-9D98868F8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13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AB21282-739D-1545-8160-C2F20A862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F6F3D0-A5F0-F94F-86EF-58E19E40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5D67-8F07-9F45-ABF6-2F22AAA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5982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B2086-DCE7-8C4E-A854-C08109F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BC31D-E236-2A4A-B4E9-B7575266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9380B-E6F1-4240-858C-CEBEDB1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028F0-2E18-0C4C-B5D2-AFDD8B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5A1C4-EE23-DA43-A3F6-F25BC55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ED86-2ED9-C34D-801C-1BC7AD7C4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D6889-2241-7742-AB33-808F4E60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F6020-7348-BC4D-BF0B-FE4599D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85FED-D18D-2E47-84E0-862D661A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96D81-939B-DE46-883D-EDB3C32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4027BBD-831D-C745-AADC-6A65B27E3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4AD167-26CA-B747-8B79-1614CB3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DBE49-BBF4-A844-AB5A-64428B0D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275E86-A1F2-2743-920A-FBB4413A58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6262" y="991993"/>
            <a:ext cx="363028" cy="4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935F83F-4BE2-7544-886A-700288DA7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278247-760B-934A-BB2F-48EAA7E2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4542D-9593-5948-99D9-48D4B2E6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89FC-EB8B-5D42-A06C-E4DB4EB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6FF05-F1FF-0E46-8D6D-B44A686B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A2554-3545-334E-A3D6-64E81C9C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0E7F6-3DF3-AE4B-BE92-887CDC4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16770-453C-6D49-87EA-F0AA55E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C8644-5E25-334E-A80A-B0CE8C31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4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C2170-6B10-2447-BE1A-95DD1C82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F07BC-2E88-3E4D-BF06-ED27EA58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870DA0-2C6E-334C-92F9-30A8E1EF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EC27-C4C9-714B-8882-7E06B160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760DA4-069F-014D-8F10-D6EC502B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E3B447-3AFE-2D40-8113-0E2BFA1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45971-0CCC-B640-A3EA-FEAB937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38A90-1A45-E54D-ADBD-F61F94B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965AC-F43F-9D49-B1D6-D029232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4E9996-0BA1-D341-BA32-E3B45E4D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58553-28EF-0A4B-B5F2-A41AAF0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2E6E7-8260-2343-8F29-A5043FBF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A81B7-0C3E-A240-A6D1-FE432EC8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B1937B-0F2B-C24B-BED2-670BD0B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2A266-9A4D-D746-BF3D-0238ABE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C937-08A3-7B42-BFF5-19908D4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D84F5-758F-3845-BDEA-F9B8BD28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967A6-C874-AF42-954F-6B604B38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53C98-8468-D440-9417-ED1A26E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53FE9-2AB4-C046-9F6D-C10C156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CB471-4AFD-BE4B-BEE6-745515A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8E4B8-6EA4-8441-A236-A603EA68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19314C-0361-4B40-84DA-C66CF19B8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6F4F5-AE70-EF4C-80CF-D0B66287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851AF-D303-E444-B02A-D180B12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063E1-A2CD-0D47-B265-F26FAD59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FCAAE-2E0E-414D-84E6-E348842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EC230-C95B-C14E-8DBF-B1668F0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31060-3C6D-CE49-BC76-97AF0F42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C4ACB-8838-7D4D-897A-EA298AE4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EC1F-9BED-B240-AF49-F98813952C30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9F5A1-0CAF-7646-A18E-53176499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860FF-A84B-724D-902E-437CCA91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6DE79-7E3F-834A-A99A-81C739CF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Mathématique pour l’ingénieur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4DA91-2695-1148-9D68-517B9A702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Benoit Bernay </a:t>
            </a:r>
            <a:r>
              <a:rPr lang="fr-FR" dirty="0" err="1"/>
              <a:t>Angeletti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16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7E31C-A2D4-8BDC-6C94-67DB1E75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488953-7498-B474-4330-185E4C346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Soit les points :</a:t>
                </a:r>
              </a:p>
              <a:p>
                <a:pPr marL="0" indent="0" algn="ctr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b="1" dirty="0"/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1°) Donner les coordonnées du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acc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2°) Calculer la norme 1,2,4,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dirty="0"/>
                  <a:t> de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488953-7498-B474-4330-185E4C346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43E67-560C-5077-F0C1-96546B64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889B49-0DB9-004C-599B-28C4077BD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possède un échantillon de point (a</a:t>
                </a:r>
                <a:r>
                  <a:rPr lang="fr-FR" baseline="-25000" dirty="0"/>
                  <a:t>1</a:t>
                </a:r>
                <a:r>
                  <a:rPr lang="fr-FR" dirty="0"/>
                  <a:t>,a</a:t>
                </a:r>
                <a:r>
                  <a:rPr lang="fr-FR" baseline="-25000" dirty="0"/>
                  <a:t>2</a:t>
                </a:r>
                <a:r>
                  <a:rPr lang="fr-FR" dirty="0"/>
                  <a:t>,…..,a</a:t>
                </a:r>
                <a:r>
                  <a:rPr lang="fr-FR" baseline="-25000" dirty="0"/>
                  <a:t>n</a:t>
                </a:r>
                <a:r>
                  <a:rPr lang="fr-FR" dirty="0"/>
                  <a:t>)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fr-FR" baseline="30000" dirty="0"/>
              </a:p>
              <a:p>
                <a:r>
                  <a:rPr lang="fr-FR" dirty="0"/>
                  <a:t>L’interpolation est le fait de prédire ce qui se passe entre les points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Ici nous avons une interpolation linéaire (on relie chacun des points par une droite)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C889B49-0DB9-004C-599B-28C4077BD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 r="-270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nterpolation linéaire — Wikipédia">
            <a:extLst>
              <a:ext uri="{FF2B5EF4-FFF2-40B4-BE49-F238E27FC236}">
                <a16:creationId xmlns:a16="http://schemas.microsoft.com/office/drawing/2014/main" id="{8D969D87-0BCA-DCE6-7E79-FDF89B79C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46" y="2861272"/>
            <a:ext cx="3639834" cy="291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21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84F1E-50C3-E908-D0C8-D68A2583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Linéaire : méthode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49DC51-9397-6D23-4F17-71101FE0E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Entre chaque point (on utilisera a</a:t>
                </a:r>
                <a:r>
                  <a:rPr lang="fr-FR" baseline="-25000" dirty="0"/>
                  <a:t>1</a:t>
                </a:r>
                <a:r>
                  <a:rPr lang="fr-FR" dirty="0"/>
                  <a:t> (x</a:t>
                </a:r>
                <a:r>
                  <a:rPr lang="fr-FR" baseline="-25000" dirty="0"/>
                  <a:t>1</a:t>
                </a:r>
                <a:r>
                  <a:rPr lang="fr-FR" dirty="0"/>
                  <a:t>,y</a:t>
                </a:r>
                <a:r>
                  <a:rPr lang="fr-FR" baseline="-25000" dirty="0"/>
                  <a:t>1</a:t>
                </a:r>
                <a:r>
                  <a:rPr lang="fr-FR" dirty="0"/>
                  <a:t>) et a</a:t>
                </a:r>
                <a:r>
                  <a:rPr lang="fr-FR" baseline="-25000" dirty="0"/>
                  <a:t>2</a:t>
                </a:r>
                <a:r>
                  <a:rPr lang="fr-FR" dirty="0"/>
                  <a:t> (x</a:t>
                </a:r>
                <a:r>
                  <a:rPr lang="fr-FR" baseline="-25000" dirty="0"/>
                  <a:t>2</a:t>
                </a:r>
                <a:r>
                  <a:rPr lang="fr-FR" dirty="0"/>
                  <a:t>,y</a:t>
                </a:r>
                <a:r>
                  <a:rPr lang="fr-FR" baseline="-25000" dirty="0"/>
                  <a:t>2</a:t>
                </a:r>
                <a:r>
                  <a:rPr lang="fr-FR" dirty="0"/>
                  <a:t>) pour l’exemple)</a:t>
                </a:r>
              </a:p>
              <a:p>
                <a:r>
                  <a:rPr lang="fr-FR" dirty="0"/>
                  <a:t> on détermine une droite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Coefficient directeur de la droite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Ordonnée à l’origine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r>
                  <a:rPr lang="fr-FR" dirty="0"/>
                  <a:t>On répète pour chacun des points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49DC51-9397-6D23-4F17-71101FE0E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4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641B4-5FFA-DDB4-1417-449E256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B93E0-3ED7-AEFE-9586-2313A75BF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L’extrapolation est le fait de prédire au-delà des points :</a:t>
            </a:r>
          </a:p>
        </p:txBody>
      </p:sp>
      <p:pic>
        <p:nvPicPr>
          <p:cNvPr id="3074" name="Picture 2" descr="Linear interpolation and extrapolation with calculator – x-engineer.org">
            <a:extLst>
              <a:ext uri="{FF2B5EF4-FFF2-40B4-BE49-F238E27FC236}">
                <a16:creationId xmlns:a16="http://schemas.microsoft.com/office/drawing/2014/main" id="{6A484913-65BA-7D22-924A-DD6E014FE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95" y="2661920"/>
            <a:ext cx="4876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97971-0151-D4D8-7682-7FAEEBD3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9255E-606D-D279-6B0D-6410ED58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de </a:t>
            </a:r>
            <a:r>
              <a:rPr lang="fr-FR" dirty="0" err="1"/>
              <a:t>thales</a:t>
            </a:r>
            <a:r>
              <a:rPr lang="fr-FR" dirty="0"/>
              <a:t> est un exemple d’interpolation(</a:t>
            </a:r>
            <a:r>
              <a:rPr lang="fr-FR" dirty="0" err="1"/>
              <a:t>reduction</a:t>
            </a:r>
            <a:r>
              <a:rPr lang="fr-FR" dirty="0"/>
              <a:t>) ou extrapolation(agrandissement) linéaire :</a:t>
            </a:r>
          </a:p>
        </p:txBody>
      </p:sp>
      <p:pic>
        <p:nvPicPr>
          <p:cNvPr id="2050" name="Picture 2" descr="Théorème de Thalès — Wikipédia">
            <a:extLst>
              <a:ext uri="{FF2B5EF4-FFF2-40B4-BE49-F238E27FC236}">
                <a16:creationId xmlns:a16="http://schemas.microsoft.com/office/drawing/2014/main" id="{AABD5370-E71B-87D3-67D5-88CE2F59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577" y="3028848"/>
            <a:ext cx="2203521" cy="22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8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37D72-769F-9C99-2101-FB15A17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quoi ça sert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FF258-C898-8652-EF2A-5DF87562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Compléter un signal avec des éléments manquants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D217D6-88DC-F333-63D3-D951C782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07" y="2661920"/>
            <a:ext cx="5964069" cy="21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2EBFB-4064-7A82-1800-F6A55E4A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Lagrange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5C9377-83C6-4F8B-85A5-D2613E7A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général on interpole </a:t>
            </a:r>
            <a:r>
              <a:rPr lang="fr-FR" dirty="0" err="1"/>
              <a:t>polynomialement</a:t>
            </a:r>
            <a:r>
              <a:rPr lang="fr-FR" dirty="0"/>
              <a:t> par des </a:t>
            </a:r>
            <a:r>
              <a:rPr lang="fr-FR" dirty="0" err="1"/>
              <a:t>polynomes</a:t>
            </a:r>
            <a:r>
              <a:rPr lang="fr-FR" dirty="0"/>
              <a:t> dit de Lagrange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2F56D6-628E-F860-B88A-68902F60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76" y="3557645"/>
            <a:ext cx="5105749" cy="1248072"/>
          </a:xfrm>
          <a:prstGeom prst="rect">
            <a:avLst/>
          </a:prstGeom>
        </p:spPr>
      </p:pic>
      <p:pic>
        <p:nvPicPr>
          <p:cNvPr id="4098" name="Picture 2" descr="Interpolation de fonctions par des polynômes">
            <a:extLst>
              <a:ext uri="{FF2B5EF4-FFF2-40B4-BE49-F238E27FC236}">
                <a16:creationId xmlns:a16="http://schemas.microsoft.com/office/drawing/2014/main" id="{6E703700-1F06-05CF-D19E-10816C94F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062" y="2702742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28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FDF3D-ED3A-029E-F34E-2CB132B2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Lagrange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C677D-6724-0F32-F476-C56804A0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remarque que les </a:t>
            </a:r>
            <a:r>
              <a:rPr lang="fr-FR" dirty="0" err="1"/>
              <a:t>polynomes</a:t>
            </a:r>
            <a:r>
              <a:rPr lang="fr-FR" dirty="0"/>
              <a:t> de </a:t>
            </a:r>
            <a:r>
              <a:rPr lang="fr-FR" dirty="0" err="1"/>
              <a:t>Lagranges</a:t>
            </a:r>
            <a:r>
              <a:rPr lang="fr-FR" dirty="0"/>
              <a:t> ont tendance à créer des problèmes sur les bords plus il y a de point.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On va donc chercher des solutions plus « élégantes » </a:t>
            </a:r>
          </a:p>
        </p:txBody>
      </p:sp>
    </p:spTree>
    <p:extLst>
      <p:ext uri="{BB962C8B-B14F-4D97-AF65-F5344CB8AC3E}">
        <p14:creationId xmlns:p14="http://schemas.microsoft.com/office/powerpoint/2010/main" val="114092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916F-F838-5B9F-5D3C-2F19E65F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EFCC8-34DE-5B10-04A0-C44061EA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D862F5-D851-2431-9A98-50FEA9EA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813116"/>
            <a:ext cx="10929200" cy="47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B0F22-8FF3-7374-2950-487C6FE8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3B957-1315-E527-4861-6A554E53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0AFB070-802B-33ED-9739-8D1FA6FCA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79" y="2522134"/>
            <a:ext cx="10094616" cy="22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2112-D2D3-5C4E-B28F-EA30FF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Chapitre </a:t>
            </a:r>
            <a:r>
              <a:rPr lang="fr-FR" dirty="0"/>
              <a:t>2</a:t>
            </a:r>
            <a:r>
              <a:rPr lang="fr-FR" sz="4400" b="1" dirty="0"/>
              <a:t>: fonctions mathématiques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EC085-7B51-CD4F-B630-0F7C75AA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671047"/>
            <a:ext cx="8270240" cy="2093259"/>
          </a:xfrm>
        </p:spPr>
        <p:txBody>
          <a:bodyPr>
            <a:normAutofit/>
          </a:bodyPr>
          <a:lstStyle/>
          <a:p>
            <a:r>
              <a:rPr lang="fr-FR" sz="2400" dirty="0"/>
              <a:t>1. Calcul de distances</a:t>
            </a:r>
            <a:endParaRPr lang="fr-FR" sz="1000" dirty="0"/>
          </a:p>
          <a:p>
            <a:r>
              <a:rPr lang="fr-FR" sz="2400" dirty="0"/>
              <a:t>2. Interpolation linéaire</a:t>
            </a:r>
          </a:p>
          <a:p>
            <a:r>
              <a:rPr lang="fr-FR" sz="2400" dirty="0"/>
              <a:t>3. Interpolation polynomiale</a:t>
            </a:r>
          </a:p>
          <a:p>
            <a:r>
              <a:rPr lang="fr-FR" sz="2400" dirty="0"/>
              <a:t>4. Interpolation non linéaire</a:t>
            </a:r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92E78-6380-4540-9359-77E606F98BF9}"/>
              </a:ext>
            </a:extLst>
          </p:cNvPr>
          <p:cNvSpPr txBox="1"/>
          <p:nvPr/>
        </p:nvSpPr>
        <p:spPr>
          <a:xfrm>
            <a:off x="1982913" y="253878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FFD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66378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F20F-BA63-7D56-DBAB-A6335FD3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81610-01BE-60D6-35FD-F450930C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70EF9-9216-2B71-558D-F26371428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35" y="1760220"/>
            <a:ext cx="6983730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9BC46-7807-4423-5A59-BD878356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8A22E-3BCF-FAD1-BDFA-BADA5C20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456F3-CCDB-99F3-AE58-49314AA3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070" y="1873568"/>
            <a:ext cx="9553786" cy="389572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2A237E0-F63B-4A2D-D174-A352A7B7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30" y="2141537"/>
            <a:ext cx="9017000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4000" dirty="0"/>
              <a:t>           A VOUS D’ESSAYER !</a:t>
            </a:r>
          </a:p>
        </p:txBody>
      </p:sp>
    </p:spTree>
    <p:extLst>
      <p:ext uri="{BB962C8B-B14F-4D97-AF65-F5344CB8AC3E}">
        <p14:creationId xmlns:p14="http://schemas.microsoft.com/office/powerpoint/2010/main" val="180657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94011-5B0C-B9EF-1926-2F3E0306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0C190-6C99-EF9E-39AC-BE5D3EEC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8EC059-B363-4C65-9002-02224D40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8587" y="2213134"/>
            <a:ext cx="9576126" cy="24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0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6CAC9-71EB-7B2E-946B-D182E232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485684-EE78-22EA-B90E-41652694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5A4206-5FA5-E723-E2F0-BB4C396A1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76" y="1590397"/>
            <a:ext cx="8061938" cy="51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48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49CD-222D-6637-E0B0-FB753EBF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FC5E3-787C-B02B-A68B-54ADEAF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Newton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FBDB2A-FDF4-D6CF-64B9-D94A8D77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27" y="2118043"/>
            <a:ext cx="9614996" cy="4191952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27689EC-40B8-A96C-2771-9685D094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0" y="1691957"/>
            <a:ext cx="90170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Problèmes :</a:t>
            </a:r>
          </a:p>
        </p:txBody>
      </p:sp>
    </p:spTree>
    <p:extLst>
      <p:ext uri="{BB962C8B-B14F-4D97-AF65-F5344CB8AC3E}">
        <p14:creationId xmlns:p14="http://schemas.microsoft.com/office/powerpoint/2010/main" val="317273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0E025-F672-A99B-6848-3399592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autres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1D17A8-1914-94D8-58B0-E934805F4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Interpolation quadratique :</a:t>
                </a:r>
              </a:p>
              <a:p>
                <a:endParaRPr lang="fr-FR" dirty="0"/>
              </a:p>
              <a:p>
                <a:r>
                  <a:rPr lang="fr-FR" dirty="0"/>
                  <a:t>L’idée est qu’un unique polynôme de degré 2</a:t>
                </a:r>
              </a:p>
              <a:p>
                <a:pPr marL="0" indent="0">
                  <a:buNone/>
                </a:pPr>
                <a:r>
                  <a:rPr lang="fr-FR" dirty="0"/>
                  <a:t>passe par 3 points non colinéaire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répétant cette mécanique par groupe de 3</a:t>
                </a:r>
              </a:p>
              <a:p>
                <a:pPr marL="0" indent="0">
                  <a:buNone/>
                </a:pPr>
                <a:r>
                  <a:rPr lang="fr-FR" dirty="0"/>
                  <a:t>points on a une courbe d’interpolation pour les</a:t>
                </a:r>
              </a:p>
              <a:p>
                <a:pPr marL="0" indent="0">
                  <a:buNone/>
                </a:pPr>
                <a:r>
                  <a:rPr lang="fr-FR" dirty="0"/>
                  <a:t>n points </a:t>
                </a:r>
              </a:p>
              <a:p>
                <a:endParaRPr lang="fr-FR" dirty="0"/>
              </a:p>
              <a:p>
                <a:r>
                  <a:rPr lang="fr-FR" dirty="0"/>
                  <a:t>L’interpolation quadratique est peu utilisée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1D17A8-1914-94D8-58B0-E934805F4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Interpolation quadratique (projet)">
            <a:extLst>
              <a:ext uri="{FF2B5EF4-FFF2-40B4-BE49-F238E27FC236}">
                <a16:creationId xmlns:a16="http://schemas.microsoft.com/office/drawing/2014/main" id="{E601ED0C-EF98-9826-8EEB-4813E41CF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67" y="3174206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704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0E8F7A-64F2-83FA-83D3-591F347F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 : autres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F4B9005-B16C-74E4-8B1F-E26A7E6A2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Les </a:t>
                </a:r>
                <a:r>
                  <a:rPr lang="fr-FR" dirty="0" err="1"/>
                  <a:t>splines</a:t>
                </a:r>
                <a:r>
                  <a:rPr lang="fr-FR" dirty="0"/>
                  <a:t> cubiques :</a:t>
                </a:r>
              </a:p>
              <a:p>
                <a:r>
                  <a:rPr lang="fr-FR" dirty="0"/>
                  <a:t>L’idée est de faire passer un polynôme</a:t>
                </a:r>
              </a:p>
              <a:p>
                <a:pPr marL="0" indent="0">
                  <a:buNone/>
                </a:pPr>
                <a:r>
                  <a:rPr lang="fr-FR" dirty="0"/>
                  <a:t>de degré 3 par deux points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note que l’on a 4 inconnus</a:t>
                </a:r>
              </a:p>
              <a:p>
                <a:pPr marL="0" indent="0">
                  <a:buNone/>
                </a:pPr>
                <a:r>
                  <a:rPr lang="fr-FR" dirty="0"/>
                  <a:t>Il nous manque donc 2 contraintes</a:t>
                </a:r>
              </a:p>
              <a:p>
                <a:pPr marL="0" indent="0">
                  <a:buNone/>
                </a:pPr>
                <a:r>
                  <a:rPr lang="fr-FR" dirty="0"/>
                  <a:t>Pour ce faire on fixe la dérivée du polynôme</a:t>
                </a:r>
              </a:p>
              <a:p>
                <a:pPr marL="0" indent="0">
                  <a:buNone/>
                </a:pPr>
                <a:r>
                  <a:rPr lang="fr-FR" dirty="0"/>
                  <a:t>aux deux points.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répète en propageant la contrainte </a:t>
                </a:r>
              </a:p>
              <a:p>
                <a:pPr marL="0" indent="0">
                  <a:buNone/>
                </a:pPr>
                <a:r>
                  <a:rPr lang="fr-FR" dirty="0"/>
                  <a:t>Tangentielle (dérivée aux points)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F4B9005-B16C-74E4-8B1F-E26A7E6A2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ubic spline interpolation in SAS - The DO Loop">
            <a:extLst>
              <a:ext uri="{FF2B5EF4-FFF2-40B4-BE49-F238E27FC236}">
                <a16:creationId xmlns:a16="http://schemas.microsoft.com/office/drawing/2014/main" id="{36638302-3C84-02E1-79D6-6152DA72D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022" y="2606755"/>
            <a:ext cx="4561203" cy="34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43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DA908-298B-2AA2-CE01-3ACA2073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polynomiale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5EC43A-46B2-E9D9-D045-B4DF7D1B3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Les </a:t>
                </a:r>
                <a:r>
                  <a:rPr lang="fr-FR" dirty="0" err="1"/>
                  <a:t>splines</a:t>
                </a:r>
                <a:r>
                  <a:rPr lang="fr-FR" dirty="0"/>
                  <a:t> cubiques sont beaucoup utilisés car elles ont la propriété d’être continu, dérivable avec une dérivée continue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L’interpolation polynomiale se distingue de d’autre méthode pour construire une courbe à partir de point car elle force le passage par les points donnés. Par conséquent, cette méthode est justifiée quand on a une grande fiabilité des données signal.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5EC43A-46B2-E9D9-D045-B4DF7D1B3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 r="-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53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0BEC4-621A-07C5-7A64-BBE1F5A1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non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3C3E6D-9BD2-48A1-5176-8C3B3F96E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La fonction de Heaviside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L’interpolation en utilisant </a:t>
                </a:r>
                <a:r>
                  <a:rPr lang="fr-FR" dirty="0" err="1"/>
                  <a:t>heaviside</a:t>
                </a:r>
                <a:r>
                  <a:rPr lang="fr-FR" dirty="0"/>
                  <a:t> est</a:t>
                </a:r>
              </a:p>
              <a:p>
                <a:pPr marL="0" indent="0">
                  <a:buNone/>
                </a:pPr>
                <a:r>
                  <a:rPr lang="fr-FR" dirty="0"/>
                  <a:t>assez trivial. Par exemple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b="0" i="1" baseline="-25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FR" b="0" i="1" baseline="-25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i="1" baseline="-25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3C3E6D-9BD2-48A1-5176-8C3B3F96E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Fonction de Heaviside — Wikipédia">
            <a:extLst>
              <a:ext uri="{FF2B5EF4-FFF2-40B4-BE49-F238E27FC236}">
                <a16:creationId xmlns:a16="http://schemas.microsoft.com/office/drawing/2014/main" id="{EBA619AB-CA9E-D6A6-D700-82378FB5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79" y="2907588"/>
            <a:ext cx="4526809" cy="340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153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C4418-CF1C-CC76-135D-2CFD7035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non linéaire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FEFE6AB-B5E2-7AD9-B57B-54053A6E2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La sigmoïde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peut interpoler deux points par une</a:t>
                </a:r>
              </a:p>
              <a:p>
                <a:pPr marL="0" indent="0">
                  <a:buNone/>
                </a:pPr>
                <a:r>
                  <a:rPr lang="fr-FR" dirty="0"/>
                  <a:t>Sigmoïde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FEFE6AB-B5E2-7AD9-B57B-54053A6E2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sigmoïde — Wiktionnaire, le dictionnaire libre">
            <a:extLst>
              <a:ext uri="{FF2B5EF4-FFF2-40B4-BE49-F238E27FC236}">
                <a16:creationId xmlns:a16="http://schemas.microsoft.com/office/drawing/2014/main" id="{BCC8C473-97A2-AB84-303A-A69C53DA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823" y="2581596"/>
            <a:ext cx="4276404" cy="42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Calcul de distance : distance de </a:t>
            </a:r>
            <a:r>
              <a:rPr lang="fr-FR" dirty="0" err="1"/>
              <a:t>M</a:t>
            </a:r>
            <a:r>
              <a:rPr lang="fr-FR" sz="3200" dirty="0" err="1"/>
              <a:t>anathan</a:t>
            </a:r>
            <a:endParaRPr lang="fr-FR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B8957866-B7B1-868B-5CAD-C547C8D44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baseline="-250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9" name="Espace réservé du contenu 8">
                <a:extLst>
                  <a:ext uri="{FF2B5EF4-FFF2-40B4-BE49-F238E27FC236}">
                    <a16:creationId xmlns:a16="http://schemas.microsoft.com/office/drawing/2014/main" id="{B8957866-B7B1-868B-5CAD-C547C8D44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18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DF1A7-2853-8655-9467-1AD0DD3A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 non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319968-0B64-AE26-C13B-40FDDF04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Applications de la sigmoïde en interpolation :</a:t>
            </a:r>
          </a:p>
          <a:p>
            <a:endParaRPr lang="fr-FR" b="1" dirty="0"/>
          </a:p>
          <a:p>
            <a:pPr>
              <a:buFontTx/>
              <a:buChar char="-"/>
            </a:pPr>
            <a:r>
              <a:rPr lang="fr-FR" b="1" dirty="0"/>
              <a:t>Apprentissage automatique</a:t>
            </a:r>
            <a:r>
              <a:rPr lang="fr-FR" dirty="0"/>
              <a:t> : Les fonctions sigmoïdes sont couramment utilisées comme fonctions d'activation dans les réseaux neuronaux.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b="1" dirty="0"/>
              <a:t>Traitement de signal</a:t>
            </a:r>
            <a:r>
              <a:rPr lang="fr-FR" dirty="0"/>
              <a:t> : La sigmoïde peut être utilisée pour adoucir des données ou des signaux, surtout lorsque des transitions continues sont nécessaires.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- Modélisation de phénomènes naturels</a:t>
            </a:r>
            <a:r>
              <a:rPr lang="fr-FR" dirty="0"/>
              <a:t> : Dans certains systèmes physiques ou biologiques, une transition progressive entre deux états est mieux représentée par une sigmoïde.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727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CF12E-9D2C-B93D-CC07-FC781183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exercices !!!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3B40B6-6B40-BCAD-885E-E63244ED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72" y="1461252"/>
            <a:ext cx="4884506" cy="488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F36B-E186-FBF3-BB6B-6D3EFA9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Calcul de distance : distance Euclidienne (Pythagore)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36834D-62FB-6654-7EDF-6D0920709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400" b="1" dirty="0"/>
                  <a:t> </a:t>
                </a:r>
              </a:p>
              <a:p>
                <a:pPr marL="0" indent="0" algn="ctr">
                  <a:buNone/>
                </a:pPr>
                <a:endParaRPr lang="fr-FR" sz="24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fr-FR" sz="2400" b="1" i="1" baseline="-250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𝒚𝒊</m:t>
                                  </m:r>
                                </m:e>
                              </m:d>
                              <m:r>
                                <a:rPr lang="fr-FR" sz="2400" b="1" i="1" baseline="3000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  <m:sup>
                          <m:f>
                            <m:f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sz="2400" b="1" dirty="0"/>
              </a:p>
              <a:p>
                <a:endParaRPr lang="fr-FR" b="1" dirty="0"/>
              </a:p>
              <a:p>
                <a:pPr marL="0" indent="0">
                  <a:buNone/>
                </a:pPr>
                <a:endParaRPr lang="fr-FR" sz="2400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36834D-62FB-6654-7EDF-6D0920709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0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En image :</a:t>
            </a:r>
            <a:endParaRPr lang="fr-FR" dirty="0"/>
          </a:p>
        </p:txBody>
      </p:sp>
      <p:pic>
        <p:nvPicPr>
          <p:cNvPr id="9" name="Espace réservé du contenu 8" descr="Une image contenant ligne, texte, Tracé, diagramme&#10;&#10;Description générée automatiquement">
            <a:extLst>
              <a:ext uri="{FF2B5EF4-FFF2-40B4-BE49-F238E27FC236}">
                <a16:creationId xmlns:a16="http://schemas.microsoft.com/office/drawing/2014/main" id="{5F1AE2C4-9D9B-979F-E7E9-64582C9E4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574" y="1615331"/>
            <a:ext cx="7597423" cy="4729232"/>
          </a:xfrm>
        </p:spPr>
      </p:pic>
    </p:spTree>
    <p:extLst>
      <p:ext uri="{BB962C8B-B14F-4D97-AF65-F5344CB8AC3E}">
        <p14:creationId xmlns:p14="http://schemas.microsoft.com/office/powerpoint/2010/main" val="93525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Calcul de distance : distance de </a:t>
            </a:r>
            <a:r>
              <a:rPr lang="fr-FR" dirty="0"/>
              <a:t>Minkowski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27F18AE-D672-1248-B1FE-04FC612DD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0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000" b="1" dirty="0"/>
                  <a:t> </a:t>
                </a:r>
              </a:p>
              <a:p>
                <a:pPr marL="0" indent="0" algn="ctr">
                  <a:buNone/>
                </a:pPr>
                <a:endParaRPr lang="fr-FR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fr-FR" b="1" i="1" baseline="-2500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𝒚𝒊</m:t>
                                  </m:r>
                                </m:e>
                              </m:d>
                              <m:r>
                                <a:rPr lang="fr-FR" b="1" i="1" baseline="3000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  <m:sup>
                          <m:f>
                            <m:fPr>
                              <m:ctrlP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sz="2000" b="1" dirty="0"/>
              </a:p>
              <a:p>
                <a:r>
                  <a:rPr lang="fr-FR" b="1" dirty="0"/>
                  <a:t>La distance de </a:t>
                </a:r>
                <a:r>
                  <a:rPr lang="fr-FR" b="1" dirty="0" err="1"/>
                  <a:t>Manathan</a:t>
                </a:r>
                <a:r>
                  <a:rPr lang="fr-FR" b="1" dirty="0"/>
                  <a:t> est la distance de </a:t>
                </a:r>
                <a:r>
                  <a:rPr lang="fr-FR" b="1" dirty="0" err="1"/>
                  <a:t>Minkovski</a:t>
                </a:r>
                <a:r>
                  <a:rPr lang="fr-FR" b="1" dirty="0"/>
                  <a:t> de paramètre 1</a:t>
                </a:r>
              </a:p>
              <a:p>
                <a:r>
                  <a:rPr lang="fr-FR" b="1" dirty="0"/>
                  <a:t>La distance de </a:t>
                </a:r>
                <a:r>
                  <a:rPr lang="fr-FR" b="1" dirty="0" err="1"/>
                  <a:t>Euclidenne</a:t>
                </a:r>
                <a:r>
                  <a:rPr lang="fr-FR" b="1" dirty="0"/>
                  <a:t> est la distance de </a:t>
                </a:r>
                <a:r>
                  <a:rPr lang="fr-FR" b="1" dirty="0" err="1"/>
                  <a:t>Minkovski</a:t>
                </a:r>
                <a:r>
                  <a:rPr lang="fr-FR" b="1" dirty="0"/>
                  <a:t> de paramètre 2</a:t>
                </a:r>
                <a:endParaRPr lang="fr-FR" sz="2000" b="1" dirty="0"/>
              </a:p>
              <a:p>
                <a:pPr marL="0" indent="0">
                  <a:buNone/>
                </a:pPr>
                <a:endParaRPr lang="fr-FR" sz="2200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27F18AE-D672-1248-B1FE-04FC612DD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r="-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65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4AAAD-8C34-456F-88CC-655D6620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Calcul de distance : distance de </a:t>
            </a:r>
            <a:r>
              <a:rPr lang="fr-FR" dirty="0"/>
              <a:t>Tchebychev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67F0F1-4852-48D1-A91B-3D8214B0B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fr-FR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24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2400" b="1" dirty="0"/>
                  <a:t> </a:t>
                </a:r>
              </a:p>
              <a:p>
                <a:pPr marL="0" indent="0" algn="just">
                  <a:buNone/>
                </a:pPr>
                <a:endParaRPr lang="fr-FR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4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𝑋𝑖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𝑌𝑖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067F0F1-4852-48D1-A91B-3D8214B0B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4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4AAAD-8C34-456F-88CC-655D6620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Norme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FBF625-78C3-8060-3782-99173C85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4240" y="2141537"/>
                <a:ext cx="9017000" cy="4351338"/>
              </a:xfrm>
            </p:spPr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On parle de norme d’un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pour désigner la distance que parcours ce vecteur.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sz="1600" dirty="0">
                  <a:solidFill>
                    <a:srgbClr val="202122"/>
                  </a:solidFill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Par conséquent, il existe une norme par type de distance 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fr-FR" sz="1600" dirty="0">
                    <a:solidFill>
                      <a:srgbClr val="202122"/>
                    </a:solidFill>
                  </a:rPr>
                  <a:t>Norme 1 : utilise la distance de </a:t>
                </a:r>
                <a:r>
                  <a:rPr lang="fr-FR" sz="1600" dirty="0" err="1">
                    <a:solidFill>
                      <a:srgbClr val="202122"/>
                    </a:solidFill>
                  </a:rPr>
                  <a:t>Manathan</a:t>
                </a:r>
                <a:endParaRPr lang="fr-FR" sz="1600" dirty="0">
                  <a:solidFill>
                    <a:srgbClr val="202122"/>
                  </a:solidFill>
                </a:endParaRPr>
              </a:p>
              <a:p>
                <a:pPr marL="0" indent="0" algn="l">
                  <a:buNone/>
                </a:pPr>
                <a:endParaRPr lang="fr-FR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Norme 2 : utilise la distance Euclidienne</a:t>
                </a:r>
              </a:p>
              <a:p>
                <a:pPr marL="0" indent="0" algn="l">
                  <a:buNone/>
                </a:pPr>
                <a:endParaRPr lang="fr-FR" sz="1600" dirty="0">
                  <a:solidFill>
                    <a:srgbClr val="202122"/>
                  </a:solidFill>
                </a:endParaRPr>
              </a:p>
              <a:p>
                <a:pPr marL="0" indent="0" algn="l">
                  <a:buNone/>
                </a:pPr>
                <a:r>
                  <a:rPr lang="fr-FR" sz="1600" dirty="0">
                    <a:solidFill>
                      <a:srgbClr val="202122"/>
                    </a:solidFill>
                  </a:rPr>
                  <a:t>Norme n : utilise la distance de </a:t>
                </a:r>
                <a:r>
                  <a:rPr lang="fr-FR" sz="1600" dirty="0" err="1">
                    <a:solidFill>
                      <a:srgbClr val="202122"/>
                    </a:solidFill>
                  </a:rPr>
                  <a:t>minkowski</a:t>
                </a:r>
                <a:r>
                  <a:rPr lang="fr-FR" sz="1600" dirty="0">
                    <a:solidFill>
                      <a:srgbClr val="202122"/>
                    </a:solidFill>
                  </a:rPr>
                  <a:t> de paramètre n</a:t>
                </a:r>
              </a:p>
              <a:p>
                <a:pPr marL="0" indent="0" algn="l">
                  <a:buNone/>
                </a:pPr>
                <a:endParaRPr lang="fr-FR" sz="16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algn="l">
                  <a:buNone/>
                </a:pPr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Norme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: utilise la distance de </a:t>
                </a:r>
                <a:r>
                  <a:rPr lang="fr-FR" sz="1600" dirty="0" err="1">
                    <a:solidFill>
                      <a:srgbClr val="202122"/>
                    </a:solidFill>
                  </a:rPr>
                  <a:t>T</a:t>
                </a:r>
                <a:r>
                  <a:rPr lang="fr-FR" sz="1600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chébychev</a:t>
                </a:r>
                <a:r>
                  <a:rPr lang="fr-FR" sz="16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202122"/>
                  </a:solidFill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202122"/>
                  </a:solidFill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dirty="0">
                  <a:solidFill>
                    <a:srgbClr val="202122"/>
                  </a:solidFill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fr-FR" sz="20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DFBF625-78C3-8060-3782-99173C85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4240" y="2141537"/>
                <a:ext cx="9017000" cy="4351338"/>
              </a:xfrm>
              <a:blipFill>
                <a:blip r:embed="rId2"/>
                <a:stretch>
                  <a:fillRect l="-406" t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3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FAAF7-9CD8-74C1-97AB-4202E102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Norme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309CAF-49CA-B09A-F3CE-8DD53B05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Boule de rayon 1 dans R</a:t>
            </a:r>
            <a:r>
              <a:rPr lang="fr-FR" baseline="30000" dirty="0"/>
              <a:t>2</a:t>
            </a:r>
            <a:r>
              <a:rPr lang="fr-FR" dirty="0"/>
              <a:t> en fonction de la norme choisit.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5D658B-5050-80AF-E483-A3BF0AF4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578893"/>
            <a:ext cx="60579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256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fc0fc2-0bb5-4093-bfba-5b995cf737ab" xsi:nil="true"/>
    <lcf76f155ced4ddcb4097134ff3c332f xmlns="5e980590-fb87-4db5-b828-d5b6359e16b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AD38F90B95C44BA5463023808FFAD" ma:contentTypeVersion="13" ma:contentTypeDescription="Create a new document." ma:contentTypeScope="" ma:versionID="613031b8fde6fa40ab950d9a6903a9c5">
  <xsd:schema xmlns:xsd="http://www.w3.org/2001/XMLSchema" xmlns:xs="http://www.w3.org/2001/XMLSchema" xmlns:p="http://schemas.microsoft.com/office/2006/metadata/properties" xmlns:ns2="5e980590-fb87-4db5-b828-d5b6359e16b3" xmlns:ns3="19fc0fc2-0bb5-4093-bfba-5b995cf737ab" targetNamespace="http://schemas.microsoft.com/office/2006/metadata/properties" ma:root="true" ma:fieldsID="339628cc0d89ae6836ae6de309e50c7d" ns2:_="" ns3:_="">
    <xsd:import namespace="5e980590-fb87-4db5-b828-d5b6359e16b3"/>
    <xsd:import namespace="19fc0fc2-0bb5-4093-bfba-5b995cf73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80590-fb87-4db5-b828-d5b6359e1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64ed0f0-2f21-47c7-b19f-b03a5fb5bc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c0fc2-0bb5-4093-bfba-5b995cf73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82b5a4a-3390-498b-ae3a-09bfdd1f53c4}" ma:internalName="TaxCatchAll" ma:showField="CatchAllData" ma:web="19fc0fc2-0bb5-4093-bfba-5b995cf73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777D8-0E4E-49D5-A52D-DAD1BB583A0C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19fc0fc2-0bb5-4093-bfba-5b995cf737a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e980590-fb87-4db5-b828-d5b6359e16b3"/>
  </ds:schemaRefs>
</ds:datastoreItem>
</file>

<file path=customXml/itemProps2.xml><?xml version="1.0" encoding="utf-8"?>
<ds:datastoreItem xmlns:ds="http://schemas.openxmlformats.org/officeDocument/2006/customXml" ds:itemID="{925DB663-F5A2-4492-BE27-C4CF93153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F52A6-DEF3-4ECC-AC74-BC1A99B40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80590-fb87-4db5-b828-d5b6359e16b3"/>
    <ds:schemaRef ds:uri="19fc0fc2-0bb5-4093-bfba-5b995cf73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817</Words>
  <Application>Microsoft Office PowerPoint</Application>
  <PresentationFormat>Grand écran</PresentationFormat>
  <Paragraphs>175</Paragraphs>
  <Slides>31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Thème Office</vt:lpstr>
      <vt:lpstr>Mathématique pour l’ingénieur</vt:lpstr>
      <vt:lpstr>Chapitre 2: fonctions mathématiques</vt:lpstr>
      <vt:lpstr>Calcul de distance : distance de Manathan</vt:lpstr>
      <vt:lpstr>Calcul de distance : distance Euclidienne (Pythagore)</vt:lpstr>
      <vt:lpstr>En image :</vt:lpstr>
      <vt:lpstr>Calcul de distance : distance de Minkowski</vt:lpstr>
      <vt:lpstr>Calcul de distance : distance de Tchebychev</vt:lpstr>
      <vt:lpstr>Norme</vt:lpstr>
      <vt:lpstr>Norme</vt:lpstr>
      <vt:lpstr>Exercice :</vt:lpstr>
      <vt:lpstr>Interpolation linéaire</vt:lpstr>
      <vt:lpstr>Interpolation Linéaire : méthode</vt:lpstr>
      <vt:lpstr>Interpolation linéaire</vt:lpstr>
      <vt:lpstr>Interpolation linéaire</vt:lpstr>
      <vt:lpstr>A quoi ça sert ?</vt:lpstr>
      <vt:lpstr>Interpolation polynomiale : Lagrange</vt:lpstr>
      <vt:lpstr>Interpolation polynomiale : Lagrange</vt:lpstr>
      <vt:lpstr>Interpolation polynomiale : Newton</vt:lpstr>
      <vt:lpstr>Interpolation polynomiale : Newton</vt:lpstr>
      <vt:lpstr>Interpolation polynomiale : Newton</vt:lpstr>
      <vt:lpstr>Interpolation polynomiale : Newton</vt:lpstr>
      <vt:lpstr>Interpolation polynomiale : Newton</vt:lpstr>
      <vt:lpstr>Interpolation polynomiale : Newton</vt:lpstr>
      <vt:lpstr>Interpolation polynomiale : Newton</vt:lpstr>
      <vt:lpstr>Interpolation polynomiale : autres</vt:lpstr>
      <vt:lpstr>Interpolation polynomiale : autres</vt:lpstr>
      <vt:lpstr>Interpolation polynomiale</vt:lpstr>
      <vt:lpstr>Interpolation non linéaire</vt:lpstr>
      <vt:lpstr>Interpolation non linéaire</vt:lpstr>
      <vt:lpstr>Interpolation non linéaire</vt:lpstr>
      <vt:lpstr>Quelques exercices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creator>Romain Marchand</dc:creator>
  <cp:lastModifiedBy>Noah Sillaire</cp:lastModifiedBy>
  <cp:revision>134</cp:revision>
  <cp:lastPrinted>2023-09-29T04:52:42Z</cp:lastPrinted>
  <dcterms:created xsi:type="dcterms:W3CDTF">2020-06-22T12:12:18Z</dcterms:created>
  <dcterms:modified xsi:type="dcterms:W3CDTF">2025-10-03T15:11:27Z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0x010100B95AD38F90B95C44BA5463023808FFAD</vt:lpwstr>
  </property>
</Properties>
</file>