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7" r:id="rId5"/>
    <p:sldId id="264" r:id="rId6"/>
    <p:sldId id="258" r:id="rId7"/>
    <p:sldId id="320" r:id="rId8"/>
    <p:sldId id="309" r:id="rId9"/>
    <p:sldId id="308" r:id="rId10"/>
    <p:sldId id="299" r:id="rId11"/>
    <p:sldId id="310" r:id="rId12"/>
    <p:sldId id="311" r:id="rId13"/>
    <p:sldId id="321" r:id="rId14"/>
    <p:sldId id="317" r:id="rId15"/>
    <p:sldId id="312" r:id="rId16"/>
    <p:sldId id="318" r:id="rId17"/>
    <p:sldId id="313" r:id="rId18"/>
    <p:sldId id="319" r:id="rId19"/>
    <p:sldId id="314" r:id="rId20"/>
    <p:sldId id="315" r:id="rId21"/>
  </p:sldIdLst>
  <p:sldSz cx="12192000" cy="6858000"/>
  <p:notesSz cx="6735763" cy="98663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srine Azouz" initials="NA" lastIdx="1" clrIdx="0">
    <p:extLst>
      <p:ext uri="{19B8F6BF-5375-455C-9EA6-DF929625EA0E}">
        <p15:presenceInfo xmlns:p15="http://schemas.microsoft.com/office/powerpoint/2012/main" userId="575b618fec044d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301"/>
    <a:srgbClr val="3C10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439" autoAdjust="0"/>
  </p:normalViewPr>
  <p:slideViewPr>
    <p:cSldViewPr snapToGrid="0" snapToObjects="1">
      <p:cViewPr varScale="1">
        <p:scale>
          <a:sx n="84" d="100"/>
          <a:sy n="84" d="100"/>
        </p:scale>
        <p:origin x="106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A45C6C08-E38E-47D4-A111-E725C275D6CB}" type="datetimeFigureOut">
              <a:rPr lang="fr-FR" smtClean="0"/>
              <a:t>28/09/2025</a:t>
            </a:fld>
            <a:endParaRPr lang="fr-FR"/>
          </a:p>
        </p:txBody>
      </p:sp>
      <p:sp>
        <p:nvSpPr>
          <p:cNvPr id="4" name="Espace réservé de l'image des diapositives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3C092159-32E6-42B7-AB9D-892DE0BC6308}" type="slidenum">
              <a:rPr lang="fr-FR" smtClean="0"/>
              <a:t>‹N°›</a:t>
            </a:fld>
            <a:endParaRPr lang="fr-FR"/>
          </a:p>
        </p:txBody>
      </p:sp>
    </p:spTree>
    <p:extLst>
      <p:ext uri="{BB962C8B-B14F-4D97-AF65-F5344CB8AC3E}">
        <p14:creationId xmlns:p14="http://schemas.microsoft.com/office/powerpoint/2010/main" val="37834795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Impossible d’appliquer nabla sur f6 c’est un piège car f6 n’est pas une fonction mais une application</a:t>
            </a:r>
          </a:p>
        </p:txBody>
      </p:sp>
      <p:sp>
        <p:nvSpPr>
          <p:cNvPr id="4" name="Espace réservé du numéro de diapositive 3"/>
          <p:cNvSpPr>
            <a:spLocks noGrp="1"/>
          </p:cNvSpPr>
          <p:nvPr>
            <p:ph type="sldNum" sz="quarter" idx="5"/>
          </p:nvPr>
        </p:nvSpPr>
        <p:spPr/>
        <p:txBody>
          <a:bodyPr/>
          <a:lstStyle/>
          <a:p>
            <a:fld id="{3C092159-32E6-42B7-AB9D-892DE0BC6308}" type="slidenum">
              <a:rPr lang="fr-FR" smtClean="0"/>
              <a:t>17</a:t>
            </a:fld>
            <a:endParaRPr lang="fr-FR"/>
          </a:p>
        </p:txBody>
      </p:sp>
    </p:spTree>
    <p:extLst>
      <p:ext uri="{BB962C8B-B14F-4D97-AF65-F5344CB8AC3E}">
        <p14:creationId xmlns:p14="http://schemas.microsoft.com/office/powerpoint/2010/main" val="3370774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3AB21282-739D-1545-8160-C2F20A862829}"/>
              </a:ext>
            </a:extLst>
          </p:cNvPr>
          <p:cNvPicPr>
            <a:picLocks noChangeAspect="1"/>
          </p:cNvPicPr>
          <p:nvPr userDrawn="1"/>
        </p:nvPicPr>
        <p:blipFill>
          <a:blip r:embed="rId2"/>
          <a:stretch>
            <a:fillRect/>
          </a:stretch>
        </p:blipFill>
        <p:spPr>
          <a:xfrm>
            <a:off x="3175" y="0"/>
            <a:ext cx="12185650" cy="6858000"/>
          </a:xfrm>
          <a:prstGeom prst="rect">
            <a:avLst/>
          </a:prstGeom>
        </p:spPr>
      </p:pic>
      <p:sp>
        <p:nvSpPr>
          <p:cNvPr id="2" name="Titre 1">
            <a:extLst>
              <a:ext uri="{FF2B5EF4-FFF2-40B4-BE49-F238E27FC236}">
                <a16:creationId xmlns:a16="http://schemas.microsoft.com/office/drawing/2014/main" id="{C8F6F3D0-A5F0-F94F-86EF-58E19E40DC2B}"/>
              </a:ext>
            </a:extLst>
          </p:cNvPr>
          <p:cNvSpPr>
            <a:spLocks noGrp="1"/>
          </p:cNvSpPr>
          <p:nvPr>
            <p:ph type="ctrTitle"/>
          </p:nvPr>
        </p:nvSpPr>
        <p:spPr>
          <a:xfrm>
            <a:off x="5364480" y="1122363"/>
            <a:ext cx="6685280" cy="2387600"/>
          </a:xfrm>
        </p:spPr>
        <p:txBody>
          <a:bodyPr anchor="b">
            <a:normAutofit/>
          </a:bodyPr>
          <a:lstStyle>
            <a:lvl1pPr algn="l">
              <a:defRPr sz="4000" b="1">
                <a:solidFill>
                  <a:schemeClr val="bg1"/>
                </a:solidFill>
                <a:latin typeface="Arial" panose="020B0604020202020204" pitchFamily="34" charset="0"/>
                <a:cs typeface="Arial" panose="020B0604020202020204" pitchFamily="34" charset="0"/>
              </a:defRPr>
            </a:lvl1pPr>
          </a:lstStyle>
          <a:p>
            <a:r>
              <a:rPr lang="fr-FR" dirty="0"/>
              <a:t>Modifiez le style du titre</a:t>
            </a:r>
          </a:p>
        </p:txBody>
      </p:sp>
      <p:sp>
        <p:nvSpPr>
          <p:cNvPr id="3" name="Sous-titre 2">
            <a:extLst>
              <a:ext uri="{FF2B5EF4-FFF2-40B4-BE49-F238E27FC236}">
                <a16:creationId xmlns:a16="http://schemas.microsoft.com/office/drawing/2014/main" id="{9CBF5D67-8F07-9F45-ABF6-2F22AAA4585A}"/>
              </a:ext>
            </a:extLst>
          </p:cNvPr>
          <p:cNvSpPr>
            <a:spLocks noGrp="1"/>
          </p:cNvSpPr>
          <p:nvPr>
            <p:ph type="subTitle" idx="1"/>
          </p:nvPr>
        </p:nvSpPr>
        <p:spPr>
          <a:xfrm>
            <a:off x="5364480" y="3602038"/>
            <a:ext cx="6685280" cy="1655762"/>
          </a:xfrm>
        </p:spPr>
        <p:txBody>
          <a:bodyPr>
            <a:normAutofit/>
          </a:bodyPr>
          <a:lstStyle>
            <a:lvl1pPr marL="0" indent="0" algn="l">
              <a:buNone/>
              <a:defRPr sz="1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Modifiez le style des sous-titres du masque</a:t>
            </a:r>
          </a:p>
        </p:txBody>
      </p:sp>
    </p:spTree>
    <p:extLst>
      <p:ext uri="{BB962C8B-B14F-4D97-AF65-F5344CB8AC3E}">
        <p14:creationId xmlns:p14="http://schemas.microsoft.com/office/powerpoint/2010/main" val="59828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0B2086-DCE7-8C4E-A854-C08109FC933E}"/>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208BC31D-E236-2A4A-B4E9-B7575266D7F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619380B-E6F1-4240-858C-CEBEDB15ACC1}"/>
              </a:ext>
            </a:extLst>
          </p:cNvPr>
          <p:cNvSpPr>
            <a:spLocks noGrp="1"/>
          </p:cNvSpPr>
          <p:nvPr>
            <p:ph type="dt" sz="half" idx="10"/>
          </p:nvPr>
        </p:nvSpPr>
        <p:spPr/>
        <p:txBody>
          <a:bodyPr/>
          <a:lstStyle/>
          <a:p>
            <a:fld id="{62E7EC1F-9BED-B240-AF49-F98813952C30}" type="datetimeFigureOut">
              <a:rPr lang="fr-FR" smtClean="0"/>
              <a:t>28/09/2025</a:t>
            </a:fld>
            <a:endParaRPr lang="fr-FR"/>
          </a:p>
        </p:txBody>
      </p:sp>
      <p:sp>
        <p:nvSpPr>
          <p:cNvPr id="5" name="Espace réservé du pied de page 4">
            <a:extLst>
              <a:ext uri="{FF2B5EF4-FFF2-40B4-BE49-F238E27FC236}">
                <a16:creationId xmlns:a16="http://schemas.microsoft.com/office/drawing/2014/main" id="{3CE028F0-2E18-0C4C-B5D2-AFDD8BD7DBF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D05A1C4-EE23-DA43-A3F6-F25BC55CB13C}"/>
              </a:ext>
            </a:extLst>
          </p:cNvPr>
          <p:cNvSpPr>
            <a:spLocks noGrp="1"/>
          </p:cNvSpPr>
          <p:nvPr>
            <p:ph type="sldNum" sz="quarter" idx="12"/>
          </p:nvPr>
        </p:nvSpPr>
        <p:spPr/>
        <p:txBody>
          <a:bodyPr/>
          <a:lstStyle/>
          <a:p>
            <a:fld id="{AC362B43-C46E-FE40-90AB-E375E6197A38}" type="slidenum">
              <a:rPr lang="fr-FR" smtClean="0"/>
              <a:t>‹N°›</a:t>
            </a:fld>
            <a:endParaRPr lang="fr-FR"/>
          </a:p>
        </p:txBody>
      </p:sp>
    </p:spTree>
    <p:extLst>
      <p:ext uri="{BB962C8B-B14F-4D97-AF65-F5344CB8AC3E}">
        <p14:creationId xmlns:p14="http://schemas.microsoft.com/office/powerpoint/2010/main" val="1515241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9DEED86-2ED9-C34D-801C-1BC7AD7C4DD6}"/>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DBD6889-2241-7742-AB33-808F4E605DE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71F6020-7348-BC4D-BF0B-FE4599D25C71}"/>
              </a:ext>
            </a:extLst>
          </p:cNvPr>
          <p:cNvSpPr>
            <a:spLocks noGrp="1"/>
          </p:cNvSpPr>
          <p:nvPr>
            <p:ph type="dt" sz="half" idx="10"/>
          </p:nvPr>
        </p:nvSpPr>
        <p:spPr/>
        <p:txBody>
          <a:bodyPr/>
          <a:lstStyle/>
          <a:p>
            <a:fld id="{62E7EC1F-9BED-B240-AF49-F98813952C30}" type="datetimeFigureOut">
              <a:rPr lang="fr-FR" smtClean="0"/>
              <a:t>28/09/2025</a:t>
            </a:fld>
            <a:endParaRPr lang="fr-FR"/>
          </a:p>
        </p:txBody>
      </p:sp>
      <p:sp>
        <p:nvSpPr>
          <p:cNvPr id="5" name="Espace réservé du pied de page 4">
            <a:extLst>
              <a:ext uri="{FF2B5EF4-FFF2-40B4-BE49-F238E27FC236}">
                <a16:creationId xmlns:a16="http://schemas.microsoft.com/office/drawing/2014/main" id="{2B685FED-D18D-2E47-84E0-862D661A7A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0F96D81-939B-DE46-883D-EDB3C32B18B4}"/>
              </a:ext>
            </a:extLst>
          </p:cNvPr>
          <p:cNvSpPr>
            <a:spLocks noGrp="1"/>
          </p:cNvSpPr>
          <p:nvPr>
            <p:ph type="sldNum" sz="quarter" idx="12"/>
          </p:nvPr>
        </p:nvSpPr>
        <p:spPr/>
        <p:txBody>
          <a:bodyPr/>
          <a:lstStyle/>
          <a:p>
            <a:fld id="{AC362B43-C46E-FE40-90AB-E375E6197A38}" type="slidenum">
              <a:rPr lang="fr-FR" smtClean="0"/>
              <a:t>‹N°›</a:t>
            </a:fld>
            <a:endParaRPr lang="fr-FR"/>
          </a:p>
        </p:txBody>
      </p:sp>
    </p:spTree>
    <p:extLst>
      <p:ext uri="{BB962C8B-B14F-4D97-AF65-F5344CB8AC3E}">
        <p14:creationId xmlns:p14="http://schemas.microsoft.com/office/powerpoint/2010/main" val="381283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84027BBD-831D-C745-AADC-6A65B27E322C}"/>
              </a:ext>
            </a:extLst>
          </p:cNvPr>
          <p:cNvPicPr>
            <a:picLocks noChangeAspect="1"/>
          </p:cNvPicPr>
          <p:nvPr userDrawn="1"/>
        </p:nvPicPr>
        <p:blipFill>
          <a:blip r:embed="rId2"/>
          <a:stretch>
            <a:fillRect/>
          </a:stretch>
        </p:blipFill>
        <p:spPr>
          <a:xfrm>
            <a:off x="0" y="0"/>
            <a:ext cx="11118850" cy="6858000"/>
          </a:xfrm>
          <a:prstGeom prst="rect">
            <a:avLst/>
          </a:prstGeom>
        </p:spPr>
      </p:pic>
      <p:sp>
        <p:nvSpPr>
          <p:cNvPr id="2" name="Titre 1">
            <a:extLst>
              <a:ext uri="{FF2B5EF4-FFF2-40B4-BE49-F238E27FC236}">
                <a16:creationId xmlns:a16="http://schemas.microsoft.com/office/drawing/2014/main" id="{F04AD167-26CA-B747-8B79-1614CB314245}"/>
              </a:ext>
            </a:extLst>
          </p:cNvPr>
          <p:cNvSpPr>
            <a:spLocks noGrp="1"/>
          </p:cNvSpPr>
          <p:nvPr>
            <p:ph type="title"/>
          </p:nvPr>
        </p:nvSpPr>
        <p:spPr>
          <a:xfrm>
            <a:off x="2174240" y="548005"/>
            <a:ext cx="9017000" cy="1325563"/>
          </a:xfrm>
        </p:spPr>
        <p:txBody>
          <a:bodyPr>
            <a:normAutofit/>
          </a:bodyPr>
          <a:lstStyle>
            <a:lvl1pPr>
              <a:defRPr sz="3200" b="1">
                <a:solidFill>
                  <a:srgbClr val="3C1052"/>
                </a:solidFill>
                <a:latin typeface="Arial" panose="020B0604020202020204" pitchFamily="34" charset="0"/>
                <a:cs typeface="Arial" panose="020B0604020202020204" pitchFamily="34" charset="0"/>
              </a:defRPr>
            </a:lvl1pPr>
          </a:lstStyle>
          <a:p>
            <a:r>
              <a:rPr lang="fr-FR"/>
              <a:t>Modifiez le style du titre</a:t>
            </a:r>
          </a:p>
        </p:txBody>
      </p:sp>
      <p:sp>
        <p:nvSpPr>
          <p:cNvPr id="3" name="Espace réservé du contenu 2">
            <a:extLst>
              <a:ext uri="{FF2B5EF4-FFF2-40B4-BE49-F238E27FC236}">
                <a16:creationId xmlns:a16="http://schemas.microsoft.com/office/drawing/2014/main" id="{AE4DBE49-BBF4-A844-AB5A-64428B0DEC00}"/>
              </a:ext>
            </a:extLst>
          </p:cNvPr>
          <p:cNvSpPr>
            <a:spLocks noGrp="1"/>
          </p:cNvSpPr>
          <p:nvPr>
            <p:ph idx="1"/>
          </p:nvPr>
        </p:nvSpPr>
        <p:spPr>
          <a:xfrm>
            <a:off x="2174240" y="2141537"/>
            <a:ext cx="9017000" cy="4351338"/>
          </a:xfrm>
        </p:spPr>
        <p:txBody>
          <a:bodyPr>
            <a:normAutofit/>
          </a:bodyPr>
          <a:lstStyle>
            <a:lvl1pPr>
              <a:defRPr sz="2000">
                <a:solidFill>
                  <a:srgbClr val="3C1052"/>
                </a:solidFill>
                <a:latin typeface="Arial" panose="020B0604020202020204" pitchFamily="34" charset="0"/>
                <a:cs typeface="Arial" panose="020B0604020202020204" pitchFamily="34" charset="0"/>
              </a:defRPr>
            </a:lvl1pPr>
            <a:lvl2pPr>
              <a:defRPr sz="1800">
                <a:solidFill>
                  <a:srgbClr val="3C1052"/>
                </a:solidFill>
                <a:latin typeface="Arial" panose="020B0604020202020204" pitchFamily="34" charset="0"/>
                <a:cs typeface="Arial" panose="020B0604020202020204" pitchFamily="34" charset="0"/>
              </a:defRPr>
            </a:lvl2pPr>
            <a:lvl3pPr>
              <a:defRPr sz="1600">
                <a:solidFill>
                  <a:srgbClr val="3C1052"/>
                </a:solidFill>
                <a:latin typeface="Arial" panose="020B0604020202020204" pitchFamily="34" charset="0"/>
                <a:cs typeface="Arial" panose="020B0604020202020204" pitchFamily="34" charset="0"/>
              </a:defRPr>
            </a:lvl3pPr>
            <a:lvl4pPr>
              <a:defRPr sz="1400">
                <a:solidFill>
                  <a:srgbClr val="3C1052"/>
                </a:solidFill>
                <a:latin typeface="Arial" panose="020B0604020202020204" pitchFamily="34" charset="0"/>
                <a:cs typeface="Arial" panose="020B0604020202020204" pitchFamily="34" charset="0"/>
              </a:defRPr>
            </a:lvl4pPr>
            <a:lvl5pPr>
              <a:defRPr sz="1400">
                <a:solidFill>
                  <a:srgbClr val="3C1052"/>
                </a:solidFill>
                <a:latin typeface="Arial" panose="020B0604020202020204" pitchFamily="34" charset="0"/>
                <a:cs typeface="Arial" panose="020B0604020202020204" pitchFamily="34" charset="0"/>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pic>
        <p:nvPicPr>
          <p:cNvPr id="9" name="Image 8">
            <a:extLst>
              <a:ext uri="{FF2B5EF4-FFF2-40B4-BE49-F238E27FC236}">
                <a16:creationId xmlns:a16="http://schemas.microsoft.com/office/drawing/2014/main" id="{82275E86-A1F2-2743-920A-FBB4413A58D5}"/>
              </a:ext>
            </a:extLst>
          </p:cNvPr>
          <p:cNvPicPr>
            <a:picLocks noChangeAspect="1"/>
          </p:cNvPicPr>
          <p:nvPr userDrawn="1"/>
        </p:nvPicPr>
        <p:blipFill>
          <a:blip r:embed="rId3"/>
          <a:stretch>
            <a:fillRect/>
          </a:stretch>
        </p:blipFill>
        <p:spPr>
          <a:xfrm>
            <a:off x="1576262" y="991993"/>
            <a:ext cx="363028" cy="410087"/>
          </a:xfrm>
          <a:prstGeom prst="rect">
            <a:avLst/>
          </a:prstGeom>
        </p:spPr>
      </p:pic>
    </p:spTree>
    <p:extLst>
      <p:ext uri="{BB962C8B-B14F-4D97-AF65-F5344CB8AC3E}">
        <p14:creationId xmlns:p14="http://schemas.microsoft.com/office/powerpoint/2010/main" val="1552543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935F83F-4BE2-7544-886A-700288DA7F7F}"/>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re 1">
            <a:extLst>
              <a:ext uri="{FF2B5EF4-FFF2-40B4-BE49-F238E27FC236}">
                <a16:creationId xmlns:a16="http://schemas.microsoft.com/office/drawing/2014/main" id="{37278247-760B-934A-BB2F-48EAA7E248C8}"/>
              </a:ext>
            </a:extLst>
          </p:cNvPr>
          <p:cNvSpPr>
            <a:spLocks noGrp="1"/>
          </p:cNvSpPr>
          <p:nvPr>
            <p:ph type="title"/>
          </p:nvPr>
        </p:nvSpPr>
        <p:spPr>
          <a:xfrm>
            <a:off x="3474720" y="1399857"/>
            <a:ext cx="8270240" cy="2002155"/>
          </a:xfrm>
        </p:spPr>
        <p:txBody>
          <a:bodyPr anchor="b">
            <a:normAutofit/>
          </a:bodyPr>
          <a:lstStyle>
            <a:lvl1pPr>
              <a:defRPr sz="4400" b="1">
                <a:solidFill>
                  <a:schemeClr val="bg1"/>
                </a:solidFill>
                <a:latin typeface="Arial" panose="020B0604020202020204" pitchFamily="34" charset="0"/>
                <a:cs typeface="Arial" panose="020B0604020202020204" pitchFamily="34" charset="0"/>
              </a:defRPr>
            </a:lvl1pPr>
          </a:lstStyle>
          <a:p>
            <a:r>
              <a:rPr lang="fr-FR"/>
              <a:t>Modifiez le style du titre</a:t>
            </a:r>
          </a:p>
        </p:txBody>
      </p:sp>
      <p:sp>
        <p:nvSpPr>
          <p:cNvPr id="3" name="Espace réservé du texte 2">
            <a:extLst>
              <a:ext uri="{FF2B5EF4-FFF2-40B4-BE49-F238E27FC236}">
                <a16:creationId xmlns:a16="http://schemas.microsoft.com/office/drawing/2014/main" id="{92E4542D-9593-5948-99D9-48D4B2E631B2}"/>
              </a:ext>
            </a:extLst>
          </p:cNvPr>
          <p:cNvSpPr>
            <a:spLocks noGrp="1"/>
          </p:cNvSpPr>
          <p:nvPr>
            <p:ph type="body" idx="1"/>
          </p:nvPr>
        </p:nvSpPr>
        <p:spPr>
          <a:xfrm>
            <a:off x="3474720" y="3429000"/>
            <a:ext cx="8270240" cy="866457"/>
          </a:xfrm>
        </p:spPr>
        <p:txBody>
          <a:bodyPr>
            <a:normAutofit/>
          </a:bodyPr>
          <a:lstStyle>
            <a:lvl1pPr marL="0" indent="0">
              <a:buNone/>
              <a:defRPr sz="1600">
                <a:solidFill>
                  <a:schemeClr val="bg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Cliquez pour modifier les styles du texte du masque</a:t>
            </a:r>
          </a:p>
        </p:txBody>
      </p:sp>
    </p:spTree>
    <p:extLst>
      <p:ext uri="{BB962C8B-B14F-4D97-AF65-F5344CB8AC3E}">
        <p14:creationId xmlns:p14="http://schemas.microsoft.com/office/powerpoint/2010/main" val="383348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E289FC-EB8B-5D42-A06C-E4DB4EB431D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A96FF05-F1FF-0E46-8D6D-B44A686BAF6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D7A2554-3545-334E-A3D6-64E81C9C506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510E7F6-3DF3-AE4B-BE92-887CDC4D1D5E}"/>
              </a:ext>
            </a:extLst>
          </p:cNvPr>
          <p:cNvSpPr>
            <a:spLocks noGrp="1"/>
          </p:cNvSpPr>
          <p:nvPr>
            <p:ph type="dt" sz="half" idx="10"/>
          </p:nvPr>
        </p:nvSpPr>
        <p:spPr/>
        <p:txBody>
          <a:bodyPr/>
          <a:lstStyle/>
          <a:p>
            <a:fld id="{62E7EC1F-9BED-B240-AF49-F98813952C30}" type="datetimeFigureOut">
              <a:rPr lang="fr-FR" smtClean="0"/>
              <a:t>28/09/2025</a:t>
            </a:fld>
            <a:endParaRPr lang="fr-FR"/>
          </a:p>
        </p:txBody>
      </p:sp>
      <p:sp>
        <p:nvSpPr>
          <p:cNvPr id="6" name="Espace réservé du pied de page 5">
            <a:extLst>
              <a:ext uri="{FF2B5EF4-FFF2-40B4-BE49-F238E27FC236}">
                <a16:creationId xmlns:a16="http://schemas.microsoft.com/office/drawing/2014/main" id="{05D16770-453C-6D49-87EA-F0AA55E56A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FCC8644-5E25-334E-A80A-B0CE8C31EE2F}"/>
              </a:ext>
            </a:extLst>
          </p:cNvPr>
          <p:cNvSpPr>
            <a:spLocks noGrp="1"/>
          </p:cNvSpPr>
          <p:nvPr>
            <p:ph type="sldNum" sz="quarter" idx="12"/>
          </p:nvPr>
        </p:nvSpPr>
        <p:spPr/>
        <p:txBody>
          <a:bodyPr/>
          <a:lstStyle/>
          <a:p>
            <a:fld id="{AC362B43-C46E-FE40-90AB-E375E6197A38}" type="slidenum">
              <a:rPr lang="fr-FR" smtClean="0"/>
              <a:t>‹N°›</a:t>
            </a:fld>
            <a:endParaRPr lang="fr-FR"/>
          </a:p>
        </p:txBody>
      </p:sp>
    </p:spTree>
    <p:extLst>
      <p:ext uri="{BB962C8B-B14F-4D97-AF65-F5344CB8AC3E}">
        <p14:creationId xmlns:p14="http://schemas.microsoft.com/office/powerpoint/2010/main" val="3146451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D1C2170-6B10-2447-BE1A-95DD1C82494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36DF07BC-2E88-3E4D-BF06-ED27EA581F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7870DA0-2C6E-334C-92F9-30A8E1EF790D}"/>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10DEC27-C4C9-714B-8882-7E06B16052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01760DA4-069F-014D-8F10-D6EC502BF10B}"/>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2E3B447-3AFE-2D40-8113-0E2BFA11060A}"/>
              </a:ext>
            </a:extLst>
          </p:cNvPr>
          <p:cNvSpPr>
            <a:spLocks noGrp="1"/>
          </p:cNvSpPr>
          <p:nvPr>
            <p:ph type="dt" sz="half" idx="10"/>
          </p:nvPr>
        </p:nvSpPr>
        <p:spPr/>
        <p:txBody>
          <a:bodyPr/>
          <a:lstStyle/>
          <a:p>
            <a:fld id="{62E7EC1F-9BED-B240-AF49-F98813952C30}" type="datetimeFigureOut">
              <a:rPr lang="fr-FR" smtClean="0"/>
              <a:t>28/09/2025</a:t>
            </a:fld>
            <a:endParaRPr lang="fr-FR"/>
          </a:p>
        </p:txBody>
      </p:sp>
      <p:sp>
        <p:nvSpPr>
          <p:cNvPr id="8" name="Espace réservé du pied de page 7">
            <a:extLst>
              <a:ext uri="{FF2B5EF4-FFF2-40B4-BE49-F238E27FC236}">
                <a16:creationId xmlns:a16="http://schemas.microsoft.com/office/drawing/2014/main" id="{10945971-0CCC-B640-A3EA-FEAB9374283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E538A90-1A45-E54D-ADBD-F61F94B5124D}"/>
              </a:ext>
            </a:extLst>
          </p:cNvPr>
          <p:cNvSpPr>
            <a:spLocks noGrp="1"/>
          </p:cNvSpPr>
          <p:nvPr>
            <p:ph type="sldNum" sz="quarter" idx="12"/>
          </p:nvPr>
        </p:nvSpPr>
        <p:spPr/>
        <p:txBody>
          <a:bodyPr/>
          <a:lstStyle/>
          <a:p>
            <a:fld id="{AC362B43-C46E-FE40-90AB-E375E6197A38}" type="slidenum">
              <a:rPr lang="fr-FR" smtClean="0"/>
              <a:t>‹N°›</a:t>
            </a:fld>
            <a:endParaRPr lang="fr-FR"/>
          </a:p>
        </p:txBody>
      </p:sp>
    </p:spTree>
    <p:extLst>
      <p:ext uri="{BB962C8B-B14F-4D97-AF65-F5344CB8AC3E}">
        <p14:creationId xmlns:p14="http://schemas.microsoft.com/office/powerpoint/2010/main" val="3099349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83965AC-F43F-9D49-B1D6-D029232058F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5E4E9996-0BA1-D341-BA32-E3B45E4D74D9}"/>
              </a:ext>
            </a:extLst>
          </p:cNvPr>
          <p:cNvSpPr>
            <a:spLocks noGrp="1"/>
          </p:cNvSpPr>
          <p:nvPr>
            <p:ph type="dt" sz="half" idx="10"/>
          </p:nvPr>
        </p:nvSpPr>
        <p:spPr/>
        <p:txBody>
          <a:bodyPr/>
          <a:lstStyle/>
          <a:p>
            <a:fld id="{62E7EC1F-9BED-B240-AF49-F98813952C30}" type="datetimeFigureOut">
              <a:rPr lang="fr-FR" smtClean="0"/>
              <a:t>28/09/2025</a:t>
            </a:fld>
            <a:endParaRPr lang="fr-FR"/>
          </a:p>
        </p:txBody>
      </p:sp>
      <p:sp>
        <p:nvSpPr>
          <p:cNvPr id="4" name="Espace réservé du pied de page 3">
            <a:extLst>
              <a:ext uri="{FF2B5EF4-FFF2-40B4-BE49-F238E27FC236}">
                <a16:creationId xmlns:a16="http://schemas.microsoft.com/office/drawing/2014/main" id="{6FA58553-28EF-0A4B-B5F2-A41AAF0A5335}"/>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D322E6E7-8260-2343-8F29-A5043FBFE47F}"/>
              </a:ext>
            </a:extLst>
          </p:cNvPr>
          <p:cNvSpPr>
            <a:spLocks noGrp="1"/>
          </p:cNvSpPr>
          <p:nvPr>
            <p:ph type="sldNum" sz="quarter" idx="12"/>
          </p:nvPr>
        </p:nvSpPr>
        <p:spPr/>
        <p:txBody>
          <a:bodyPr/>
          <a:lstStyle/>
          <a:p>
            <a:fld id="{AC362B43-C46E-FE40-90AB-E375E6197A38}" type="slidenum">
              <a:rPr lang="fr-FR" smtClean="0"/>
              <a:t>‹N°›</a:t>
            </a:fld>
            <a:endParaRPr lang="fr-FR"/>
          </a:p>
        </p:txBody>
      </p:sp>
    </p:spTree>
    <p:extLst>
      <p:ext uri="{BB962C8B-B14F-4D97-AF65-F5344CB8AC3E}">
        <p14:creationId xmlns:p14="http://schemas.microsoft.com/office/powerpoint/2010/main" val="171161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B9A81B7-0C3E-A240-A6D1-FE432EC87323}"/>
              </a:ext>
            </a:extLst>
          </p:cNvPr>
          <p:cNvSpPr>
            <a:spLocks noGrp="1"/>
          </p:cNvSpPr>
          <p:nvPr>
            <p:ph type="dt" sz="half" idx="10"/>
          </p:nvPr>
        </p:nvSpPr>
        <p:spPr/>
        <p:txBody>
          <a:bodyPr/>
          <a:lstStyle/>
          <a:p>
            <a:fld id="{62E7EC1F-9BED-B240-AF49-F98813952C30}" type="datetimeFigureOut">
              <a:rPr lang="fr-FR" smtClean="0"/>
              <a:t>28/09/2025</a:t>
            </a:fld>
            <a:endParaRPr lang="fr-FR"/>
          </a:p>
        </p:txBody>
      </p:sp>
      <p:sp>
        <p:nvSpPr>
          <p:cNvPr id="3" name="Espace réservé du pied de page 2">
            <a:extLst>
              <a:ext uri="{FF2B5EF4-FFF2-40B4-BE49-F238E27FC236}">
                <a16:creationId xmlns:a16="http://schemas.microsoft.com/office/drawing/2014/main" id="{8AB1937B-0F2B-C24B-BED2-670BD0B16480}"/>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42A266-9A4D-D746-BF3D-0238ABE7AC91}"/>
              </a:ext>
            </a:extLst>
          </p:cNvPr>
          <p:cNvSpPr>
            <a:spLocks noGrp="1"/>
          </p:cNvSpPr>
          <p:nvPr>
            <p:ph type="sldNum" sz="quarter" idx="12"/>
          </p:nvPr>
        </p:nvSpPr>
        <p:spPr/>
        <p:txBody>
          <a:bodyPr/>
          <a:lstStyle/>
          <a:p>
            <a:fld id="{AC362B43-C46E-FE40-90AB-E375E6197A38}" type="slidenum">
              <a:rPr lang="fr-FR" smtClean="0"/>
              <a:t>‹N°›</a:t>
            </a:fld>
            <a:endParaRPr lang="fr-FR"/>
          </a:p>
        </p:txBody>
      </p:sp>
    </p:spTree>
    <p:extLst>
      <p:ext uri="{BB962C8B-B14F-4D97-AF65-F5344CB8AC3E}">
        <p14:creationId xmlns:p14="http://schemas.microsoft.com/office/powerpoint/2010/main" val="430621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74C937-08A3-7B42-BFF5-19908D4B987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4CD84F5-758F-3845-BDEA-F9B8BD288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E8967A6-C874-AF42-954F-6B604B384D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E253C98-8468-D440-9417-ED1A26E1BD69}"/>
              </a:ext>
            </a:extLst>
          </p:cNvPr>
          <p:cNvSpPr>
            <a:spLocks noGrp="1"/>
          </p:cNvSpPr>
          <p:nvPr>
            <p:ph type="dt" sz="half" idx="10"/>
          </p:nvPr>
        </p:nvSpPr>
        <p:spPr/>
        <p:txBody>
          <a:bodyPr/>
          <a:lstStyle/>
          <a:p>
            <a:fld id="{62E7EC1F-9BED-B240-AF49-F98813952C30}" type="datetimeFigureOut">
              <a:rPr lang="fr-FR" smtClean="0"/>
              <a:t>28/09/2025</a:t>
            </a:fld>
            <a:endParaRPr lang="fr-FR"/>
          </a:p>
        </p:txBody>
      </p:sp>
      <p:sp>
        <p:nvSpPr>
          <p:cNvPr id="6" name="Espace réservé du pied de page 5">
            <a:extLst>
              <a:ext uri="{FF2B5EF4-FFF2-40B4-BE49-F238E27FC236}">
                <a16:creationId xmlns:a16="http://schemas.microsoft.com/office/drawing/2014/main" id="{95353FE9-2AB4-C046-9F6D-C10C156DCE0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E6CB471-4AFD-BE4B-BEE6-745515A725CF}"/>
              </a:ext>
            </a:extLst>
          </p:cNvPr>
          <p:cNvSpPr>
            <a:spLocks noGrp="1"/>
          </p:cNvSpPr>
          <p:nvPr>
            <p:ph type="sldNum" sz="quarter" idx="12"/>
          </p:nvPr>
        </p:nvSpPr>
        <p:spPr/>
        <p:txBody>
          <a:bodyPr/>
          <a:lstStyle/>
          <a:p>
            <a:fld id="{AC362B43-C46E-FE40-90AB-E375E6197A38}" type="slidenum">
              <a:rPr lang="fr-FR" smtClean="0"/>
              <a:t>‹N°›</a:t>
            </a:fld>
            <a:endParaRPr lang="fr-FR"/>
          </a:p>
        </p:txBody>
      </p:sp>
    </p:spTree>
    <p:extLst>
      <p:ext uri="{BB962C8B-B14F-4D97-AF65-F5344CB8AC3E}">
        <p14:creationId xmlns:p14="http://schemas.microsoft.com/office/powerpoint/2010/main" val="68513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D8E4B8-6EA4-8441-A236-A603EA68F28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2A19314C-0361-4B40-84DA-C66CF19B86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BB16F4F5-AE70-EF4C-80CF-D0B662871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13851AF-D303-E444-B02A-D180B12BB1F8}"/>
              </a:ext>
            </a:extLst>
          </p:cNvPr>
          <p:cNvSpPr>
            <a:spLocks noGrp="1"/>
          </p:cNvSpPr>
          <p:nvPr>
            <p:ph type="dt" sz="half" idx="10"/>
          </p:nvPr>
        </p:nvSpPr>
        <p:spPr/>
        <p:txBody>
          <a:bodyPr/>
          <a:lstStyle/>
          <a:p>
            <a:fld id="{62E7EC1F-9BED-B240-AF49-F98813952C30}" type="datetimeFigureOut">
              <a:rPr lang="fr-FR" smtClean="0"/>
              <a:t>28/09/2025</a:t>
            </a:fld>
            <a:endParaRPr lang="fr-FR"/>
          </a:p>
        </p:txBody>
      </p:sp>
      <p:sp>
        <p:nvSpPr>
          <p:cNvPr id="6" name="Espace réservé du pied de page 5">
            <a:extLst>
              <a:ext uri="{FF2B5EF4-FFF2-40B4-BE49-F238E27FC236}">
                <a16:creationId xmlns:a16="http://schemas.microsoft.com/office/drawing/2014/main" id="{FBC063E1-A2CD-0D47-B265-F26FAD5969B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B2FCAAE-2E0E-414D-84E6-E3488425C1A6}"/>
              </a:ext>
            </a:extLst>
          </p:cNvPr>
          <p:cNvSpPr>
            <a:spLocks noGrp="1"/>
          </p:cNvSpPr>
          <p:nvPr>
            <p:ph type="sldNum" sz="quarter" idx="12"/>
          </p:nvPr>
        </p:nvSpPr>
        <p:spPr/>
        <p:txBody>
          <a:bodyPr/>
          <a:lstStyle/>
          <a:p>
            <a:fld id="{AC362B43-C46E-FE40-90AB-E375E6197A38}" type="slidenum">
              <a:rPr lang="fr-FR" smtClean="0"/>
              <a:t>‹N°›</a:t>
            </a:fld>
            <a:endParaRPr lang="fr-FR"/>
          </a:p>
        </p:txBody>
      </p:sp>
    </p:spTree>
    <p:extLst>
      <p:ext uri="{BB962C8B-B14F-4D97-AF65-F5344CB8AC3E}">
        <p14:creationId xmlns:p14="http://schemas.microsoft.com/office/powerpoint/2010/main" val="2897755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35EC230-C95B-C14E-8DBF-B1668F0843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8331060-3C6D-CE49-BC76-97AF0F42E7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8C4ACB-8838-7D4D-897A-EA298AE4A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E7EC1F-9BED-B240-AF49-F98813952C30}" type="datetimeFigureOut">
              <a:rPr lang="fr-FR" smtClean="0"/>
              <a:t>28/09/2025</a:t>
            </a:fld>
            <a:endParaRPr lang="fr-FR"/>
          </a:p>
        </p:txBody>
      </p:sp>
      <p:sp>
        <p:nvSpPr>
          <p:cNvPr id="5" name="Espace réservé du pied de page 4">
            <a:extLst>
              <a:ext uri="{FF2B5EF4-FFF2-40B4-BE49-F238E27FC236}">
                <a16:creationId xmlns:a16="http://schemas.microsoft.com/office/drawing/2014/main" id="{F449F5A1-0CAF-7646-A18E-53176499D4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803860FF-A84B-724D-902E-437CCA919B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362B43-C46E-FE40-90AB-E375E6197A38}" type="slidenum">
              <a:rPr lang="fr-FR" smtClean="0"/>
              <a:t>‹N°›</a:t>
            </a:fld>
            <a:endParaRPr lang="fr-FR"/>
          </a:p>
        </p:txBody>
      </p:sp>
    </p:spTree>
    <p:extLst>
      <p:ext uri="{BB962C8B-B14F-4D97-AF65-F5344CB8AC3E}">
        <p14:creationId xmlns:p14="http://schemas.microsoft.com/office/powerpoint/2010/main" val="2962167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96DE79-7E3F-834A-A99A-81C739CFEDBF}"/>
              </a:ext>
            </a:extLst>
          </p:cNvPr>
          <p:cNvSpPr>
            <a:spLocks noGrp="1"/>
          </p:cNvSpPr>
          <p:nvPr>
            <p:ph type="ctrTitle"/>
          </p:nvPr>
        </p:nvSpPr>
        <p:spPr/>
        <p:txBody>
          <a:bodyPr/>
          <a:lstStyle/>
          <a:p>
            <a:r>
              <a:rPr lang="fr-FR" dirty="0"/>
              <a:t>Mathématique pour l’ingénieur</a:t>
            </a:r>
          </a:p>
        </p:txBody>
      </p:sp>
      <p:sp>
        <p:nvSpPr>
          <p:cNvPr id="3" name="Sous-titre 2">
            <a:extLst>
              <a:ext uri="{FF2B5EF4-FFF2-40B4-BE49-F238E27FC236}">
                <a16:creationId xmlns:a16="http://schemas.microsoft.com/office/drawing/2014/main" id="{9B84DA91-2695-1148-9D68-517B9A702893}"/>
              </a:ext>
            </a:extLst>
          </p:cNvPr>
          <p:cNvSpPr>
            <a:spLocks noGrp="1"/>
          </p:cNvSpPr>
          <p:nvPr>
            <p:ph type="subTitle" idx="1"/>
          </p:nvPr>
        </p:nvSpPr>
        <p:spPr/>
        <p:txBody>
          <a:bodyPr/>
          <a:lstStyle/>
          <a:p>
            <a:r>
              <a:rPr lang="fr-FR" dirty="0"/>
              <a:t>Benoit Bernay </a:t>
            </a:r>
            <a:r>
              <a:rPr lang="fr-FR" dirty="0" err="1"/>
              <a:t>Angeletti</a:t>
            </a:r>
            <a:endParaRPr lang="fr-FR" dirty="0"/>
          </a:p>
        </p:txBody>
      </p:sp>
    </p:spTree>
    <p:extLst>
      <p:ext uri="{BB962C8B-B14F-4D97-AF65-F5344CB8AC3E}">
        <p14:creationId xmlns:p14="http://schemas.microsoft.com/office/powerpoint/2010/main" val="21301668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95D7E72-7A2F-0F07-5682-0A71CA561388}"/>
              </a:ext>
            </a:extLst>
          </p:cNvPr>
          <p:cNvSpPr>
            <a:spLocks noGrp="1"/>
          </p:cNvSpPr>
          <p:nvPr>
            <p:ph type="title"/>
          </p:nvPr>
        </p:nvSpPr>
        <p:spPr/>
        <p:txBody>
          <a:bodyPr/>
          <a:lstStyle/>
          <a:p>
            <a:r>
              <a:rPr lang="fr-FR" dirty="0"/>
              <a:t>Exercices :</a:t>
            </a:r>
          </a:p>
        </p:txBody>
      </p:sp>
      <p:pic>
        <p:nvPicPr>
          <p:cNvPr id="5" name="Espace réservé du contenu 4">
            <a:extLst>
              <a:ext uri="{FF2B5EF4-FFF2-40B4-BE49-F238E27FC236}">
                <a16:creationId xmlns:a16="http://schemas.microsoft.com/office/drawing/2014/main" id="{7F958178-F136-ED8F-4D4E-B085FE5D390B}"/>
              </a:ext>
            </a:extLst>
          </p:cNvPr>
          <p:cNvPicPr>
            <a:picLocks noGrp="1" noChangeAspect="1"/>
          </p:cNvPicPr>
          <p:nvPr>
            <p:ph idx="1"/>
          </p:nvPr>
        </p:nvPicPr>
        <p:blipFill>
          <a:blip r:embed="rId2"/>
          <a:stretch>
            <a:fillRect/>
          </a:stretch>
        </p:blipFill>
        <p:spPr>
          <a:xfrm>
            <a:off x="2174239" y="1844206"/>
            <a:ext cx="8973325" cy="3734661"/>
          </a:xfrm>
        </p:spPr>
      </p:pic>
    </p:spTree>
    <p:extLst>
      <p:ext uri="{BB962C8B-B14F-4D97-AF65-F5344CB8AC3E}">
        <p14:creationId xmlns:p14="http://schemas.microsoft.com/office/powerpoint/2010/main" val="322475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r>
              <a:rPr lang="fr-FR" sz="3200" dirty="0"/>
              <a:t>Familles et bases</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27F18AE-D672-1248-B1FE-04FC612DD8BD}"/>
                  </a:ext>
                </a:extLst>
              </p:cNvPr>
              <p:cNvSpPr>
                <a:spLocks noGrp="1"/>
              </p:cNvSpPr>
              <p:nvPr>
                <p:ph idx="1"/>
              </p:nvPr>
            </p:nvSpPr>
            <p:spPr>
              <a:xfrm>
                <a:off x="2174240" y="1777429"/>
                <a:ext cx="9017000" cy="4715446"/>
              </a:xfrm>
            </p:spPr>
            <p:txBody>
              <a:bodyPr>
                <a:noAutofit/>
              </a:bodyPr>
              <a:lstStyle/>
              <a:p>
                <a:pPr algn="l"/>
                <a:r>
                  <a:rPr lang="fr-FR" sz="1800" b="1" i="0" u="none" strike="noStrike" baseline="0" dirty="0"/>
                  <a:t>Défnition :</a:t>
                </a:r>
                <a:r>
                  <a:rPr lang="fr-FR" sz="1800" b="0" i="0" u="none" strike="noStrike" baseline="0" dirty="0"/>
                  <a:t> </a:t>
                </a:r>
                <a:r>
                  <a:rPr lang="fr-FR" sz="1800" b="1" i="0" u="none" strike="noStrike" baseline="0" dirty="0"/>
                  <a:t>Famille libre, Famille liée</a:t>
                </a:r>
              </a:p>
              <a:p>
                <a:pPr algn="l"/>
                <a:r>
                  <a:rPr lang="fr-FR" sz="1800" b="0" i="0" u="none" strike="noStrike" baseline="0" dirty="0"/>
                  <a:t>Soit (x</a:t>
                </a:r>
                <a:r>
                  <a:rPr lang="fr-FR" sz="1800" b="0" i="0" u="none" strike="noStrike" baseline="-25000" dirty="0"/>
                  <a:t>i</a:t>
                </a:r>
                <a:r>
                  <a:rPr lang="fr-FR" sz="1800" b="0" i="0" u="none" strike="noStrike" baseline="0" dirty="0"/>
                  <a:t>) une famille de vecteurs. Cette famille est dite libre si la seule combinaison linéaire nulle de ses </a:t>
                </a:r>
                <a:r>
                  <a:rPr lang="fr-FR" sz="1800" dirty="0"/>
                  <a:t>é</a:t>
                </a:r>
                <a:r>
                  <a:rPr lang="fr-FR" sz="1800" b="0" i="0" u="none" strike="noStrike" baseline="0" dirty="0"/>
                  <a:t>léments a tous ses coefficients nuls.</a:t>
                </a:r>
              </a:p>
              <a:p>
                <a:pPr algn="l"/>
                <a:r>
                  <a:rPr lang="fr-FR" sz="1800" b="0" i="0" u="none" strike="noStrike" baseline="0" dirty="0"/>
                  <a:t>Autrement dit :                                          Une famille qui n'est pas libre est dite liée.</a:t>
                </a:r>
              </a:p>
              <a:p>
                <a:pPr algn="l"/>
                <a:r>
                  <a:rPr lang="fr-FR" sz="1800" b="0" i="0" u="none" strike="noStrike" baseline="0" dirty="0"/>
                  <a:t>Quelques </a:t>
                </a:r>
                <a:r>
                  <a:rPr lang="fr-FR" sz="1800" b="0" i="0" u="none" strike="noStrike" baseline="0" dirty="0" err="1"/>
                  <a:t>proprietes</a:t>
                </a:r>
                <a:r>
                  <a:rPr lang="fr-FR" sz="1800" b="0" i="0" u="none" strike="noStrike" baseline="0" dirty="0"/>
                  <a:t> :</a:t>
                </a:r>
              </a:p>
              <a:p>
                <a:pPr lvl="1"/>
                <a:r>
                  <a:rPr lang="fr-FR" b="0" i="0" u="none" strike="noStrike" baseline="0" dirty="0"/>
                  <a:t>une famille est liée si et seulement si l'un de ses </a:t>
                </a:r>
                <a:r>
                  <a:rPr lang="fr-FR" dirty="0"/>
                  <a:t>é</a:t>
                </a:r>
                <a:r>
                  <a:rPr lang="fr-FR" b="0" i="0" u="none" strike="noStrike" baseline="0" dirty="0"/>
                  <a:t>léments s'exprime comme une combinaison linéaire des autres.</a:t>
                </a:r>
              </a:p>
              <a:p>
                <a:pPr lvl="1"/>
                <a:r>
                  <a:rPr lang="fr-FR" b="0" i="0" u="none" strike="noStrike" baseline="0" dirty="0"/>
                  <a:t>la famille vide </a:t>
                </a:r>
                <a14:m>
                  <m:oMath xmlns:m="http://schemas.openxmlformats.org/officeDocument/2006/math">
                    <m:r>
                      <a:rPr lang="fr-FR" b="0" i="1" u="none" strike="noStrike" baseline="0" smtClean="0">
                        <a:latin typeface="Cambria Math" panose="02040503050406030204" pitchFamily="18" charset="0"/>
                        <a:ea typeface="Cambria Math" panose="02040503050406030204" pitchFamily="18" charset="0"/>
                      </a:rPr>
                      <m:t>∅</m:t>
                    </m:r>
                  </m:oMath>
                </a14:m>
                <a:r>
                  <a:rPr lang="fr-FR" b="0" i="0" u="none" strike="noStrike" baseline="0" dirty="0"/>
                  <a:t> est libre</a:t>
                </a:r>
              </a:p>
              <a:p>
                <a:pPr lvl="1"/>
                <a:r>
                  <a:rPr lang="fr-FR" b="0" i="0" u="none" strike="noStrike" baseline="0" dirty="0"/>
                  <a:t>la famille a un </a:t>
                </a:r>
                <a:r>
                  <a:rPr lang="fr-FR" dirty="0"/>
                  <a:t>é</a:t>
                </a:r>
                <a:r>
                  <a:rPr lang="fr-FR" b="0" i="0" u="none" strike="noStrike" baseline="0" dirty="0"/>
                  <a:t>lément x est libre si et seulement si x </a:t>
                </a:r>
                <a14:m>
                  <m:oMath xmlns:m="http://schemas.openxmlformats.org/officeDocument/2006/math">
                    <m:r>
                      <a:rPr lang="fr-FR" b="0" i="1" u="none" strike="noStrike" baseline="0" smtClean="0">
                        <a:latin typeface="Cambria Math" panose="02040503050406030204" pitchFamily="18" charset="0"/>
                        <a:ea typeface="Cambria Math" panose="02040503050406030204" pitchFamily="18" charset="0"/>
                      </a:rPr>
                      <m:t>≠</m:t>
                    </m:r>
                  </m:oMath>
                </a14:m>
                <a:r>
                  <a:rPr lang="fr-FR" b="0" i="0" u="none" strike="noStrike" baseline="0" dirty="0"/>
                  <a:t> 0</a:t>
                </a:r>
              </a:p>
              <a:p>
                <a:pPr lvl="1"/>
                <a:r>
                  <a:rPr lang="fr-FR" b="0" i="0" u="none" strike="noStrike" baseline="0" dirty="0"/>
                  <a:t>toute sous-famille d'une famille libre est libre</a:t>
                </a:r>
              </a:p>
              <a:p>
                <a:pPr lvl="1"/>
                <a:r>
                  <a:rPr lang="fr-FR" b="0" i="0" u="none" strike="noStrike" baseline="0" dirty="0"/>
                  <a:t>toute sur-famille d'une famille liée est liée</a:t>
                </a:r>
              </a:p>
              <a:p>
                <a:pPr lvl="1"/>
                <a:r>
                  <a:rPr lang="fr-FR" b="0" i="0" u="none" strike="noStrike" baseline="0" dirty="0"/>
                  <a:t>en particulier, une famille contenant le vecteur nul est toujours </a:t>
                </a:r>
                <a:r>
                  <a:rPr lang="fr-FR" b="0" i="0" u="none" strike="noStrike" baseline="0" dirty="0" err="1"/>
                  <a:t>liee</a:t>
                </a:r>
                <a:endParaRPr lang="fr-FR" dirty="0"/>
              </a:p>
            </p:txBody>
          </p:sp>
        </mc:Choice>
        <mc:Fallback xmlns="">
          <p:sp>
            <p:nvSpPr>
              <p:cNvPr id="3" name="Espace réservé du contenu 2">
                <a:extLst>
                  <a:ext uri="{FF2B5EF4-FFF2-40B4-BE49-F238E27FC236}">
                    <a16:creationId xmlns:a16="http://schemas.microsoft.com/office/drawing/2014/main" id="{127F18AE-D672-1248-B1FE-04FC612DD8BD}"/>
                  </a:ext>
                </a:extLst>
              </p:cNvPr>
              <p:cNvSpPr>
                <a:spLocks noGrp="1" noRot="1" noChangeAspect="1" noMove="1" noResize="1" noEditPoints="1" noAdjustHandles="1" noChangeArrowheads="1" noChangeShapeType="1" noTextEdit="1"/>
              </p:cNvSpPr>
              <p:nvPr>
                <p:ph idx="1"/>
              </p:nvPr>
            </p:nvSpPr>
            <p:spPr>
              <a:xfrm>
                <a:off x="2174240" y="1777429"/>
                <a:ext cx="9017000" cy="4715446"/>
              </a:xfrm>
              <a:blipFill>
                <a:blip r:embed="rId2"/>
                <a:stretch>
                  <a:fillRect l="-473" t="-1294"/>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9117364C-B15E-97C3-7AB6-BBF2EAE01D95}"/>
              </a:ext>
            </a:extLst>
          </p:cNvPr>
          <p:cNvPicPr>
            <a:picLocks noChangeAspect="1"/>
          </p:cNvPicPr>
          <p:nvPr/>
        </p:nvPicPr>
        <p:blipFill>
          <a:blip r:embed="rId3"/>
          <a:stretch>
            <a:fillRect/>
          </a:stretch>
        </p:blipFill>
        <p:spPr>
          <a:xfrm>
            <a:off x="3965986" y="2771453"/>
            <a:ext cx="2627955" cy="413536"/>
          </a:xfrm>
          <a:prstGeom prst="rect">
            <a:avLst/>
          </a:prstGeom>
        </p:spPr>
      </p:pic>
    </p:spTree>
    <p:extLst>
      <p:ext uri="{BB962C8B-B14F-4D97-AF65-F5344CB8AC3E}">
        <p14:creationId xmlns:p14="http://schemas.microsoft.com/office/powerpoint/2010/main" val="12677188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r>
              <a:rPr lang="fr-FR" sz="3200" dirty="0"/>
              <a:t>Familles et bases</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27F18AE-D672-1248-B1FE-04FC612DD8BD}"/>
                  </a:ext>
                </a:extLst>
              </p:cNvPr>
              <p:cNvSpPr>
                <a:spLocks noGrp="1"/>
              </p:cNvSpPr>
              <p:nvPr>
                <p:ph idx="1"/>
              </p:nvPr>
            </p:nvSpPr>
            <p:spPr/>
            <p:txBody>
              <a:bodyPr>
                <a:normAutofit/>
              </a:bodyPr>
              <a:lstStyle/>
              <a:p>
                <a:pPr algn="l"/>
                <a:r>
                  <a:rPr lang="fr-FR" sz="2000" b="1" i="0" u="none" strike="noStrike" baseline="0" dirty="0"/>
                  <a:t>Définition : Famille Génératrice</a:t>
                </a:r>
                <a:r>
                  <a:rPr lang="fr-FR" sz="2000" b="0" i="0" u="none" strike="noStrike" baseline="0" dirty="0"/>
                  <a:t> </a:t>
                </a:r>
              </a:p>
              <a:p>
                <a:r>
                  <a:rPr lang="fr-FR" sz="2000" b="0" i="0" u="none" strike="noStrike" baseline="0" dirty="0"/>
                  <a:t>Un EV peut être engendré par une famille de vecteur dans ce cas il est dit fini et sa dimension est égal au nombre de vecteur libre de cette famille. Ce nombre est aussi appelé rang de la famille.</a:t>
                </a:r>
              </a:p>
              <a:p>
                <a:r>
                  <a:rPr lang="fr-FR" dirty="0"/>
                  <a:t>Une famille est dite génératrice d’un EV si elle engendre cet EV.</a:t>
                </a:r>
              </a:p>
              <a:p>
                <a:pPr marL="0" indent="0">
                  <a:buNone/>
                </a:pPr>
                <a:endParaRPr lang="fr-FR" dirty="0"/>
              </a:p>
              <a:p>
                <a:pPr marL="0" indent="0">
                  <a:buNone/>
                </a:pPr>
                <a:r>
                  <a:rPr lang="fr-FR" dirty="0"/>
                  <a:t>Exemple :</a:t>
                </a:r>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b="0" i="1" smtClean="0">
                                <a:latin typeface="Cambria Math" panose="02040503050406030204" pitchFamily="18" charset="0"/>
                              </a:rPr>
                              <m:t>1</m:t>
                            </m:r>
                          </m:e>
                          <m:e>
                            <m:r>
                              <a:rPr lang="fr-FR" b="0" i="1" smtClean="0">
                                <a:latin typeface="Cambria Math" panose="02040503050406030204" pitchFamily="18" charset="0"/>
                              </a:rPr>
                              <m:t>2</m:t>
                            </m:r>
                          </m:e>
                          <m:e>
                            <m:r>
                              <a:rPr lang="fr-FR" b="0" i="1" smtClean="0">
                                <a:latin typeface="Cambria Math" panose="02040503050406030204" pitchFamily="18" charset="0"/>
                              </a:rPr>
                              <m:t>3</m:t>
                            </m:r>
                          </m:e>
                        </m:eqArr>
                      </m:e>
                    </m:d>
                    <m:r>
                      <a:rPr lang="fr-FR" b="0" i="1" smtClean="0">
                        <a:latin typeface="Cambria Math" panose="02040503050406030204" pitchFamily="18" charset="0"/>
                      </a:rPr>
                      <m:t>,</m:t>
                    </m:r>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b="0" i="1" smtClean="0">
                                <a:latin typeface="Cambria Math" panose="02040503050406030204" pitchFamily="18" charset="0"/>
                              </a:rPr>
                              <m:t>0</m:t>
                            </m:r>
                          </m:e>
                          <m:e>
                            <m:r>
                              <a:rPr lang="fr-FR" b="0" i="1" smtClean="0">
                                <a:latin typeface="Cambria Math" panose="02040503050406030204" pitchFamily="18" charset="0"/>
                              </a:rPr>
                              <m:t>0</m:t>
                            </m:r>
                          </m:e>
                          <m:e>
                            <m:r>
                              <a:rPr lang="fr-FR" b="0" i="1" smtClean="0">
                                <a:latin typeface="Cambria Math" panose="02040503050406030204" pitchFamily="18" charset="0"/>
                              </a:rPr>
                              <m:t>1</m:t>
                            </m:r>
                          </m:e>
                        </m:eqArr>
                      </m:e>
                    </m:d>
                  </m:oMath>
                </a14:m>
                <a:r>
                  <a:rPr lang="fr-FR" dirty="0"/>
                  <a:t>, </a:t>
                </a:r>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b="0" i="1" smtClean="0">
                                <a:latin typeface="Cambria Math" panose="02040503050406030204" pitchFamily="18" charset="0"/>
                              </a:rPr>
                              <m:t>−1</m:t>
                            </m:r>
                          </m:e>
                          <m:e>
                            <m:r>
                              <a:rPr lang="fr-FR" b="0" i="1" smtClean="0">
                                <a:latin typeface="Cambria Math" panose="02040503050406030204" pitchFamily="18" charset="0"/>
                              </a:rPr>
                              <m:t>0</m:t>
                            </m:r>
                          </m:e>
                          <m:e>
                            <m:r>
                              <a:rPr lang="fr-FR" b="0" i="1" smtClean="0">
                                <a:latin typeface="Cambria Math" panose="02040503050406030204" pitchFamily="18" charset="0"/>
                              </a:rPr>
                              <m:t>0</m:t>
                            </m:r>
                          </m:e>
                        </m:eqArr>
                      </m:e>
                    </m:d>
                  </m:oMath>
                </a14:m>
                <a:r>
                  <a:rPr lang="fr-FR" dirty="0"/>
                  <a:t>, </a:t>
                </a:r>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b="0" i="1" smtClean="0">
                                <a:latin typeface="Cambria Math" panose="02040503050406030204" pitchFamily="18" charset="0"/>
                              </a:rPr>
                              <m:t>1</m:t>
                            </m:r>
                          </m:e>
                          <m:e>
                            <m:r>
                              <a:rPr lang="fr-FR" b="0" i="1" smtClean="0">
                                <a:latin typeface="Cambria Math" panose="02040503050406030204" pitchFamily="18" charset="0"/>
                              </a:rPr>
                              <m:t>1</m:t>
                            </m:r>
                          </m:e>
                          <m:e>
                            <m:r>
                              <a:rPr lang="fr-FR" b="0" i="1" smtClean="0">
                                <a:latin typeface="Cambria Math" panose="02040503050406030204" pitchFamily="18" charset="0"/>
                              </a:rPr>
                              <m:t>1</m:t>
                            </m:r>
                          </m:e>
                        </m:eqArr>
                      </m:e>
                    </m:d>
                  </m:oMath>
                </a14:m>
                <a:r>
                  <a:rPr lang="fr-FR" dirty="0"/>
                  <a:t> peut engendré R</a:t>
                </a:r>
                <a:r>
                  <a:rPr lang="fr-FR" baseline="30000" dirty="0"/>
                  <a:t>3</a:t>
                </a:r>
                <a:r>
                  <a:rPr lang="fr-FR" dirty="0"/>
                  <a:t> par combinaison linéaire</a:t>
                </a:r>
              </a:p>
              <a:p>
                <a:pPr marL="0" indent="0">
                  <a:buNone/>
                </a:pPr>
                <a:r>
                  <a:rPr lang="fr-FR" dirty="0"/>
                  <a:t>Toutefois on remarque que seul 3 des 4 vecteurs sont libres donc la dimension de R</a:t>
                </a:r>
                <a:r>
                  <a:rPr lang="fr-FR" baseline="30000" dirty="0"/>
                  <a:t>3</a:t>
                </a:r>
                <a:r>
                  <a:rPr lang="fr-FR" dirty="0"/>
                  <a:t> est 3</a:t>
                </a:r>
                <a:endParaRPr lang="fr-FR" baseline="30000" dirty="0"/>
              </a:p>
            </p:txBody>
          </p:sp>
        </mc:Choice>
        <mc:Fallback xmlns="">
          <p:sp>
            <p:nvSpPr>
              <p:cNvPr id="3" name="Espace réservé du contenu 2">
                <a:extLst>
                  <a:ext uri="{FF2B5EF4-FFF2-40B4-BE49-F238E27FC236}">
                    <a16:creationId xmlns:a16="http://schemas.microsoft.com/office/drawing/2014/main" id="{127F18AE-D672-1248-B1FE-04FC612DD8BD}"/>
                  </a:ext>
                </a:extLst>
              </p:cNvPr>
              <p:cNvSpPr>
                <a:spLocks noGrp="1" noRot="1" noChangeAspect="1" noMove="1" noResize="1" noEditPoints="1" noAdjustHandles="1" noChangeArrowheads="1" noChangeShapeType="1" noTextEdit="1"/>
              </p:cNvSpPr>
              <p:nvPr>
                <p:ph idx="1"/>
              </p:nvPr>
            </p:nvSpPr>
            <p:spPr>
              <a:blipFill>
                <a:blip r:embed="rId2"/>
                <a:stretch>
                  <a:fillRect l="-744" t="-1261" r="-1420"/>
                </a:stretch>
              </a:blipFill>
            </p:spPr>
            <p:txBody>
              <a:bodyPr/>
              <a:lstStyle/>
              <a:p>
                <a:r>
                  <a:rPr lang="fr-FR">
                    <a:noFill/>
                  </a:rPr>
                  <a:t> </a:t>
                </a:r>
              </a:p>
            </p:txBody>
          </p:sp>
        </mc:Fallback>
      </mc:AlternateContent>
    </p:spTree>
    <p:extLst>
      <p:ext uri="{BB962C8B-B14F-4D97-AF65-F5344CB8AC3E}">
        <p14:creationId xmlns:p14="http://schemas.microsoft.com/office/powerpoint/2010/main" val="236297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r>
              <a:rPr lang="fr-FR" sz="3200" dirty="0"/>
              <a:t>Familles et bases</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27F18AE-D672-1248-B1FE-04FC612DD8BD}"/>
                  </a:ext>
                </a:extLst>
              </p:cNvPr>
              <p:cNvSpPr>
                <a:spLocks noGrp="1"/>
              </p:cNvSpPr>
              <p:nvPr>
                <p:ph idx="1"/>
              </p:nvPr>
            </p:nvSpPr>
            <p:spPr/>
            <p:txBody>
              <a:bodyPr>
                <a:normAutofit/>
              </a:bodyPr>
              <a:lstStyle/>
              <a:p>
                <a:pPr algn="l"/>
                <a:r>
                  <a:rPr lang="fr-FR" sz="2000" b="1" i="0" u="none" strike="noStrike" baseline="0" dirty="0"/>
                  <a:t>Définition : Base</a:t>
                </a:r>
                <a:r>
                  <a:rPr lang="fr-FR" sz="2000" b="0" i="0" u="none" strike="noStrike" baseline="0" dirty="0"/>
                  <a:t> </a:t>
                </a:r>
              </a:p>
              <a:p>
                <a:r>
                  <a:rPr lang="fr-FR" dirty="0"/>
                  <a:t>Une famille Libre et Génératrice </a:t>
                </a:r>
                <a:r>
                  <a:rPr lang="fr-FR" dirty="0" err="1"/>
                  <a:t>dun</a:t>
                </a:r>
                <a:r>
                  <a:rPr lang="fr-FR" dirty="0"/>
                  <a:t> EV est appelé base de cet EV</a:t>
                </a:r>
              </a:p>
              <a:p>
                <a:endParaRPr lang="fr-FR" dirty="0"/>
              </a:p>
              <a:p>
                <a:r>
                  <a:rPr lang="fr-FR" dirty="0"/>
                  <a:t>Exemple :</a:t>
                </a:r>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b="0" i="1" smtClean="0">
                                <a:latin typeface="Cambria Math" panose="02040503050406030204" pitchFamily="18" charset="0"/>
                              </a:rPr>
                              <m:t>1</m:t>
                            </m:r>
                          </m:e>
                          <m:e>
                            <m:r>
                              <a:rPr lang="fr-FR" b="0" i="1" smtClean="0">
                                <a:latin typeface="Cambria Math" panose="02040503050406030204" pitchFamily="18" charset="0"/>
                              </a:rPr>
                              <m:t>0</m:t>
                            </m:r>
                          </m:e>
                          <m:e>
                            <m:r>
                              <a:rPr lang="fr-FR" b="0" i="1" smtClean="0">
                                <a:latin typeface="Cambria Math" panose="02040503050406030204" pitchFamily="18" charset="0"/>
                              </a:rPr>
                              <m:t>0</m:t>
                            </m:r>
                          </m:e>
                        </m:eqArr>
                      </m:e>
                    </m:d>
                  </m:oMath>
                </a14:m>
                <a:r>
                  <a:rPr lang="fr-FR" dirty="0"/>
                  <a:t>, </a:t>
                </a:r>
                <a14:m>
                  <m:oMath xmlns:m="http://schemas.openxmlformats.org/officeDocument/2006/math">
                    <m:d>
                      <m:dPr>
                        <m:ctrlPr>
                          <a:rPr lang="fr-FR" i="1">
                            <a:latin typeface="Cambria Math" panose="02040503050406030204" pitchFamily="18" charset="0"/>
                          </a:rPr>
                        </m:ctrlPr>
                      </m:dPr>
                      <m:e>
                        <m:eqArr>
                          <m:eqArrPr>
                            <m:ctrlPr>
                              <a:rPr lang="fr-FR" i="1">
                                <a:latin typeface="Cambria Math" panose="02040503050406030204" pitchFamily="18" charset="0"/>
                              </a:rPr>
                            </m:ctrlPr>
                          </m:eqArrPr>
                          <m:e>
                            <m:r>
                              <a:rPr lang="fr-FR" b="0" i="1" smtClean="0">
                                <a:latin typeface="Cambria Math" panose="02040503050406030204" pitchFamily="18" charset="0"/>
                              </a:rPr>
                              <m:t>0</m:t>
                            </m:r>
                          </m:e>
                          <m:e>
                            <m:r>
                              <a:rPr lang="fr-FR" b="0" i="1" smtClean="0">
                                <a:latin typeface="Cambria Math" panose="02040503050406030204" pitchFamily="18" charset="0"/>
                              </a:rPr>
                              <m:t>1</m:t>
                            </m:r>
                          </m:e>
                          <m:e>
                            <m:r>
                              <a:rPr lang="fr-FR" b="0" i="1" smtClean="0">
                                <a:latin typeface="Cambria Math" panose="02040503050406030204" pitchFamily="18" charset="0"/>
                              </a:rPr>
                              <m:t>0</m:t>
                            </m:r>
                          </m:e>
                        </m:eqArr>
                      </m:e>
                    </m:d>
                  </m:oMath>
                </a14:m>
                <a:r>
                  <a:rPr lang="fr-FR" dirty="0"/>
                  <a:t>, </a:t>
                </a:r>
                <a14:m>
                  <m:oMath xmlns:m="http://schemas.openxmlformats.org/officeDocument/2006/math">
                    <m:d>
                      <m:dPr>
                        <m:ctrlPr>
                          <a:rPr lang="fr-FR" i="1">
                            <a:latin typeface="Cambria Math" panose="02040503050406030204" pitchFamily="18" charset="0"/>
                          </a:rPr>
                        </m:ctrlPr>
                      </m:dPr>
                      <m:e>
                        <m:eqArr>
                          <m:eqArrPr>
                            <m:ctrlPr>
                              <a:rPr lang="fr-FR" i="1" smtClean="0">
                                <a:latin typeface="Cambria Math" panose="02040503050406030204" pitchFamily="18" charset="0"/>
                              </a:rPr>
                            </m:ctrlPr>
                          </m:eqArrPr>
                          <m:e>
                            <m:r>
                              <a:rPr lang="fr-FR" b="0" i="1" smtClean="0">
                                <a:latin typeface="Cambria Math" panose="02040503050406030204" pitchFamily="18" charset="0"/>
                              </a:rPr>
                              <m:t>0</m:t>
                            </m:r>
                          </m:e>
                          <m:e>
                            <m:r>
                              <a:rPr lang="fr-FR" b="0" i="1" smtClean="0">
                                <a:latin typeface="Cambria Math" panose="02040503050406030204" pitchFamily="18" charset="0"/>
                              </a:rPr>
                              <m:t>0</m:t>
                            </m:r>
                          </m:e>
                          <m:e>
                            <m:r>
                              <a:rPr lang="fr-FR" b="0" i="1" smtClean="0">
                                <a:latin typeface="Cambria Math" panose="02040503050406030204" pitchFamily="18" charset="0"/>
                              </a:rPr>
                              <m:t>1</m:t>
                            </m:r>
                          </m:e>
                        </m:eqArr>
                      </m:e>
                    </m:d>
                  </m:oMath>
                </a14:m>
                <a:r>
                  <a:rPr lang="fr-FR" dirty="0"/>
                  <a:t> peut engendré R</a:t>
                </a:r>
                <a:r>
                  <a:rPr lang="fr-FR" baseline="30000" dirty="0"/>
                  <a:t>3</a:t>
                </a:r>
                <a:r>
                  <a:rPr lang="fr-FR" dirty="0"/>
                  <a:t> et est libre c’est donc une base de R</a:t>
                </a:r>
                <a:r>
                  <a:rPr lang="fr-FR" baseline="30000" dirty="0"/>
                  <a:t>3</a:t>
                </a:r>
                <a:r>
                  <a:rPr lang="fr-FR" dirty="0"/>
                  <a:t>. Cette base particulière est appelée la base canonique.</a:t>
                </a:r>
              </a:p>
              <a:p>
                <a:endParaRPr lang="fr-FR" dirty="0"/>
              </a:p>
              <a:p>
                <a:r>
                  <a:rPr lang="fr-FR" dirty="0"/>
                  <a:t>Donnez la base canonique de R</a:t>
                </a:r>
                <a:r>
                  <a:rPr lang="fr-FR" baseline="30000" dirty="0"/>
                  <a:t>4</a:t>
                </a:r>
                <a:r>
                  <a:rPr lang="fr-FR" dirty="0"/>
                  <a:t> et R</a:t>
                </a:r>
                <a:r>
                  <a:rPr lang="fr-FR" baseline="30000" dirty="0"/>
                  <a:t>2 </a:t>
                </a:r>
              </a:p>
              <a:p>
                <a:pPr marL="0" indent="0">
                  <a:buNone/>
                </a:pPr>
                <a:endParaRPr lang="fr-FR" dirty="0"/>
              </a:p>
            </p:txBody>
          </p:sp>
        </mc:Choice>
        <mc:Fallback xmlns="">
          <p:sp>
            <p:nvSpPr>
              <p:cNvPr id="3" name="Espace réservé du contenu 2">
                <a:extLst>
                  <a:ext uri="{FF2B5EF4-FFF2-40B4-BE49-F238E27FC236}">
                    <a16:creationId xmlns:a16="http://schemas.microsoft.com/office/drawing/2014/main" id="{127F18AE-D672-1248-B1FE-04FC612DD8BD}"/>
                  </a:ext>
                </a:extLst>
              </p:cNvPr>
              <p:cNvSpPr>
                <a:spLocks noGrp="1" noRot="1" noChangeAspect="1" noMove="1" noResize="1" noEditPoints="1" noAdjustHandles="1" noChangeArrowheads="1" noChangeShapeType="1" noTextEdit="1"/>
              </p:cNvSpPr>
              <p:nvPr>
                <p:ph idx="1"/>
              </p:nvPr>
            </p:nvSpPr>
            <p:spPr>
              <a:blipFill>
                <a:blip r:embed="rId2"/>
                <a:stretch>
                  <a:fillRect l="-609" t="-1261"/>
                </a:stretch>
              </a:blipFill>
            </p:spPr>
            <p:txBody>
              <a:bodyPr/>
              <a:lstStyle/>
              <a:p>
                <a:r>
                  <a:rPr lang="fr-FR">
                    <a:noFill/>
                  </a:rPr>
                  <a:t> </a:t>
                </a:r>
              </a:p>
            </p:txBody>
          </p:sp>
        </mc:Fallback>
      </mc:AlternateContent>
    </p:spTree>
    <p:extLst>
      <p:ext uri="{BB962C8B-B14F-4D97-AF65-F5344CB8AC3E}">
        <p14:creationId xmlns:p14="http://schemas.microsoft.com/office/powerpoint/2010/main" val="34161295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r>
              <a:rPr lang="fr-FR" sz="3200" dirty="0"/>
              <a:t>Exercices</a:t>
            </a:r>
            <a:endParaRPr lang="fr-FR" dirty="0"/>
          </a:p>
        </p:txBody>
      </p:sp>
      <p:pic>
        <p:nvPicPr>
          <p:cNvPr id="5" name="Espace réservé du contenu 4">
            <a:extLst>
              <a:ext uri="{FF2B5EF4-FFF2-40B4-BE49-F238E27FC236}">
                <a16:creationId xmlns:a16="http://schemas.microsoft.com/office/drawing/2014/main" id="{43FBA80D-8A4C-F830-0343-8E5335E7455F}"/>
              </a:ext>
            </a:extLst>
          </p:cNvPr>
          <p:cNvPicPr>
            <a:picLocks noGrp="1" noChangeAspect="1"/>
          </p:cNvPicPr>
          <p:nvPr>
            <p:ph idx="1"/>
          </p:nvPr>
        </p:nvPicPr>
        <p:blipFill>
          <a:blip r:embed="rId2"/>
          <a:stretch>
            <a:fillRect/>
          </a:stretch>
        </p:blipFill>
        <p:spPr>
          <a:xfrm>
            <a:off x="1256864" y="1979271"/>
            <a:ext cx="10206132" cy="2360602"/>
          </a:xfrm>
        </p:spPr>
      </p:pic>
    </p:spTree>
    <p:extLst>
      <p:ext uri="{BB962C8B-B14F-4D97-AF65-F5344CB8AC3E}">
        <p14:creationId xmlns:p14="http://schemas.microsoft.com/office/powerpoint/2010/main" val="2604709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14:m>
                  <m:oMath xmlns:m="http://schemas.openxmlformats.org/officeDocument/2006/math">
                    <m:r>
                      <a:rPr lang="fr-FR" sz="3200" b="1" i="0" smtClean="0">
                        <a:latin typeface="Cambria Math" panose="02040503050406030204" pitchFamily="18" charset="0"/>
                      </a:rPr>
                      <m:t>𝛁</m:t>
                    </m:r>
                  </m:oMath>
                </a14:m>
                <a:r>
                  <a:rPr lang="fr-FR" dirty="0"/>
                  <a:t> et Opérateurs : </a:t>
                </a:r>
                <a:r>
                  <a:rPr lang="fr-FR" b="0" dirty="0"/>
                  <a:t>Div, </a:t>
                </a:r>
                <a14:m>
                  <m:oMath xmlns:m="http://schemas.openxmlformats.org/officeDocument/2006/math">
                    <m:acc>
                      <m:accPr>
                        <m:chr m:val="⃗"/>
                        <m:ctrlPr>
                          <a:rPr lang="fr-FR" b="0" i="1" dirty="0">
                            <a:latin typeface="Cambria Math" panose="02040503050406030204" pitchFamily="18" charset="0"/>
                          </a:rPr>
                        </m:ctrlPr>
                      </m:accPr>
                      <m:e>
                        <m:r>
                          <a:rPr lang="fr-FR" i="1" dirty="0">
                            <a:latin typeface="Cambria Math" panose="02040503050406030204" pitchFamily="18" charset="0"/>
                          </a:rPr>
                          <m:t>𝐺𝑟𝑎𝑑</m:t>
                        </m:r>
                      </m:e>
                    </m:acc>
                  </m:oMath>
                </a14:m>
                <a:r>
                  <a:rPr lang="fr-FR" b="0" dirty="0"/>
                  <a:t> et </a:t>
                </a:r>
                <a14:m>
                  <m:oMath xmlns:m="http://schemas.openxmlformats.org/officeDocument/2006/math">
                    <m:acc>
                      <m:accPr>
                        <m:chr m:val="⃗"/>
                        <m:ctrlPr>
                          <a:rPr lang="fr-FR" b="0" i="1" dirty="0">
                            <a:latin typeface="Cambria Math" panose="02040503050406030204" pitchFamily="18" charset="0"/>
                          </a:rPr>
                        </m:ctrlPr>
                      </m:accPr>
                      <m:e>
                        <m:r>
                          <a:rPr lang="fr-FR" i="1" dirty="0">
                            <a:latin typeface="Cambria Math" panose="02040503050406030204" pitchFamily="18" charset="0"/>
                          </a:rPr>
                          <m:t>𝑅𝑜𝑡</m:t>
                        </m:r>
                      </m:e>
                    </m:acc>
                  </m:oMath>
                </a14:m>
                <a:endParaRPr lang="fr-FR" dirty="0"/>
              </a:p>
            </p:txBody>
          </p:sp>
        </mc:Choice>
        <mc:Fallback xmlns="">
          <p:sp>
            <p:nvSpPr>
              <p:cNvPr id="2" name="Titre 1">
                <a:extLst>
                  <a:ext uri="{FF2B5EF4-FFF2-40B4-BE49-F238E27FC236}">
                    <a16:creationId xmlns:a16="http://schemas.microsoft.com/office/drawing/2014/main" id="{4FD17FE5-998C-7B43-B7D3-A78AA8B1B1E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27F18AE-D672-1248-B1FE-04FC612DD8BD}"/>
                  </a:ext>
                </a:extLst>
              </p:cNvPr>
              <p:cNvSpPr>
                <a:spLocks noGrp="1"/>
              </p:cNvSpPr>
              <p:nvPr>
                <p:ph idx="1"/>
              </p:nvPr>
            </p:nvSpPr>
            <p:spPr/>
            <p:txBody>
              <a:bodyPr>
                <a:normAutofit/>
              </a:bodyPr>
              <a:lstStyle/>
              <a:p>
                <a:pPr marL="0" indent="0">
                  <a:buNone/>
                </a:pPr>
                <a:r>
                  <a:rPr lang="fr-FR" sz="2000" b="1" i="0" u="none" strike="noStrike" baseline="0" dirty="0"/>
                  <a:t>Définition : </a:t>
                </a:r>
                <a14:m>
                  <m:oMath xmlns:m="http://schemas.openxmlformats.org/officeDocument/2006/math">
                    <m:r>
                      <a:rPr lang="fr-FR" sz="2000" b="1" i="0" u="none" strike="noStrike" baseline="0" smtClean="0">
                        <a:latin typeface="Cambria Math" panose="02040503050406030204" pitchFamily="18" charset="0"/>
                      </a:rPr>
                      <m:t>𝛁</m:t>
                    </m:r>
                  </m:oMath>
                </a14:m>
                <a:r>
                  <a:rPr lang="fr-FR" sz="2000" b="0" i="0" u="none" strike="noStrike" baseline="0" dirty="0"/>
                  <a:t> </a:t>
                </a:r>
                <a:r>
                  <a:rPr lang="fr-FR" dirty="0"/>
                  <a:t>est un symbole mathématique pouvant aussi bien désigner le gradient d'une fonction : (les exemples par la suite sont dans R</a:t>
                </a:r>
                <a:r>
                  <a:rPr lang="fr-FR" baseline="30000" dirty="0"/>
                  <a:t>3</a:t>
                </a:r>
                <a:r>
                  <a:rPr lang="fr-FR" dirty="0"/>
                  <a:t> mais </a:t>
                </a:r>
                <a14:m>
                  <m:oMath xmlns:m="http://schemas.openxmlformats.org/officeDocument/2006/math">
                    <m:r>
                      <m:rPr>
                        <m:sty m:val="p"/>
                      </m:rPr>
                      <a:rPr lang="fr-FR" b="0" i="0" smtClean="0">
                        <a:latin typeface="Cambria Math" panose="02040503050406030204" pitchFamily="18" charset="0"/>
                      </a:rPr>
                      <m:t>∇</m:t>
                    </m:r>
                    <m:r>
                      <a:rPr lang="fr-FR" b="0" i="0" smtClean="0">
                        <a:latin typeface="Cambria Math" panose="02040503050406030204" pitchFamily="18" charset="0"/>
                      </a:rPr>
                      <m:t> </m:t>
                    </m:r>
                    <m:r>
                      <m:rPr>
                        <m:sty m:val="p"/>
                      </m:rPr>
                      <a:rPr lang="fr-FR" b="0" i="0" smtClean="0">
                        <a:latin typeface="Cambria Math" panose="02040503050406030204" pitchFamily="18" charset="0"/>
                      </a:rPr>
                      <m:t>peut</m:t>
                    </m:r>
                    <m:r>
                      <a:rPr lang="fr-FR" b="0" i="0" smtClean="0">
                        <a:latin typeface="Cambria Math" panose="02040503050406030204" pitchFamily="18" charset="0"/>
                      </a:rPr>
                      <m:t> </m:t>
                    </m:r>
                    <m:sSup>
                      <m:sSupPr>
                        <m:ctrlPr>
                          <a:rPr lang="fr-FR" b="0" i="1" smtClean="0">
                            <a:latin typeface="Cambria Math" panose="02040503050406030204" pitchFamily="18" charset="0"/>
                          </a:rPr>
                        </m:ctrlPr>
                      </m:sSupPr>
                      <m:e>
                        <m:r>
                          <m:rPr>
                            <m:sty m:val="p"/>
                          </m:rPr>
                          <a:rPr lang="fr-FR" b="0" i="0" smtClean="0">
                            <a:latin typeface="Cambria Math" panose="02040503050406030204" pitchFamily="18" charset="0"/>
                          </a:rPr>
                          <m:t>s</m:t>
                        </m:r>
                      </m:e>
                      <m:sup>
                        <m:r>
                          <a:rPr lang="fr-FR" b="0" i="0" smtClean="0">
                            <a:latin typeface="Cambria Math" panose="02040503050406030204" pitchFamily="18" charset="0"/>
                          </a:rPr>
                          <m:t>′</m:t>
                        </m:r>
                      </m:sup>
                    </m:sSup>
                    <m:r>
                      <m:rPr>
                        <m:sty m:val="p"/>
                      </m:rPr>
                      <a:rPr lang="fr-FR" b="0" i="0" smtClean="0">
                        <a:latin typeface="Cambria Math" panose="02040503050406030204" pitchFamily="18" charset="0"/>
                      </a:rPr>
                      <m:t>appliquer</m:t>
                    </m:r>
                    <m:r>
                      <a:rPr lang="fr-FR" b="0" i="0" smtClean="0">
                        <a:latin typeface="Cambria Math" panose="02040503050406030204" pitchFamily="18" charset="0"/>
                      </a:rPr>
                      <m:t> </m:t>
                    </m:r>
                    <m:r>
                      <m:rPr>
                        <m:sty m:val="p"/>
                      </m:rPr>
                      <a:rPr lang="fr-FR" b="0" i="0" smtClean="0">
                        <a:latin typeface="Cambria Math" panose="02040503050406030204" pitchFamily="18" charset="0"/>
                      </a:rPr>
                      <m:t>dans</m:t>
                    </m:r>
                    <m:r>
                      <a:rPr lang="fr-FR" b="0" i="0" smtClean="0">
                        <a:latin typeface="Cambria Math" panose="02040503050406030204" pitchFamily="18" charset="0"/>
                      </a:rPr>
                      <m:t> </m:t>
                    </m:r>
                    <m:r>
                      <m:rPr>
                        <m:sty m:val="p"/>
                      </m:rPr>
                      <a:rPr lang="fr-FR" b="0" i="0" smtClean="0">
                        <a:latin typeface="Cambria Math" panose="02040503050406030204" pitchFamily="18" charset="0"/>
                      </a:rPr>
                      <m:t>Rn</m:t>
                    </m:r>
                    <m:r>
                      <a:rPr lang="fr-FR" b="0" i="0" smtClean="0">
                        <a:latin typeface="Cambria Math" panose="02040503050406030204" pitchFamily="18" charset="0"/>
                      </a:rPr>
                      <m:t>)</m:t>
                    </m:r>
                  </m:oMath>
                </a14:m>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endParaRPr lang="fr-FR" dirty="0"/>
              </a:p>
              <a:p>
                <a:pPr marL="0" indent="0">
                  <a:buNone/>
                </a:pPr>
                <a:r>
                  <a:rPr lang="fr-FR" dirty="0"/>
                  <a:t>D’où l’écriture du gradient :</a:t>
                </a:r>
              </a:p>
              <a:p>
                <a:pPr marL="0" indent="0">
                  <a:buNone/>
                </a:pPr>
                <a:endParaRPr lang="fr-FR" dirty="0"/>
              </a:p>
              <a:p>
                <a:pPr marL="0" indent="0">
                  <a:buNone/>
                </a:pPr>
                <a:endParaRPr lang="fr-FR" dirty="0"/>
              </a:p>
            </p:txBody>
          </p:sp>
        </mc:Choice>
        <mc:Fallback xmlns="">
          <p:sp>
            <p:nvSpPr>
              <p:cNvPr id="3" name="Espace réservé du contenu 2">
                <a:extLst>
                  <a:ext uri="{FF2B5EF4-FFF2-40B4-BE49-F238E27FC236}">
                    <a16:creationId xmlns:a16="http://schemas.microsoft.com/office/drawing/2014/main" id="{127F18AE-D672-1248-B1FE-04FC612DD8BD}"/>
                  </a:ext>
                </a:extLst>
              </p:cNvPr>
              <p:cNvSpPr>
                <a:spLocks noGrp="1" noRot="1" noChangeAspect="1" noMove="1" noResize="1" noEditPoints="1" noAdjustHandles="1" noChangeArrowheads="1" noChangeShapeType="1" noTextEdit="1"/>
              </p:cNvSpPr>
              <p:nvPr>
                <p:ph idx="1"/>
              </p:nvPr>
            </p:nvSpPr>
            <p:spPr>
              <a:blipFill>
                <a:blip r:embed="rId3"/>
                <a:stretch>
                  <a:fillRect l="-744" t="-1261"/>
                </a:stretch>
              </a:blipFill>
            </p:spPr>
            <p:txBody>
              <a:bodyPr/>
              <a:lstStyle/>
              <a:p>
                <a:r>
                  <a:rPr lang="fr-FR">
                    <a:noFill/>
                  </a:rPr>
                  <a:t> </a:t>
                </a:r>
              </a:p>
            </p:txBody>
          </p:sp>
        </mc:Fallback>
      </mc:AlternateContent>
      <p:pic>
        <p:nvPicPr>
          <p:cNvPr id="5" name="Image 4">
            <a:extLst>
              <a:ext uri="{FF2B5EF4-FFF2-40B4-BE49-F238E27FC236}">
                <a16:creationId xmlns:a16="http://schemas.microsoft.com/office/drawing/2014/main" id="{199BF8A8-1D86-0D27-93E3-40379EACDFF0}"/>
              </a:ext>
            </a:extLst>
          </p:cNvPr>
          <p:cNvPicPr>
            <a:picLocks noChangeAspect="1"/>
          </p:cNvPicPr>
          <p:nvPr/>
        </p:nvPicPr>
        <p:blipFill>
          <a:blip r:embed="rId4"/>
          <a:stretch>
            <a:fillRect/>
          </a:stretch>
        </p:blipFill>
        <p:spPr>
          <a:xfrm>
            <a:off x="1824452" y="3032351"/>
            <a:ext cx="9592280" cy="2034276"/>
          </a:xfrm>
          <a:prstGeom prst="rect">
            <a:avLst/>
          </a:prstGeom>
        </p:spPr>
      </p:pic>
      <p:pic>
        <p:nvPicPr>
          <p:cNvPr id="7" name="Image 6">
            <a:extLst>
              <a:ext uri="{FF2B5EF4-FFF2-40B4-BE49-F238E27FC236}">
                <a16:creationId xmlns:a16="http://schemas.microsoft.com/office/drawing/2014/main" id="{FE561DAF-91FB-F487-30FD-CB42AEF13DE0}"/>
              </a:ext>
            </a:extLst>
          </p:cNvPr>
          <p:cNvPicPr>
            <a:picLocks noChangeAspect="1"/>
          </p:cNvPicPr>
          <p:nvPr/>
        </p:nvPicPr>
        <p:blipFill>
          <a:blip r:embed="rId5"/>
          <a:stretch>
            <a:fillRect/>
          </a:stretch>
        </p:blipFill>
        <p:spPr>
          <a:xfrm>
            <a:off x="2284854" y="5575247"/>
            <a:ext cx="5127921" cy="917628"/>
          </a:xfrm>
          <a:prstGeom prst="rect">
            <a:avLst/>
          </a:prstGeom>
        </p:spPr>
      </p:pic>
    </p:spTree>
    <p:extLst>
      <p:ext uri="{BB962C8B-B14F-4D97-AF65-F5344CB8AC3E}">
        <p14:creationId xmlns:p14="http://schemas.microsoft.com/office/powerpoint/2010/main" val="352760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14:m>
                  <m:oMath xmlns:m="http://schemas.openxmlformats.org/officeDocument/2006/math">
                    <m:r>
                      <a:rPr lang="fr-FR" sz="3200" b="1" i="0" smtClean="0">
                        <a:latin typeface="Cambria Math" panose="02040503050406030204" pitchFamily="18" charset="0"/>
                      </a:rPr>
                      <m:t>𝛁</m:t>
                    </m:r>
                  </m:oMath>
                </a14:m>
                <a:r>
                  <a:rPr lang="fr-FR" dirty="0"/>
                  <a:t> et Opérateurs : </a:t>
                </a:r>
                <a:r>
                  <a:rPr lang="fr-FR" b="0" dirty="0"/>
                  <a:t>Div, </a:t>
                </a:r>
                <a14:m>
                  <m:oMath xmlns:m="http://schemas.openxmlformats.org/officeDocument/2006/math">
                    <m:acc>
                      <m:accPr>
                        <m:chr m:val="⃗"/>
                        <m:ctrlPr>
                          <a:rPr lang="fr-FR" b="0" i="1" dirty="0">
                            <a:latin typeface="Cambria Math" panose="02040503050406030204" pitchFamily="18" charset="0"/>
                          </a:rPr>
                        </m:ctrlPr>
                      </m:accPr>
                      <m:e>
                        <m:r>
                          <a:rPr lang="fr-FR" i="1" dirty="0">
                            <a:latin typeface="Cambria Math" panose="02040503050406030204" pitchFamily="18" charset="0"/>
                          </a:rPr>
                          <m:t>𝐺𝑟𝑎𝑑</m:t>
                        </m:r>
                      </m:e>
                    </m:acc>
                  </m:oMath>
                </a14:m>
                <a:r>
                  <a:rPr lang="fr-FR" b="0" dirty="0"/>
                  <a:t> et </a:t>
                </a:r>
                <a14:m>
                  <m:oMath xmlns:m="http://schemas.openxmlformats.org/officeDocument/2006/math">
                    <m:acc>
                      <m:accPr>
                        <m:chr m:val="⃗"/>
                        <m:ctrlPr>
                          <a:rPr lang="fr-FR" b="0" i="1" dirty="0">
                            <a:latin typeface="Cambria Math" panose="02040503050406030204" pitchFamily="18" charset="0"/>
                          </a:rPr>
                        </m:ctrlPr>
                      </m:accPr>
                      <m:e>
                        <m:r>
                          <a:rPr lang="fr-FR" i="1" dirty="0">
                            <a:latin typeface="Cambria Math" panose="02040503050406030204" pitchFamily="18" charset="0"/>
                          </a:rPr>
                          <m:t>𝑅𝑜𝑡</m:t>
                        </m:r>
                      </m:e>
                    </m:acc>
                  </m:oMath>
                </a14:m>
                <a:endParaRPr lang="fr-FR" dirty="0"/>
              </a:p>
            </p:txBody>
          </p:sp>
        </mc:Choice>
        <mc:Fallback xmlns="">
          <p:sp>
            <p:nvSpPr>
              <p:cNvPr id="2" name="Titre 1">
                <a:extLst>
                  <a:ext uri="{FF2B5EF4-FFF2-40B4-BE49-F238E27FC236}">
                    <a16:creationId xmlns:a16="http://schemas.microsoft.com/office/drawing/2014/main" id="{4FD17FE5-998C-7B43-B7D3-A78AA8B1B1EE}"/>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fr-FR">
                    <a:noFill/>
                  </a:rPr>
                  <a:t> </a:t>
                </a:r>
              </a:p>
            </p:txBody>
          </p:sp>
        </mc:Fallback>
      </mc:AlternateContent>
      <p:pic>
        <p:nvPicPr>
          <p:cNvPr id="5" name="Espace réservé du contenu 4">
            <a:extLst>
              <a:ext uri="{FF2B5EF4-FFF2-40B4-BE49-F238E27FC236}">
                <a16:creationId xmlns:a16="http://schemas.microsoft.com/office/drawing/2014/main" id="{89E13692-386F-AEB9-4853-BA5A67115274}"/>
              </a:ext>
            </a:extLst>
          </p:cNvPr>
          <p:cNvPicPr>
            <a:picLocks noGrp="1" noChangeAspect="1"/>
          </p:cNvPicPr>
          <p:nvPr>
            <p:ph idx="1"/>
          </p:nvPr>
        </p:nvPicPr>
        <p:blipFill>
          <a:blip r:embed="rId3"/>
          <a:stretch>
            <a:fillRect/>
          </a:stretch>
        </p:blipFill>
        <p:spPr>
          <a:xfrm>
            <a:off x="1668195" y="2121159"/>
            <a:ext cx="10385538" cy="1223925"/>
          </a:xfrm>
        </p:spPr>
      </p:pic>
      <p:pic>
        <p:nvPicPr>
          <p:cNvPr id="7" name="Image 6">
            <a:extLst>
              <a:ext uri="{FF2B5EF4-FFF2-40B4-BE49-F238E27FC236}">
                <a16:creationId xmlns:a16="http://schemas.microsoft.com/office/drawing/2014/main" id="{FADA383E-4AAC-CF09-8762-A820F43FFE55}"/>
              </a:ext>
            </a:extLst>
          </p:cNvPr>
          <p:cNvPicPr>
            <a:picLocks noChangeAspect="1"/>
          </p:cNvPicPr>
          <p:nvPr/>
        </p:nvPicPr>
        <p:blipFill>
          <a:blip r:embed="rId4"/>
          <a:stretch>
            <a:fillRect/>
          </a:stretch>
        </p:blipFill>
        <p:spPr>
          <a:xfrm>
            <a:off x="1668194" y="3789445"/>
            <a:ext cx="10688137" cy="1223925"/>
          </a:xfrm>
          <a:prstGeom prst="rect">
            <a:avLst/>
          </a:prstGeom>
        </p:spPr>
      </p:pic>
    </p:spTree>
    <p:extLst>
      <p:ext uri="{BB962C8B-B14F-4D97-AF65-F5344CB8AC3E}">
        <p14:creationId xmlns:p14="http://schemas.microsoft.com/office/powerpoint/2010/main" val="93540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r>
              <a:rPr lang="fr-FR" sz="3200" dirty="0"/>
              <a:t>Exercice</a:t>
            </a:r>
            <a:endParaRPr lang="fr-FR" dirty="0"/>
          </a:p>
        </p:txBody>
      </p:sp>
      <p:sp>
        <p:nvSpPr>
          <p:cNvPr id="3" name="Espace réservé du contenu 2">
            <a:extLst>
              <a:ext uri="{FF2B5EF4-FFF2-40B4-BE49-F238E27FC236}">
                <a16:creationId xmlns:a16="http://schemas.microsoft.com/office/drawing/2014/main" id="{127F18AE-D672-1248-B1FE-04FC612DD8BD}"/>
              </a:ext>
            </a:extLst>
          </p:cNvPr>
          <p:cNvSpPr>
            <a:spLocks noGrp="1"/>
          </p:cNvSpPr>
          <p:nvPr>
            <p:ph idx="1"/>
          </p:nvPr>
        </p:nvSpPr>
        <p:spPr/>
        <p:txBody>
          <a:bodyPr>
            <a:normAutofit/>
          </a:bodyPr>
          <a:lstStyle/>
          <a:p>
            <a:pPr marL="0" indent="0">
              <a:buNone/>
            </a:pPr>
            <a:r>
              <a:rPr lang="fr-FR" dirty="0"/>
              <a:t>Calculer le gradient des fonctions suivantes :</a:t>
            </a:r>
          </a:p>
          <a:p>
            <a:pPr marL="0" indent="0">
              <a:buNone/>
            </a:pPr>
            <a:endParaRPr lang="fr-FR" dirty="0"/>
          </a:p>
        </p:txBody>
      </p:sp>
      <p:pic>
        <p:nvPicPr>
          <p:cNvPr id="5" name="Image 4">
            <a:extLst>
              <a:ext uri="{FF2B5EF4-FFF2-40B4-BE49-F238E27FC236}">
                <a16:creationId xmlns:a16="http://schemas.microsoft.com/office/drawing/2014/main" id="{00681EBA-A4C2-2C3F-A1ED-EBFF0965A6B7}"/>
              </a:ext>
            </a:extLst>
          </p:cNvPr>
          <p:cNvPicPr>
            <a:picLocks noChangeAspect="1"/>
          </p:cNvPicPr>
          <p:nvPr/>
        </p:nvPicPr>
        <p:blipFill>
          <a:blip r:embed="rId3"/>
          <a:stretch>
            <a:fillRect/>
          </a:stretch>
        </p:blipFill>
        <p:spPr>
          <a:xfrm>
            <a:off x="2174239" y="2638303"/>
            <a:ext cx="7005447" cy="2963843"/>
          </a:xfrm>
          <a:prstGeom prst="rect">
            <a:avLst/>
          </a:prstGeom>
        </p:spPr>
      </p:pic>
    </p:spTree>
    <p:extLst>
      <p:ext uri="{BB962C8B-B14F-4D97-AF65-F5344CB8AC3E}">
        <p14:creationId xmlns:p14="http://schemas.microsoft.com/office/powerpoint/2010/main" val="137259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6D32112-D2D3-5C4E-B28F-EA30FF4D1D80}"/>
              </a:ext>
            </a:extLst>
          </p:cNvPr>
          <p:cNvSpPr>
            <a:spLocks noGrp="1"/>
          </p:cNvSpPr>
          <p:nvPr>
            <p:ph type="title"/>
          </p:nvPr>
        </p:nvSpPr>
        <p:spPr/>
        <p:txBody>
          <a:bodyPr>
            <a:normAutofit/>
          </a:bodyPr>
          <a:lstStyle/>
          <a:p>
            <a:r>
              <a:rPr lang="fr-FR" sz="4400" b="1"/>
              <a:t>Chapitre </a:t>
            </a:r>
            <a:r>
              <a:rPr lang="fr-FR" sz="4400" b="1" dirty="0"/>
              <a:t>3</a:t>
            </a:r>
            <a:r>
              <a:rPr lang="fr-FR" sz="4400" b="1"/>
              <a:t>: </a:t>
            </a:r>
            <a:r>
              <a:rPr lang="fr-FR" sz="4400" b="1" dirty="0"/>
              <a:t>Géométrie et Espace Vectoriel</a:t>
            </a:r>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CBEEC085-7B51-CD4F-B630-0F7C75AAD77E}"/>
                  </a:ext>
                </a:extLst>
              </p:cNvPr>
              <p:cNvSpPr>
                <a:spLocks noGrp="1"/>
              </p:cNvSpPr>
              <p:nvPr>
                <p:ph type="body" idx="1"/>
              </p:nvPr>
            </p:nvSpPr>
            <p:spPr>
              <a:xfrm>
                <a:off x="3474720" y="3671047"/>
                <a:ext cx="8270240" cy="2093259"/>
              </a:xfrm>
            </p:spPr>
            <p:txBody>
              <a:bodyPr>
                <a:normAutofit/>
              </a:bodyPr>
              <a:lstStyle/>
              <a:p>
                <a:r>
                  <a:rPr lang="fr-FR" sz="2400" dirty="0"/>
                  <a:t>1. Rappel sur la géométrie de R</a:t>
                </a:r>
                <a:r>
                  <a:rPr lang="fr-FR" sz="2600" baseline="30000" dirty="0"/>
                  <a:t>3</a:t>
                </a:r>
                <a:endParaRPr lang="fr-FR" sz="1000" dirty="0"/>
              </a:p>
              <a:p>
                <a:r>
                  <a:rPr lang="fr-FR" sz="2400" dirty="0"/>
                  <a:t>2. Définition (EV, SEV)</a:t>
                </a:r>
              </a:p>
              <a:p>
                <a:r>
                  <a:rPr lang="fr-FR" sz="2400" dirty="0"/>
                  <a:t>3. Familles et bases </a:t>
                </a:r>
              </a:p>
              <a:p>
                <a:r>
                  <a:rPr lang="fr-FR" sz="2400" dirty="0"/>
                  <a:t>4. </a:t>
                </a:r>
                <a14:m>
                  <m:oMath xmlns:m="http://schemas.openxmlformats.org/officeDocument/2006/math">
                    <m:r>
                      <m:rPr>
                        <m:sty m:val="p"/>
                      </m:rPr>
                      <a:rPr lang="fr-FR" sz="2400" b="0" i="1" smtClean="0">
                        <a:latin typeface="Cambria Math" panose="02040503050406030204" pitchFamily="18" charset="0"/>
                      </a:rPr>
                      <m:t>∇</m:t>
                    </m:r>
                  </m:oMath>
                </a14:m>
                <a:r>
                  <a:rPr lang="fr-FR" sz="2400" b="0" dirty="0"/>
                  <a:t> et les opérateurs Div, </a:t>
                </a:r>
                <a14:m>
                  <m:oMath xmlns:m="http://schemas.openxmlformats.org/officeDocument/2006/math">
                    <m:acc>
                      <m:accPr>
                        <m:chr m:val="⃗"/>
                        <m:ctrlPr>
                          <a:rPr lang="fr-FR" sz="2400" b="0" i="1" dirty="0" smtClean="0">
                            <a:latin typeface="Cambria Math" panose="02040503050406030204" pitchFamily="18" charset="0"/>
                          </a:rPr>
                        </m:ctrlPr>
                      </m:accPr>
                      <m:e>
                        <m:r>
                          <a:rPr lang="fr-FR" sz="2400" i="1" dirty="0">
                            <a:latin typeface="Cambria Math" panose="02040503050406030204" pitchFamily="18" charset="0"/>
                          </a:rPr>
                          <m:t>𝐺𝑟𝑎𝑑</m:t>
                        </m:r>
                      </m:e>
                    </m:acc>
                  </m:oMath>
                </a14:m>
                <a:r>
                  <a:rPr lang="fr-FR" sz="2400" b="0" dirty="0"/>
                  <a:t> et </a:t>
                </a:r>
                <a14:m>
                  <m:oMath xmlns:m="http://schemas.openxmlformats.org/officeDocument/2006/math">
                    <m:acc>
                      <m:accPr>
                        <m:chr m:val="⃗"/>
                        <m:ctrlPr>
                          <a:rPr lang="fr-FR" sz="2400" b="0" i="1" dirty="0" smtClean="0">
                            <a:latin typeface="Cambria Math" panose="02040503050406030204" pitchFamily="18" charset="0"/>
                          </a:rPr>
                        </m:ctrlPr>
                      </m:accPr>
                      <m:e>
                        <m:r>
                          <a:rPr lang="fr-FR" sz="2400" i="1" dirty="0">
                            <a:latin typeface="Cambria Math" panose="02040503050406030204" pitchFamily="18" charset="0"/>
                          </a:rPr>
                          <m:t>𝑅𝑜𝑡</m:t>
                        </m:r>
                      </m:e>
                    </m:acc>
                  </m:oMath>
                </a14:m>
                <a:endParaRPr lang="fr-FR" sz="2400" b="0" dirty="0"/>
              </a:p>
              <a:p>
                <a:endParaRPr lang="fr-FR" sz="2400" dirty="0"/>
              </a:p>
            </p:txBody>
          </p:sp>
        </mc:Choice>
        <mc:Fallback xmlns="">
          <p:sp>
            <p:nvSpPr>
              <p:cNvPr id="3" name="Espace réservé du texte 2">
                <a:extLst>
                  <a:ext uri="{FF2B5EF4-FFF2-40B4-BE49-F238E27FC236}">
                    <a16:creationId xmlns:a16="http://schemas.microsoft.com/office/drawing/2014/main" id="{CBEEC085-7B51-CD4F-B630-0F7C75AAD77E}"/>
                  </a:ext>
                </a:extLst>
              </p:cNvPr>
              <p:cNvSpPr>
                <a:spLocks noGrp="1" noRot="1" noChangeAspect="1" noMove="1" noResize="1" noEditPoints="1" noAdjustHandles="1" noChangeArrowheads="1" noChangeShapeType="1" noTextEdit="1"/>
              </p:cNvSpPr>
              <p:nvPr>
                <p:ph type="body" idx="1"/>
              </p:nvPr>
            </p:nvSpPr>
            <p:spPr>
              <a:xfrm>
                <a:off x="3474720" y="3671047"/>
                <a:ext cx="8270240" cy="2093259"/>
              </a:xfrm>
              <a:blipFill>
                <a:blip r:embed="rId2"/>
                <a:stretch>
                  <a:fillRect l="-1105" t="-2907"/>
                </a:stretch>
              </a:blipFill>
            </p:spPr>
            <p:txBody>
              <a:bodyPr/>
              <a:lstStyle/>
              <a:p>
                <a:r>
                  <a:rPr lang="fr-FR">
                    <a:noFill/>
                  </a:rPr>
                  <a:t> </a:t>
                </a:r>
              </a:p>
            </p:txBody>
          </p:sp>
        </mc:Fallback>
      </mc:AlternateContent>
      <p:sp>
        <p:nvSpPr>
          <p:cNvPr id="4" name="ZoneTexte 3">
            <a:extLst>
              <a:ext uri="{FF2B5EF4-FFF2-40B4-BE49-F238E27FC236}">
                <a16:creationId xmlns:a16="http://schemas.microsoft.com/office/drawing/2014/main" id="{61192E78-6380-4540-9359-77E606F98BF9}"/>
              </a:ext>
            </a:extLst>
          </p:cNvPr>
          <p:cNvSpPr txBox="1"/>
          <p:nvPr/>
        </p:nvSpPr>
        <p:spPr>
          <a:xfrm>
            <a:off x="1982913" y="2538789"/>
            <a:ext cx="1326004" cy="1323439"/>
          </a:xfrm>
          <a:prstGeom prst="rect">
            <a:avLst/>
          </a:prstGeom>
          <a:noFill/>
        </p:spPr>
        <p:txBody>
          <a:bodyPr wrap="none" rtlCol="0">
            <a:spAutoFit/>
          </a:bodyPr>
          <a:lstStyle/>
          <a:p>
            <a:r>
              <a:rPr lang="fr-FR" sz="8000" b="1">
                <a:solidFill>
                  <a:srgbClr val="FFD301"/>
                </a:solidFill>
                <a:latin typeface="Arial" panose="020B0604020202020204" pitchFamily="34" charset="0"/>
                <a:cs typeface="Arial" panose="020B0604020202020204" pitchFamily="34" charset="0"/>
              </a:rPr>
              <a:t>#3</a:t>
            </a:r>
            <a:endParaRPr lang="fr-FR" sz="8000" b="1" dirty="0">
              <a:solidFill>
                <a:srgbClr val="FFD30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63784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r>
              <a:rPr lang="fr-FR" sz="3200" dirty="0"/>
              <a:t>Rappel de R</a:t>
            </a:r>
            <a:r>
              <a:rPr lang="fr-FR" sz="3200" baseline="30000" dirty="0"/>
              <a:t>3</a:t>
            </a:r>
            <a:endParaRPr lang="fr-FR" baseline="30000" dirty="0"/>
          </a:p>
        </p:txBody>
      </p:sp>
      <p:pic>
        <p:nvPicPr>
          <p:cNvPr id="1026" name="Picture 2" descr="Cartesian coordinate system : 3 390 photos libres de droits ...">
            <a:extLst>
              <a:ext uri="{FF2B5EF4-FFF2-40B4-BE49-F238E27FC236}">
                <a16:creationId xmlns:a16="http://schemas.microsoft.com/office/drawing/2014/main" id="{6D75EAAE-A6DF-8826-5569-4CF7E78F89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643686" y="2141538"/>
            <a:ext cx="4079378" cy="4351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18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D1F36B-E186-FBF3-BB6B-6D3EFA9F6EB2}"/>
              </a:ext>
            </a:extLst>
          </p:cNvPr>
          <p:cNvSpPr>
            <a:spLocks noGrp="1"/>
          </p:cNvSpPr>
          <p:nvPr>
            <p:ph type="title"/>
          </p:nvPr>
        </p:nvSpPr>
        <p:spPr/>
        <p:txBody>
          <a:bodyPr/>
          <a:lstStyle/>
          <a:p>
            <a:r>
              <a:rPr lang="fr-FR" sz="3200" dirty="0"/>
              <a:t>Rappel de R</a:t>
            </a:r>
            <a:r>
              <a:rPr lang="fr-FR" sz="3200" baseline="30000" dirty="0"/>
              <a:t>3</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7836834D-62FB-6654-7EDF-6D0920709F68}"/>
                  </a:ext>
                </a:extLst>
              </p:cNvPr>
              <p:cNvSpPr>
                <a:spLocks noGrp="1"/>
              </p:cNvSpPr>
              <p:nvPr>
                <p:ph idx="1"/>
              </p:nvPr>
            </p:nvSpPr>
            <p:spPr/>
            <p:txBody>
              <a:bodyPr/>
              <a:lstStyle/>
              <a:p>
                <a:r>
                  <a:rPr lang="fr-FR" sz="2400" b="1" dirty="0"/>
                  <a:t>Définition d’un vecteur de R</a:t>
                </a:r>
                <a:r>
                  <a:rPr lang="fr-FR" sz="2400" b="1" baseline="30000" dirty="0"/>
                  <a:t>3</a:t>
                </a:r>
                <a:r>
                  <a:rPr lang="fr-FR" sz="2400" b="1" dirty="0"/>
                  <a:t> </a:t>
                </a:r>
              </a:p>
              <a:p>
                <a:endParaRPr lang="fr-FR" sz="2400" b="1" dirty="0"/>
              </a:p>
              <a:p>
                <a:r>
                  <a:rPr lang="fr-FR" b="1" dirty="0"/>
                  <a:t>Soit A (X</a:t>
                </a:r>
                <a:r>
                  <a:rPr lang="fr-FR" b="1" baseline="-25000" dirty="0"/>
                  <a:t>a</a:t>
                </a:r>
                <a:r>
                  <a:rPr lang="fr-FR" b="1" dirty="0"/>
                  <a:t>, Y</a:t>
                </a:r>
                <a:r>
                  <a:rPr lang="fr-FR" b="1" baseline="-25000" dirty="0"/>
                  <a:t>a</a:t>
                </a:r>
                <a:r>
                  <a:rPr lang="fr-FR" b="1" dirty="0"/>
                  <a:t> , Z</a:t>
                </a:r>
                <a:r>
                  <a:rPr lang="fr-FR" b="1" baseline="-25000" dirty="0"/>
                  <a:t>a</a:t>
                </a:r>
                <a:r>
                  <a:rPr lang="fr-FR" b="1" dirty="0"/>
                  <a:t>)  et B (</a:t>
                </a:r>
                <a:r>
                  <a:rPr lang="fr-FR" b="1" dirty="0" err="1"/>
                  <a:t>X</a:t>
                </a:r>
                <a:r>
                  <a:rPr lang="fr-FR" b="1" baseline="-25000" dirty="0" err="1"/>
                  <a:t>b</a:t>
                </a:r>
                <a:r>
                  <a:rPr lang="fr-FR" b="1" dirty="0"/>
                  <a:t>, Y</a:t>
                </a:r>
                <a:r>
                  <a:rPr lang="fr-FR" b="1" baseline="-25000" dirty="0"/>
                  <a:t>b</a:t>
                </a:r>
                <a:r>
                  <a:rPr lang="fr-FR" b="1" dirty="0"/>
                  <a:t> , Z</a:t>
                </a:r>
                <a:r>
                  <a:rPr lang="fr-FR" b="1" baseline="-25000" dirty="0"/>
                  <a:t>b</a:t>
                </a:r>
                <a:r>
                  <a:rPr lang="fr-FR" b="1" dirty="0"/>
                  <a:t>)  point de R</a:t>
                </a:r>
                <a:r>
                  <a:rPr lang="fr-FR" b="1" baseline="30000" dirty="0"/>
                  <a:t>3</a:t>
                </a:r>
                <a:r>
                  <a:rPr lang="fr-FR" b="1" dirty="0"/>
                  <a:t> </a:t>
                </a:r>
              </a:p>
              <a:p>
                <a:endParaRPr lang="fr-FR" b="1" i="1" dirty="0">
                  <a:latin typeface="Cambria Math" panose="02040503050406030204" pitchFamily="18" charset="0"/>
                </a:endParaRPr>
              </a:p>
              <a:p>
                <a14:m>
                  <m:oMath xmlns:m="http://schemas.openxmlformats.org/officeDocument/2006/math">
                    <m:acc>
                      <m:accPr>
                        <m:chr m:val="⃗"/>
                        <m:ctrlPr>
                          <a:rPr lang="fr-FR" b="1" i="1" dirty="0" smtClean="0">
                            <a:latin typeface="Cambria Math" panose="02040503050406030204" pitchFamily="18" charset="0"/>
                          </a:rPr>
                        </m:ctrlPr>
                      </m:accPr>
                      <m:e>
                        <m:r>
                          <a:rPr lang="fr-FR" b="1" i="1" dirty="0" smtClean="0">
                            <a:latin typeface="Cambria Math" panose="02040503050406030204" pitchFamily="18" charset="0"/>
                          </a:rPr>
                          <m:t>𝑨𝑩</m:t>
                        </m:r>
                      </m:e>
                    </m:acc>
                    <m:r>
                      <a:rPr lang="fr-FR" b="1" i="1" dirty="0" smtClean="0">
                        <a:latin typeface="Cambria Math" panose="02040503050406030204" pitchFamily="18" charset="0"/>
                      </a:rPr>
                      <m:t> </m:t>
                    </m:r>
                    <m:d>
                      <m:dPr>
                        <m:ctrlPr>
                          <a:rPr lang="fr-FR" b="1" i="1" dirty="0" smtClean="0">
                            <a:latin typeface="Cambria Math" panose="02040503050406030204" pitchFamily="18" charset="0"/>
                          </a:rPr>
                        </m:ctrlPr>
                      </m:dPr>
                      <m:e>
                        <m:eqArr>
                          <m:eqArrPr>
                            <m:ctrlPr>
                              <a:rPr lang="fr-FR" b="1" i="1" dirty="0" smtClean="0">
                                <a:latin typeface="Cambria Math" panose="02040503050406030204" pitchFamily="18" charset="0"/>
                              </a:rPr>
                            </m:ctrlPr>
                          </m:eqArrPr>
                          <m:e>
                            <m:r>
                              <a:rPr lang="fr-FR" b="1" i="1" dirty="0" smtClean="0">
                                <a:latin typeface="Cambria Math" panose="02040503050406030204" pitchFamily="18" charset="0"/>
                              </a:rPr>
                              <m:t>𝑿</m:t>
                            </m:r>
                            <m:r>
                              <a:rPr lang="fr-FR" b="1" i="1" baseline="-25000" dirty="0" smtClean="0">
                                <a:latin typeface="Cambria Math" panose="02040503050406030204" pitchFamily="18" charset="0"/>
                              </a:rPr>
                              <m:t>𝒃</m:t>
                            </m:r>
                            <m:r>
                              <a:rPr lang="fr-FR" b="1" i="1" dirty="0" smtClean="0">
                                <a:latin typeface="Cambria Math" panose="02040503050406030204" pitchFamily="18" charset="0"/>
                              </a:rPr>
                              <m:t>−</m:t>
                            </m:r>
                            <m:r>
                              <a:rPr lang="fr-FR" b="1" i="1" dirty="0" smtClean="0">
                                <a:latin typeface="Cambria Math" panose="02040503050406030204" pitchFamily="18" charset="0"/>
                              </a:rPr>
                              <m:t>𝑿𝒂</m:t>
                            </m:r>
                          </m:e>
                          <m:e>
                            <m:r>
                              <a:rPr lang="fr-FR" b="1" i="1" smtClean="0">
                                <a:latin typeface="Cambria Math" panose="02040503050406030204" pitchFamily="18" charset="0"/>
                              </a:rPr>
                              <m:t>𝒀</m:t>
                            </m:r>
                            <m:r>
                              <a:rPr lang="fr-FR" b="1" i="1" baseline="-25000" smtClean="0">
                                <a:latin typeface="Cambria Math" panose="02040503050406030204" pitchFamily="18" charset="0"/>
                              </a:rPr>
                              <m:t>𝒃</m:t>
                            </m:r>
                            <m:r>
                              <a:rPr lang="fr-FR" b="1" i="1" smtClean="0">
                                <a:latin typeface="Cambria Math" panose="02040503050406030204" pitchFamily="18" charset="0"/>
                              </a:rPr>
                              <m:t>−</m:t>
                            </m:r>
                            <m:r>
                              <a:rPr lang="fr-FR" b="1" i="1" smtClean="0">
                                <a:latin typeface="Cambria Math" panose="02040503050406030204" pitchFamily="18" charset="0"/>
                              </a:rPr>
                              <m:t>𝒀𝒂</m:t>
                            </m:r>
                          </m:e>
                          <m:e>
                            <m:r>
                              <a:rPr lang="fr-FR" b="1" i="1" smtClean="0">
                                <a:latin typeface="Cambria Math" panose="02040503050406030204" pitchFamily="18" charset="0"/>
                              </a:rPr>
                              <m:t>𝒁</m:t>
                            </m:r>
                            <m:r>
                              <a:rPr lang="fr-FR" b="1" i="1" baseline="-25000" smtClean="0">
                                <a:latin typeface="Cambria Math" panose="02040503050406030204" pitchFamily="18" charset="0"/>
                              </a:rPr>
                              <m:t>𝒃</m:t>
                            </m:r>
                            <m:r>
                              <a:rPr lang="fr-FR" b="1" i="1" smtClean="0">
                                <a:latin typeface="Cambria Math" panose="02040503050406030204" pitchFamily="18" charset="0"/>
                              </a:rPr>
                              <m:t>−</m:t>
                            </m:r>
                            <m:r>
                              <a:rPr lang="fr-FR" b="1" i="1" smtClean="0">
                                <a:latin typeface="Cambria Math" panose="02040503050406030204" pitchFamily="18" charset="0"/>
                              </a:rPr>
                              <m:t>𝒁𝒂</m:t>
                            </m:r>
                          </m:e>
                        </m:eqArr>
                      </m:e>
                    </m:d>
                    <m:r>
                      <a:rPr lang="fr-FR" b="1" i="1" dirty="0" smtClean="0">
                        <a:latin typeface="Cambria Math" panose="02040503050406030204" pitchFamily="18" charset="0"/>
                      </a:rPr>
                      <m:t> </m:t>
                    </m:r>
                    <m:r>
                      <a:rPr lang="fr-FR" b="1" i="1" dirty="0" smtClean="0">
                        <a:latin typeface="Cambria Math" panose="02040503050406030204" pitchFamily="18" charset="0"/>
                      </a:rPr>
                      <m:t>𝒆𝒔𝒕</m:t>
                    </m:r>
                    <m:r>
                      <a:rPr lang="fr-FR" b="1" i="1" dirty="0" smtClean="0">
                        <a:latin typeface="Cambria Math" panose="02040503050406030204" pitchFamily="18" charset="0"/>
                      </a:rPr>
                      <m:t> </m:t>
                    </m:r>
                    <m:r>
                      <a:rPr lang="fr-FR" b="1" i="1" dirty="0" smtClean="0">
                        <a:latin typeface="Cambria Math" panose="02040503050406030204" pitchFamily="18" charset="0"/>
                      </a:rPr>
                      <m:t>𝒍𝒆</m:t>
                    </m:r>
                    <m:r>
                      <a:rPr lang="fr-FR" b="1" i="1" dirty="0" smtClean="0">
                        <a:latin typeface="Cambria Math" panose="02040503050406030204" pitchFamily="18" charset="0"/>
                      </a:rPr>
                      <m:t> </m:t>
                    </m:r>
                    <m:r>
                      <a:rPr lang="fr-FR" b="1" i="1" dirty="0" smtClean="0">
                        <a:latin typeface="Cambria Math" panose="02040503050406030204" pitchFamily="18" charset="0"/>
                      </a:rPr>
                      <m:t>𝒗𝒆𝒄𝒕𝒆𝒖𝒓</m:t>
                    </m:r>
                    <m:r>
                      <a:rPr lang="fr-FR" b="1" i="1" dirty="0" smtClean="0">
                        <a:latin typeface="Cambria Math" panose="02040503050406030204" pitchFamily="18" charset="0"/>
                      </a:rPr>
                      <m:t> </m:t>
                    </m:r>
                    <m:r>
                      <a:rPr lang="fr-FR" b="1" i="1" dirty="0" smtClean="0">
                        <a:latin typeface="Cambria Math" panose="02040503050406030204" pitchFamily="18" charset="0"/>
                      </a:rPr>
                      <m:t>𝒅𝒆</m:t>
                    </m:r>
                    <m:r>
                      <a:rPr lang="fr-FR" b="1" i="1" dirty="0" smtClean="0">
                        <a:latin typeface="Cambria Math" panose="02040503050406030204" pitchFamily="18" charset="0"/>
                      </a:rPr>
                      <m:t> </m:t>
                    </m:r>
                    <m:r>
                      <a:rPr lang="fr-FR" b="1" i="1" dirty="0" smtClean="0">
                        <a:latin typeface="Cambria Math" panose="02040503050406030204" pitchFamily="18" charset="0"/>
                      </a:rPr>
                      <m:t>𝒔𝒐𝒖𝒓𝒄𝒆</m:t>
                    </m:r>
                    <m:r>
                      <a:rPr lang="fr-FR" b="1" i="1" dirty="0" smtClean="0">
                        <a:latin typeface="Cambria Math" panose="02040503050406030204" pitchFamily="18" charset="0"/>
                      </a:rPr>
                      <m:t> </m:t>
                    </m:r>
                    <m:r>
                      <a:rPr lang="fr-FR" b="1" i="1" dirty="0" smtClean="0">
                        <a:latin typeface="Cambria Math" panose="02040503050406030204" pitchFamily="18" charset="0"/>
                      </a:rPr>
                      <m:t>𝑨</m:t>
                    </m:r>
                    <m:r>
                      <a:rPr lang="fr-FR" b="1" i="1" dirty="0" smtClean="0">
                        <a:latin typeface="Cambria Math" panose="02040503050406030204" pitchFamily="18" charset="0"/>
                      </a:rPr>
                      <m:t> </m:t>
                    </m:r>
                    <m:r>
                      <a:rPr lang="fr-FR" b="1" i="1" dirty="0" smtClean="0">
                        <a:latin typeface="Cambria Math" panose="02040503050406030204" pitchFamily="18" charset="0"/>
                      </a:rPr>
                      <m:t>𝒆𝒕</m:t>
                    </m:r>
                    <m:r>
                      <a:rPr lang="fr-FR" b="1" i="1" dirty="0" smtClean="0">
                        <a:latin typeface="Cambria Math" panose="02040503050406030204" pitchFamily="18" charset="0"/>
                      </a:rPr>
                      <m:t> </m:t>
                    </m:r>
                    <m:r>
                      <a:rPr lang="fr-FR" b="1" i="1" dirty="0" smtClean="0">
                        <a:latin typeface="Cambria Math" panose="02040503050406030204" pitchFamily="18" charset="0"/>
                      </a:rPr>
                      <m:t>𝒅𝒆</m:t>
                    </m:r>
                    <m:r>
                      <a:rPr lang="fr-FR" b="1" i="1" dirty="0" smtClean="0">
                        <a:latin typeface="Cambria Math" panose="02040503050406030204" pitchFamily="18" charset="0"/>
                      </a:rPr>
                      <m:t> </m:t>
                    </m:r>
                    <m:r>
                      <a:rPr lang="fr-FR" b="1" i="1" dirty="0" smtClean="0">
                        <a:latin typeface="Cambria Math" panose="02040503050406030204" pitchFamily="18" charset="0"/>
                      </a:rPr>
                      <m:t>𝒅𝒆𝒔𝒕𝒊𝒏𝒂𝒕𝒊𝒐𝒏</m:t>
                    </m:r>
                    <m:r>
                      <a:rPr lang="fr-FR" b="1" i="1" dirty="0" smtClean="0">
                        <a:latin typeface="Cambria Math" panose="02040503050406030204" pitchFamily="18" charset="0"/>
                      </a:rPr>
                      <m:t> </m:t>
                    </m:r>
                    <m:r>
                      <a:rPr lang="fr-FR" b="1" i="1" dirty="0" smtClean="0">
                        <a:latin typeface="Cambria Math" panose="02040503050406030204" pitchFamily="18" charset="0"/>
                      </a:rPr>
                      <m:t>𝑩</m:t>
                    </m:r>
                  </m:oMath>
                </a14:m>
                <a:endParaRPr lang="fr-FR" b="1" dirty="0"/>
              </a:p>
              <a:p>
                <a:pPr marL="0" indent="0">
                  <a:buNone/>
                </a:pPr>
                <a:endParaRPr lang="fr-FR" sz="2400" b="1" dirty="0"/>
              </a:p>
            </p:txBody>
          </p:sp>
        </mc:Choice>
        <mc:Fallback xmlns="">
          <p:sp>
            <p:nvSpPr>
              <p:cNvPr id="3" name="Espace réservé du contenu 2">
                <a:extLst>
                  <a:ext uri="{FF2B5EF4-FFF2-40B4-BE49-F238E27FC236}">
                    <a16:creationId xmlns:a16="http://schemas.microsoft.com/office/drawing/2014/main" id="{7836834D-62FB-6654-7EDF-6D0920709F68}"/>
                  </a:ext>
                </a:extLst>
              </p:cNvPr>
              <p:cNvSpPr>
                <a:spLocks noGrp="1" noRot="1" noChangeAspect="1" noMove="1" noResize="1" noEditPoints="1" noAdjustHandles="1" noChangeArrowheads="1" noChangeShapeType="1" noTextEdit="1"/>
              </p:cNvSpPr>
              <p:nvPr>
                <p:ph idx="1"/>
              </p:nvPr>
            </p:nvSpPr>
            <p:spPr>
              <a:blipFill>
                <a:blip r:embed="rId2"/>
                <a:stretch>
                  <a:fillRect l="-947" t="-1821"/>
                </a:stretch>
              </a:blipFill>
            </p:spPr>
            <p:txBody>
              <a:bodyPr/>
              <a:lstStyle/>
              <a:p>
                <a:r>
                  <a:rPr lang="fr-FR">
                    <a:noFill/>
                  </a:rPr>
                  <a:t> </a:t>
                </a:r>
              </a:p>
            </p:txBody>
          </p:sp>
        </mc:Fallback>
      </mc:AlternateContent>
    </p:spTree>
    <p:extLst>
      <p:ext uri="{BB962C8B-B14F-4D97-AF65-F5344CB8AC3E}">
        <p14:creationId xmlns:p14="http://schemas.microsoft.com/office/powerpoint/2010/main" val="1720015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r>
              <a:rPr lang="fr-FR" sz="3200" dirty="0"/>
              <a:t>Rappel de R</a:t>
            </a:r>
            <a:r>
              <a:rPr lang="fr-FR" sz="3200" baseline="30000" dirty="0"/>
              <a:t>3</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27F18AE-D672-1248-B1FE-04FC612DD8BD}"/>
                  </a:ext>
                </a:extLst>
              </p:cNvPr>
              <p:cNvSpPr>
                <a:spLocks noGrp="1"/>
              </p:cNvSpPr>
              <p:nvPr>
                <p:ph idx="1"/>
              </p:nvPr>
            </p:nvSpPr>
            <p:spPr/>
            <p:txBody>
              <a:bodyPr>
                <a:normAutofit/>
              </a:bodyPr>
              <a:lstStyle/>
              <a:p>
                <a:r>
                  <a:rPr lang="fr-FR" sz="2400" b="1" dirty="0"/>
                  <a:t>Équation paramétrique d’une droite :</a:t>
                </a:r>
              </a:p>
              <a:p>
                <a:endParaRPr lang="fr-FR" b="1" dirty="0"/>
              </a:p>
              <a:p>
                <a:r>
                  <a:rPr lang="fr-FR" b="1" dirty="0"/>
                  <a:t>Soit A (X</a:t>
                </a:r>
                <a:r>
                  <a:rPr lang="fr-FR" b="1" baseline="-25000" dirty="0"/>
                  <a:t>a</a:t>
                </a:r>
                <a:r>
                  <a:rPr lang="fr-FR" b="1" dirty="0"/>
                  <a:t>, Y</a:t>
                </a:r>
                <a:r>
                  <a:rPr lang="fr-FR" b="1" baseline="-25000" dirty="0"/>
                  <a:t>a</a:t>
                </a:r>
                <a:r>
                  <a:rPr lang="fr-FR" dirty="0"/>
                  <a:t> , </a:t>
                </a:r>
                <a:r>
                  <a:rPr lang="fr-FR" b="1" dirty="0"/>
                  <a:t>Z</a:t>
                </a:r>
                <a:r>
                  <a:rPr lang="fr-FR" b="1" baseline="-25000" dirty="0"/>
                  <a:t>a</a:t>
                </a:r>
                <a:r>
                  <a:rPr lang="fr-FR" b="1" dirty="0"/>
                  <a:t>) </a:t>
                </a:r>
              </a:p>
              <a:p>
                <a:r>
                  <a:rPr lang="fr-FR" b="1" dirty="0"/>
                  <a:t>soit D la droite passant par et de vecteur directeur </a:t>
                </a:r>
                <a14:m>
                  <m:oMath xmlns:m="http://schemas.openxmlformats.org/officeDocument/2006/math">
                    <m:acc>
                      <m:accPr>
                        <m:chr m:val="⃗"/>
                        <m:ctrlPr>
                          <a:rPr lang="fr-FR" b="1" i="1" dirty="0" smtClean="0">
                            <a:latin typeface="Cambria Math" panose="02040503050406030204" pitchFamily="18" charset="0"/>
                          </a:rPr>
                        </m:ctrlPr>
                      </m:accPr>
                      <m:e>
                        <m:r>
                          <a:rPr lang="fr-FR" b="1" i="1" dirty="0" smtClean="0">
                            <a:latin typeface="Cambria Math" panose="02040503050406030204" pitchFamily="18" charset="0"/>
                          </a:rPr>
                          <m:t>𝒗</m:t>
                        </m:r>
                      </m:e>
                    </m:acc>
                    <m:r>
                      <a:rPr lang="fr-FR" b="1" i="0" dirty="0" smtClean="0">
                        <a:latin typeface="Cambria Math" panose="02040503050406030204" pitchFamily="18" charset="0"/>
                      </a:rPr>
                      <m:t> </m:t>
                    </m:r>
                    <m:d>
                      <m:dPr>
                        <m:ctrlPr>
                          <a:rPr lang="fr-FR" b="1" i="1" dirty="0" smtClean="0">
                            <a:latin typeface="Cambria Math" panose="02040503050406030204" pitchFamily="18" charset="0"/>
                          </a:rPr>
                        </m:ctrlPr>
                      </m:dPr>
                      <m:e>
                        <m:r>
                          <a:rPr lang="fr-FR" b="1" i="0" dirty="0" smtClean="0">
                            <a:latin typeface="Cambria Math" panose="02040503050406030204" pitchFamily="18" charset="0"/>
                          </a:rPr>
                          <m:t>𝐯</m:t>
                        </m:r>
                        <m:r>
                          <a:rPr lang="fr-FR" b="1" i="0" baseline="-25000" dirty="0" smtClean="0">
                            <a:latin typeface="Cambria Math" panose="02040503050406030204" pitchFamily="18" charset="0"/>
                          </a:rPr>
                          <m:t>𝐱</m:t>
                        </m:r>
                        <m:r>
                          <a:rPr lang="fr-FR" b="1" i="0" dirty="0" smtClean="0">
                            <a:latin typeface="Cambria Math" panose="02040503050406030204" pitchFamily="18" charset="0"/>
                          </a:rPr>
                          <m:t>,</m:t>
                        </m:r>
                        <m:r>
                          <a:rPr lang="fr-FR" b="1" i="0" dirty="0" smtClean="0">
                            <a:latin typeface="Cambria Math" panose="02040503050406030204" pitchFamily="18" charset="0"/>
                          </a:rPr>
                          <m:t>𝐯𝐲</m:t>
                        </m:r>
                        <m:r>
                          <a:rPr lang="fr-FR" b="1" i="0" dirty="0" smtClean="0">
                            <a:latin typeface="Cambria Math" panose="02040503050406030204" pitchFamily="18" charset="0"/>
                          </a:rPr>
                          <m:t>,</m:t>
                        </m:r>
                        <m:r>
                          <a:rPr lang="fr-FR" b="1" i="0" dirty="0" smtClean="0">
                            <a:latin typeface="Cambria Math" panose="02040503050406030204" pitchFamily="18" charset="0"/>
                          </a:rPr>
                          <m:t>𝐯𝐳</m:t>
                        </m:r>
                      </m:e>
                    </m:d>
                  </m:oMath>
                </a14:m>
                <a:endParaRPr lang="fr-FR" b="1" baseline="30000" dirty="0"/>
              </a:p>
              <a:p>
                <a:r>
                  <a:rPr lang="fr-FR" b="1" dirty="0"/>
                  <a:t>Alors l’équation paramétrique de D est de la forme :</a:t>
                </a:r>
              </a:p>
              <a:p>
                <a:r>
                  <a:rPr lang="fr-FR" b="1" dirty="0"/>
                  <a:t>D </a:t>
                </a:r>
                <a14:m>
                  <m:oMath xmlns:m="http://schemas.openxmlformats.org/officeDocument/2006/math">
                    <m:d>
                      <m:dPr>
                        <m:begChr m:val="{"/>
                        <m:endChr m:val=""/>
                        <m:ctrlPr>
                          <a:rPr lang="fr-FR" b="1" i="1" smtClean="0">
                            <a:latin typeface="Cambria Math" panose="02040503050406030204" pitchFamily="18" charset="0"/>
                          </a:rPr>
                        </m:ctrlPr>
                      </m:dPr>
                      <m:e>
                        <m:eqArr>
                          <m:eqArrPr>
                            <m:ctrlPr>
                              <a:rPr lang="fr-FR" b="1" i="1" smtClean="0">
                                <a:latin typeface="Cambria Math" panose="02040503050406030204" pitchFamily="18" charset="0"/>
                              </a:rPr>
                            </m:ctrlPr>
                          </m:eqArrPr>
                          <m:e>
                            <m:r>
                              <a:rPr lang="fr-FR" b="1" i="1" smtClean="0">
                                <a:latin typeface="Cambria Math" panose="02040503050406030204" pitchFamily="18" charset="0"/>
                              </a:rPr>
                              <m:t>𝒙</m:t>
                            </m:r>
                            <m:r>
                              <a:rPr lang="fr-FR" b="1" i="1" smtClean="0">
                                <a:latin typeface="Cambria Math" panose="02040503050406030204" pitchFamily="18" charset="0"/>
                              </a:rPr>
                              <m:t>=</m:t>
                            </m:r>
                            <m:r>
                              <a:rPr lang="fr-FR" b="1" i="1" smtClean="0">
                                <a:latin typeface="Cambria Math" panose="02040503050406030204" pitchFamily="18" charset="0"/>
                              </a:rPr>
                              <m:t>𝑿𝒂</m:t>
                            </m:r>
                            <m:r>
                              <a:rPr lang="fr-FR" b="1" i="1" smtClean="0">
                                <a:latin typeface="Cambria Math" panose="02040503050406030204" pitchFamily="18" charset="0"/>
                              </a:rPr>
                              <m:t>+</m:t>
                            </m:r>
                            <m:r>
                              <a:rPr lang="fr-FR" b="1" i="1" smtClean="0">
                                <a:latin typeface="Cambria Math" panose="02040503050406030204" pitchFamily="18" charset="0"/>
                              </a:rPr>
                              <m:t>𝒗𝒙</m:t>
                            </m:r>
                            <m:r>
                              <a:rPr lang="fr-FR" b="1" i="1" smtClean="0">
                                <a:latin typeface="Cambria Math" panose="02040503050406030204" pitchFamily="18" charset="0"/>
                              </a:rPr>
                              <m:t> ∗</m:t>
                            </m:r>
                            <m:r>
                              <a:rPr lang="fr-FR" b="1" i="1" smtClean="0">
                                <a:latin typeface="Cambria Math" panose="02040503050406030204" pitchFamily="18" charset="0"/>
                              </a:rPr>
                              <m:t>𝒕</m:t>
                            </m:r>
                          </m:e>
                          <m:e>
                            <m:r>
                              <a:rPr lang="fr-FR" b="1" i="1" smtClean="0">
                                <a:latin typeface="Cambria Math" panose="02040503050406030204" pitchFamily="18" charset="0"/>
                              </a:rPr>
                              <m:t>𝒚</m:t>
                            </m:r>
                            <m:r>
                              <a:rPr lang="fr-FR" b="1" i="1" smtClean="0">
                                <a:latin typeface="Cambria Math" panose="02040503050406030204" pitchFamily="18" charset="0"/>
                              </a:rPr>
                              <m:t>=</m:t>
                            </m:r>
                            <m:r>
                              <a:rPr lang="fr-FR" b="1" i="1" smtClean="0">
                                <a:latin typeface="Cambria Math" panose="02040503050406030204" pitchFamily="18" charset="0"/>
                              </a:rPr>
                              <m:t>𝒀𝒂</m:t>
                            </m:r>
                            <m:r>
                              <a:rPr lang="fr-FR" b="1" i="1" smtClean="0">
                                <a:latin typeface="Cambria Math" panose="02040503050406030204" pitchFamily="18" charset="0"/>
                              </a:rPr>
                              <m:t>+</m:t>
                            </m:r>
                            <m:r>
                              <a:rPr lang="fr-FR" b="1" i="1" smtClean="0">
                                <a:latin typeface="Cambria Math" panose="02040503050406030204" pitchFamily="18" charset="0"/>
                              </a:rPr>
                              <m:t>𝒗𝒚</m:t>
                            </m:r>
                            <m:r>
                              <a:rPr lang="fr-FR" b="1" i="1" smtClean="0">
                                <a:latin typeface="Cambria Math" panose="02040503050406030204" pitchFamily="18" charset="0"/>
                              </a:rPr>
                              <m:t> ∗</m:t>
                            </m:r>
                            <m:r>
                              <a:rPr lang="fr-FR" b="1" i="1" smtClean="0">
                                <a:latin typeface="Cambria Math" panose="02040503050406030204" pitchFamily="18" charset="0"/>
                              </a:rPr>
                              <m:t>𝒕</m:t>
                            </m:r>
                          </m:e>
                          <m:e>
                            <m:r>
                              <a:rPr lang="fr-FR" b="1" i="1" smtClean="0">
                                <a:latin typeface="Cambria Math" panose="02040503050406030204" pitchFamily="18" charset="0"/>
                              </a:rPr>
                              <m:t>𝒛</m:t>
                            </m:r>
                            <m:r>
                              <a:rPr lang="fr-FR" b="1" i="1" smtClean="0">
                                <a:latin typeface="Cambria Math" panose="02040503050406030204" pitchFamily="18" charset="0"/>
                              </a:rPr>
                              <m:t>=</m:t>
                            </m:r>
                            <m:r>
                              <a:rPr lang="fr-FR" b="1" i="1" smtClean="0">
                                <a:latin typeface="Cambria Math" panose="02040503050406030204" pitchFamily="18" charset="0"/>
                              </a:rPr>
                              <m:t>𝒁𝒂</m:t>
                            </m:r>
                            <m:r>
                              <a:rPr lang="fr-FR" b="1" i="1" smtClean="0">
                                <a:latin typeface="Cambria Math" panose="02040503050406030204" pitchFamily="18" charset="0"/>
                              </a:rPr>
                              <m:t>+</m:t>
                            </m:r>
                            <m:r>
                              <a:rPr lang="fr-FR" b="1" i="1" smtClean="0">
                                <a:latin typeface="Cambria Math" panose="02040503050406030204" pitchFamily="18" charset="0"/>
                              </a:rPr>
                              <m:t>𝒗𝒛</m:t>
                            </m:r>
                            <m:r>
                              <a:rPr lang="fr-FR" b="1" i="1" smtClean="0">
                                <a:latin typeface="Cambria Math" panose="02040503050406030204" pitchFamily="18" charset="0"/>
                              </a:rPr>
                              <m:t> ∗</m:t>
                            </m:r>
                            <m:r>
                              <a:rPr lang="fr-FR" b="1" i="1" smtClean="0">
                                <a:latin typeface="Cambria Math" panose="02040503050406030204" pitchFamily="18" charset="0"/>
                              </a:rPr>
                              <m:t>𝒕</m:t>
                            </m:r>
                          </m:e>
                        </m:eqArr>
                        <m:r>
                          <a:rPr lang="fr-FR" b="1" i="1" smtClean="0">
                            <a:latin typeface="Cambria Math" panose="02040503050406030204" pitchFamily="18" charset="0"/>
                          </a:rPr>
                          <m:t>      </m:t>
                        </m:r>
                        <m:r>
                          <a:rPr lang="fr-FR" b="1" i="1" smtClean="0">
                            <a:latin typeface="Cambria Math" panose="02040503050406030204" pitchFamily="18" charset="0"/>
                          </a:rPr>
                          <m:t>𝒕</m:t>
                        </m:r>
                        <m:r>
                          <a:rPr lang="fr-FR" b="1" i="1" smtClean="0">
                            <a:latin typeface="Cambria Math" panose="02040503050406030204" pitchFamily="18" charset="0"/>
                            <a:ea typeface="Cambria Math" panose="02040503050406030204" pitchFamily="18" charset="0"/>
                          </a:rPr>
                          <m:t>∈</m:t>
                        </m:r>
                        <m:r>
                          <a:rPr lang="fr-FR" b="1" i="1" smtClean="0">
                            <a:latin typeface="Cambria Math" panose="02040503050406030204" pitchFamily="18" charset="0"/>
                            <a:ea typeface="Cambria Math" panose="02040503050406030204" pitchFamily="18" charset="0"/>
                          </a:rPr>
                          <m:t>𝑹</m:t>
                        </m:r>
                      </m:e>
                    </m:d>
                  </m:oMath>
                </a14:m>
                <a:endParaRPr lang="fr-FR" b="1" dirty="0"/>
              </a:p>
            </p:txBody>
          </p:sp>
        </mc:Choice>
        <mc:Fallback xmlns="">
          <p:sp>
            <p:nvSpPr>
              <p:cNvPr id="3" name="Espace réservé du contenu 2">
                <a:extLst>
                  <a:ext uri="{FF2B5EF4-FFF2-40B4-BE49-F238E27FC236}">
                    <a16:creationId xmlns:a16="http://schemas.microsoft.com/office/drawing/2014/main" id="{127F18AE-D672-1248-B1FE-04FC612DD8BD}"/>
                  </a:ext>
                </a:extLst>
              </p:cNvPr>
              <p:cNvSpPr>
                <a:spLocks noGrp="1" noRot="1" noChangeAspect="1" noMove="1" noResize="1" noEditPoints="1" noAdjustHandles="1" noChangeArrowheads="1" noChangeShapeType="1" noTextEdit="1"/>
              </p:cNvSpPr>
              <p:nvPr>
                <p:ph idx="1"/>
              </p:nvPr>
            </p:nvSpPr>
            <p:spPr>
              <a:blipFill>
                <a:blip r:embed="rId2"/>
                <a:stretch>
                  <a:fillRect l="-947" t="-1821"/>
                </a:stretch>
              </a:blipFill>
            </p:spPr>
            <p:txBody>
              <a:bodyPr/>
              <a:lstStyle/>
              <a:p>
                <a:r>
                  <a:rPr lang="fr-FR">
                    <a:noFill/>
                  </a:rPr>
                  <a:t> </a:t>
                </a:r>
              </a:p>
            </p:txBody>
          </p:sp>
        </mc:Fallback>
      </mc:AlternateContent>
    </p:spTree>
    <p:extLst>
      <p:ext uri="{BB962C8B-B14F-4D97-AF65-F5344CB8AC3E}">
        <p14:creationId xmlns:p14="http://schemas.microsoft.com/office/powerpoint/2010/main" val="935252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r>
              <a:rPr lang="fr-FR" sz="3200" dirty="0"/>
              <a:t>Rappel de R</a:t>
            </a:r>
            <a:r>
              <a:rPr lang="fr-FR" sz="3200" baseline="30000" dirty="0"/>
              <a:t>3</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27F18AE-D672-1248-B1FE-04FC612DD8BD}"/>
                  </a:ext>
                </a:extLst>
              </p:cNvPr>
              <p:cNvSpPr>
                <a:spLocks noGrp="1"/>
              </p:cNvSpPr>
              <p:nvPr>
                <p:ph idx="1"/>
              </p:nvPr>
            </p:nvSpPr>
            <p:spPr/>
            <p:txBody>
              <a:bodyPr>
                <a:normAutofit/>
              </a:bodyPr>
              <a:lstStyle/>
              <a:p>
                <a:r>
                  <a:rPr lang="fr-FR" sz="2400" b="1" dirty="0"/>
                  <a:t>Équation cartésienne d’un plan :</a:t>
                </a:r>
              </a:p>
              <a:p>
                <a:endParaRPr lang="fr-FR" sz="2400" dirty="0"/>
              </a:p>
              <a:p>
                <a:r>
                  <a:rPr lang="fr-FR" b="1" dirty="0"/>
                  <a:t>Soit le plan P passant par A (X</a:t>
                </a:r>
                <a:r>
                  <a:rPr lang="fr-FR" b="1" baseline="-25000" dirty="0"/>
                  <a:t>a</a:t>
                </a:r>
                <a:r>
                  <a:rPr lang="fr-FR" b="1" dirty="0"/>
                  <a:t>, Y</a:t>
                </a:r>
                <a:r>
                  <a:rPr lang="fr-FR" b="1" baseline="-25000" dirty="0"/>
                  <a:t>a</a:t>
                </a:r>
                <a:r>
                  <a:rPr lang="fr-FR" dirty="0"/>
                  <a:t> , </a:t>
                </a:r>
                <a:r>
                  <a:rPr lang="fr-FR" b="1" dirty="0"/>
                  <a:t>Z</a:t>
                </a:r>
                <a:r>
                  <a:rPr lang="fr-FR" b="1" baseline="-25000" dirty="0"/>
                  <a:t>a</a:t>
                </a:r>
                <a:r>
                  <a:rPr lang="fr-FR" b="1" dirty="0"/>
                  <a:t>) et de vecteur orthogonal </a:t>
                </a:r>
                <a14:m>
                  <m:oMath xmlns:m="http://schemas.openxmlformats.org/officeDocument/2006/math">
                    <m:acc>
                      <m:accPr>
                        <m:chr m:val="⃗"/>
                        <m:ctrlPr>
                          <a:rPr lang="fr-FR" b="1" i="1" dirty="0" smtClean="0">
                            <a:latin typeface="Cambria Math" panose="02040503050406030204" pitchFamily="18" charset="0"/>
                          </a:rPr>
                        </m:ctrlPr>
                      </m:accPr>
                      <m:e>
                        <m:r>
                          <a:rPr lang="fr-FR" b="1" i="1" dirty="0" smtClean="0">
                            <a:latin typeface="Cambria Math" panose="02040503050406030204" pitchFamily="18" charset="0"/>
                          </a:rPr>
                          <m:t>𝒗</m:t>
                        </m:r>
                      </m:e>
                    </m:acc>
                    <m:r>
                      <a:rPr lang="fr-FR" b="1" i="0" dirty="0" smtClean="0">
                        <a:latin typeface="Cambria Math" panose="02040503050406030204" pitchFamily="18" charset="0"/>
                      </a:rPr>
                      <m:t> </m:t>
                    </m:r>
                    <m:d>
                      <m:dPr>
                        <m:ctrlPr>
                          <a:rPr lang="fr-FR" b="1" i="1" dirty="0" smtClean="0">
                            <a:latin typeface="Cambria Math" panose="02040503050406030204" pitchFamily="18" charset="0"/>
                          </a:rPr>
                        </m:ctrlPr>
                      </m:dPr>
                      <m:e>
                        <m:r>
                          <a:rPr lang="fr-FR" b="1" i="0" dirty="0" smtClean="0">
                            <a:latin typeface="Cambria Math" panose="02040503050406030204" pitchFamily="18" charset="0"/>
                          </a:rPr>
                          <m:t>𝐯</m:t>
                        </m:r>
                        <m:r>
                          <a:rPr lang="fr-FR" b="1" i="0" baseline="-25000" dirty="0" smtClean="0">
                            <a:latin typeface="Cambria Math" panose="02040503050406030204" pitchFamily="18" charset="0"/>
                          </a:rPr>
                          <m:t>𝐱</m:t>
                        </m:r>
                        <m:r>
                          <a:rPr lang="fr-FR" b="1" i="0" dirty="0" smtClean="0">
                            <a:latin typeface="Cambria Math" panose="02040503050406030204" pitchFamily="18" charset="0"/>
                          </a:rPr>
                          <m:t>,</m:t>
                        </m:r>
                        <m:r>
                          <a:rPr lang="fr-FR" b="1" i="0" dirty="0" smtClean="0">
                            <a:latin typeface="Cambria Math" panose="02040503050406030204" pitchFamily="18" charset="0"/>
                          </a:rPr>
                          <m:t>𝐯𝐲</m:t>
                        </m:r>
                        <m:r>
                          <a:rPr lang="fr-FR" b="1" i="0" dirty="0" smtClean="0">
                            <a:latin typeface="Cambria Math" panose="02040503050406030204" pitchFamily="18" charset="0"/>
                          </a:rPr>
                          <m:t>,</m:t>
                        </m:r>
                        <m:r>
                          <a:rPr lang="fr-FR" b="1" i="0" dirty="0" smtClean="0">
                            <a:latin typeface="Cambria Math" panose="02040503050406030204" pitchFamily="18" charset="0"/>
                          </a:rPr>
                          <m:t>𝐯𝐳</m:t>
                        </m:r>
                      </m:e>
                    </m:d>
                  </m:oMath>
                </a14:m>
                <a:r>
                  <a:rPr lang="fr-FR" b="1" dirty="0"/>
                  <a:t> </a:t>
                </a:r>
              </a:p>
              <a:p>
                <a:endParaRPr lang="fr-FR" b="1" dirty="0"/>
              </a:p>
              <a:p>
                <a:r>
                  <a:rPr lang="fr-FR" b="1" dirty="0"/>
                  <a:t>L’équation cartésienne de P est : v</a:t>
                </a:r>
                <a:r>
                  <a:rPr lang="fr-FR" b="1" baseline="-25000" dirty="0"/>
                  <a:t>x</a:t>
                </a:r>
                <a:r>
                  <a:rPr lang="fr-FR" b="1" dirty="0"/>
                  <a:t> * x + v</a:t>
                </a:r>
                <a:r>
                  <a:rPr lang="fr-FR" b="1" baseline="-25000" dirty="0"/>
                  <a:t>y</a:t>
                </a:r>
                <a:r>
                  <a:rPr lang="fr-FR" b="1" dirty="0"/>
                  <a:t> * y + </a:t>
                </a:r>
                <a:r>
                  <a:rPr lang="fr-FR" b="1" dirty="0" err="1"/>
                  <a:t>v</a:t>
                </a:r>
                <a:r>
                  <a:rPr lang="fr-FR" b="1" baseline="-25000" dirty="0" err="1"/>
                  <a:t>z</a:t>
                </a:r>
                <a:r>
                  <a:rPr lang="fr-FR" b="1" dirty="0"/>
                  <a:t> * z + d = 0</a:t>
                </a:r>
              </a:p>
              <a:p>
                <a:endParaRPr lang="fr-FR" sz="2200" b="1" dirty="0"/>
              </a:p>
              <a:p>
                <a:r>
                  <a:rPr lang="fr-FR" sz="2200" b="1" dirty="0"/>
                  <a:t>d = - (v</a:t>
                </a:r>
                <a:r>
                  <a:rPr lang="fr-FR" sz="2200" b="1" baseline="-25000" dirty="0"/>
                  <a:t>x</a:t>
                </a:r>
                <a:r>
                  <a:rPr lang="fr-FR" sz="2200" b="1" dirty="0"/>
                  <a:t> * X</a:t>
                </a:r>
                <a:r>
                  <a:rPr lang="fr-FR" sz="2200" b="1" baseline="-25000" dirty="0"/>
                  <a:t>a</a:t>
                </a:r>
                <a:r>
                  <a:rPr lang="fr-FR" sz="2200" b="1" dirty="0"/>
                  <a:t> + v</a:t>
                </a:r>
                <a:r>
                  <a:rPr lang="fr-FR" sz="2200" b="1" baseline="-25000" dirty="0"/>
                  <a:t>y</a:t>
                </a:r>
                <a:r>
                  <a:rPr lang="fr-FR" sz="2200" b="1" dirty="0"/>
                  <a:t> * Y</a:t>
                </a:r>
                <a:r>
                  <a:rPr lang="fr-FR" sz="2200" b="1" baseline="-25000" dirty="0"/>
                  <a:t>a</a:t>
                </a:r>
                <a:r>
                  <a:rPr lang="fr-FR" sz="2200" b="1" dirty="0"/>
                  <a:t> + </a:t>
                </a:r>
                <a:r>
                  <a:rPr lang="fr-FR" sz="2200" b="1" dirty="0" err="1"/>
                  <a:t>v</a:t>
                </a:r>
                <a:r>
                  <a:rPr lang="fr-FR" sz="2200" b="1" baseline="-25000" dirty="0" err="1"/>
                  <a:t>z</a:t>
                </a:r>
                <a:r>
                  <a:rPr lang="fr-FR" sz="2200" b="1" dirty="0"/>
                  <a:t> * Z</a:t>
                </a:r>
                <a:r>
                  <a:rPr lang="fr-FR" sz="2200" b="1" baseline="-25000" dirty="0"/>
                  <a:t>a</a:t>
                </a:r>
                <a:r>
                  <a:rPr lang="fr-FR" sz="2200" b="1" dirty="0"/>
                  <a:t>)</a:t>
                </a:r>
              </a:p>
            </p:txBody>
          </p:sp>
        </mc:Choice>
        <mc:Fallback xmlns="">
          <p:sp>
            <p:nvSpPr>
              <p:cNvPr id="3" name="Espace réservé du contenu 2">
                <a:extLst>
                  <a:ext uri="{FF2B5EF4-FFF2-40B4-BE49-F238E27FC236}">
                    <a16:creationId xmlns:a16="http://schemas.microsoft.com/office/drawing/2014/main" id="{127F18AE-D672-1248-B1FE-04FC612DD8BD}"/>
                  </a:ext>
                </a:extLst>
              </p:cNvPr>
              <p:cNvSpPr>
                <a:spLocks noGrp="1" noRot="1" noChangeAspect="1" noMove="1" noResize="1" noEditPoints="1" noAdjustHandles="1" noChangeArrowheads="1" noChangeShapeType="1" noTextEdit="1"/>
              </p:cNvSpPr>
              <p:nvPr>
                <p:ph idx="1"/>
              </p:nvPr>
            </p:nvSpPr>
            <p:spPr>
              <a:blipFill>
                <a:blip r:embed="rId2"/>
                <a:stretch>
                  <a:fillRect l="-947" t="-1821"/>
                </a:stretch>
              </a:blipFill>
            </p:spPr>
            <p:txBody>
              <a:bodyPr/>
              <a:lstStyle/>
              <a:p>
                <a:r>
                  <a:rPr lang="fr-FR">
                    <a:noFill/>
                  </a:rPr>
                  <a:t> </a:t>
                </a:r>
              </a:p>
            </p:txBody>
          </p:sp>
        </mc:Fallback>
      </mc:AlternateContent>
    </p:spTree>
    <p:extLst>
      <p:ext uri="{BB962C8B-B14F-4D97-AF65-F5344CB8AC3E}">
        <p14:creationId xmlns:p14="http://schemas.microsoft.com/office/powerpoint/2010/main" val="66365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54AAAD-8C34-456F-88CC-655D6620274E}"/>
              </a:ext>
            </a:extLst>
          </p:cNvPr>
          <p:cNvSpPr>
            <a:spLocks noGrp="1"/>
          </p:cNvSpPr>
          <p:nvPr>
            <p:ph type="title"/>
          </p:nvPr>
        </p:nvSpPr>
        <p:spPr/>
        <p:txBody>
          <a:bodyPr/>
          <a:lstStyle/>
          <a:p>
            <a:r>
              <a:rPr lang="fr-FR" sz="3200" dirty="0"/>
              <a:t>Rappel de R</a:t>
            </a:r>
            <a:r>
              <a:rPr lang="fr-FR" sz="3200" baseline="30000" dirty="0"/>
              <a:t>3</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067F0F1-4852-48D1-A91B-3D8214B0B8CD}"/>
                  </a:ext>
                </a:extLst>
              </p:cNvPr>
              <p:cNvSpPr>
                <a:spLocks noGrp="1"/>
              </p:cNvSpPr>
              <p:nvPr>
                <p:ph idx="1"/>
              </p:nvPr>
            </p:nvSpPr>
            <p:spPr/>
            <p:txBody>
              <a:bodyPr>
                <a:normAutofit/>
              </a:bodyPr>
              <a:lstStyle/>
              <a:p>
                <a:pPr algn="just"/>
                <a:r>
                  <a:rPr lang="fr-FR" sz="2200" dirty="0"/>
                  <a:t>Produit vectoriel</a:t>
                </a:r>
              </a:p>
              <a:p>
                <a:pPr algn="just"/>
                <a14:m>
                  <m:oMath xmlns:m="http://schemas.openxmlformats.org/officeDocument/2006/math">
                    <m:d>
                      <m:dPr>
                        <m:ctrlPr>
                          <a:rPr lang="fr-FR" sz="2200" i="1" smtClean="0">
                            <a:latin typeface="Cambria Math" panose="02040503050406030204" pitchFamily="18" charset="0"/>
                          </a:rPr>
                        </m:ctrlPr>
                      </m:dPr>
                      <m:e>
                        <m:eqArr>
                          <m:eqArrPr>
                            <m:ctrlPr>
                              <a:rPr lang="fr-FR" sz="2200" i="1" smtClean="0">
                                <a:latin typeface="Cambria Math" panose="02040503050406030204" pitchFamily="18" charset="0"/>
                              </a:rPr>
                            </m:ctrlPr>
                          </m:eqArrPr>
                          <m:e>
                            <m:r>
                              <a:rPr lang="fr-FR" sz="2200" b="0" i="1" smtClean="0">
                                <a:latin typeface="Cambria Math" panose="02040503050406030204" pitchFamily="18" charset="0"/>
                              </a:rPr>
                              <m:t>𝑣</m:t>
                            </m:r>
                            <m:r>
                              <a:rPr lang="fr-FR" sz="2200" b="0" i="1" baseline="-25000" smtClean="0">
                                <a:latin typeface="Cambria Math" panose="02040503050406030204" pitchFamily="18" charset="0"/>
                              </a:rPr>
                              <m:t>1</m:t>
                            </m:r>
                          </m:e>
                          <m:e>
                            <m:r>
                              <a:rPr lang="fr-FR" sz="2200" b="0" i="1" smtClean="0">
                                <a:latin typeface="Cambria Math" panose="02040503050406030204" pitchFamily="18" charset="0"/>
                              </a:rPr>
                              <m:t>𝑣</m:t>
                            </m:r>
                            <m:r>
                              <a:rPr lang="fr-FR" sz="2200" b="0" i="1" baseline="-25000" smtClean="0">
                                <a:latin typeface="Cambria Math" panose="02040503050406030204" pitchFamily="18" charset="0"/>
                              </a:rPr>
                              <m:t>2</m:t>
                            </m:r>
                          </m:e>
                          <m:e>
                            <m:r>
                              <a:rPr lang="fr-FR" sz="2200" b="0" i="1" smtClean="0">
                                <a:latin typeface="Cambria Math" panose="02040503050406030204" pitchFamily="18" charset="0"/>
                              </a:rPr>
                              <m:t>𝑣</m:t>
                            </m:r>
                            <m:r>
                              <a:rPr lang="fr-FR" sz="2200" b="0" i="1" baseline="-25000" smtClean="0">
                                <a:latin typeface="Cambria Math" panose="02040503050406030204" pitchFamily="18" charset="0"/>
                              </a:rPr>
                              <m:t>3</m:t>
                            </m:r>
                          </m:e>
                        </m:eqArr>
                      </m:e>
                    </m:d>
                    <m:r>
                      <a:rPr lang="fr-FR" sz="2200" b="0" i="1" smtClean="0">
                        <a:latin typeface="Cambria Math" panose="02040503050406030204" pitchFamily="18" charset="0"/>
                      </a:rPr>
                      <m:t>^</m:t>
                    </m:r>
                    <m:d>
                      <m:dPr>
                        <m:ctrlPr>
                          <a:rPr lang="fr-FR" sz="2200" b="0" i="1" smtClean="0">
                            <a:latin typeface="Cambria Math" panose="02040503050406030204" pitchFamily="18" charset="0"/>
                          </a:rPr>
                        </m:ctrlPr>
                      </m:dPr>
                      <m:e>
                        <m:eqArr>
                          <m:eqArrPr>
                            <m:ctrlPr>
                              <a:rPr lang="fr-FR" sz="2200" b="0" i="1" smtClean="0">
                                <a:latin typeface="Cambria Math" panose="02040503050406030204" pitchFamily="18" charset="0"/>
                              </a:rPr>
                            </m:ctrlPr>
                          </m:eqArrPr>
                          <m:e>
                            <m:r>
                              <a:rPr lang="fr-FR" sz="2200" b="0" i="1" smtClean="0">
                                <a:latin typeface="Cambria Math" panose="02040503050406030204" pitchFamily="18" charset="0"/>
                              </a:rPr>
                              <m:t>𝑤</m:t>
                            </m:r>
                            <m:r>
                              <a:rPr lang="fr-FR" sz="2200" b="0" i="1" baseline="-25000" smtClean="0">
                                <a:latin typeface="Cambria Math" panose="02040503050406030204" pitchFamily="18" charset="0"/>
                              </a:rPr>
                              <m:t>1</m:t>
                            </m:r>
                          </m:e>
                          <m:e>
                            <m:r>
                              <a:rPr lang="fr-FR" sz="2200" b="0" i="1" smtClean="0">
                                <a:latin typeface="Cambria Math" panose="02040503050406030204" pitchFamily="18" charset="0"/>
                              </a:rPr>
                              <m:t>𝑤</m:t>
                            </m:r>
                            <m:r>
                              <a:rPr lang="fr-FR" sz="2200" b="0" i="1" baseline="-25000" smtClean="0">
                                <a:latin typeface="Cambria Math" panose="02040503050406030204" pitchFamily="18" charset="0"/>
                              </a:rPr>
                              <m:t>2</m:t>
                            </m:r>
                          </m:e>
                          <m:e>
                            <m:r>
                              <a:rPr lang="fr-FR" sz="2200" b="0" i="1" smtClean="0">
                                <a:latin typeface="Cambria Math" panose="02040503050406030204" pitchFamily="18" charset="0"/>
                              </a:rPr>
                              <m:t>𝑤</m:t>
                            </m:r>
                            <m:r>
                              <a:rPr lang="fr-FR" sz="2200" b="0" i="1" baseline="-25000" smtClean="0">
                                <a:latin typeface="Cambria Math" panose="02040503050406030204" pitchFamily="18" charset="0"/>
                              </a:rPr>
                              <m:t>3</m:t>
                            </m:r>
                          </m:e>
                        </m:eqArr>
                      </m:e>
                    </m:d>
                    <m:r>
                      <a:rPr lang="fr-FR" sz="2200" b="0" i="1" smtClean="0">
                        <a:latin typeface="Cambria Math" panose="02040503050406030204" pitchFamily="18" charset="0"/>
                      </a:rPr>
                      <m:t>= </m:t>
                    </m:r>
                    <m:d>
                      <m:dPr>
                        <m:ctrlPr>
                          <a:rPr lang="fr-FR" sz="2200" b="0" i="1" smtClean="0">
                            <a:latin typeface="Cambria Math" panose="02040503050406030204" pitchFamily="18" charset="0"/>
                          </a:rPr>
                        </m:ctrlPr>
                      </m:dPr>
                      <m:e>
                        <m:eqArr>
                          <m:eqArrPr>
                            <m:ctrlPr>
                              <a:rPr lang="fr-FR" sz="2200" b="0" i="1" smtClean="0">
                                <a:latin typeface="Cambria Math" panose="02040503050406030204" pitchFamily="18" charset="0"/>
                              </a:rPr>
                            </m:ctrlPr>
                          </m:eqArrPr>
                          <m:e>
                            <m:r>
                              <a:rPr lang="fr-FR" sz="2200" b="0" i="1" smtClean="0">
                                <a:latin typeface="Cambria Math" panose="02040503050406030204" pitchFamily="18" charset="0"/>
                              </a:rPr>
                              <m:t>𝑣</m:t>
                            </m:r>
                            <m:r>
                              <a:rPr lang="fr-FR" sz="2200" b="0" i="1" baseline="-25000" smtClean="0">
                                <a:latin typeface="Cambria Math" panose="02040503050406030204" pitchFamily="18" charset="0"/>
                              </a:rPr>
                              <m:t>2</m:t>
                            </m:r>
                            <m:r>
                              <a:rPr lang="fr-FR" sz="2200" b="0" i="1" smtClean="0">
                                <a:latin typeface="Cambria Math" panose="02040503050406030204" pitchFamily="18" charset="0"/>
                              </a:rPr>
                              <m:t>∗</m:t>
                            </m:r>
                            <m:r>
                              <a:rPr lang="fr-FR" sz="2200" b="0" i="1" smtClean="0">
                                <a:latin typeface="Cambria Math" panose="02040503050406030204" pitchFamily="18" charset="0"/>
                              </a:rPr>
                              <m:t>𝑤</m:t>
                            </m:r>
                            <m:r>
                              <a:rPr lang="fr-FR" sz="2200" b="0" i="1" baseline="-25000" smtClean="0">
                                <a:latin typeface="Cambria Math" panose="02040503050406030204" pitchFamily="18" charset="0"/>
                              </a:rPr>
                              <m:t>3</m:t>
                            </m:r>
                            <m:r>
                              <a:rPr lang="fr-FR" sz="2200" b="0" i="1" smtClean="0">
                                <a:latin typeface="Cambria Math" panose="02040503050406030204" pitchFamily="18" charset="0"/>
                              </a:rPr>
                              <m:t> −</m:t>
                            </m:r>
                            <m:r>
                              <a:rPr lang="fr-FR" sz="2200" b="0" i="1" smtClean="0">
                                <a:latin typeface="Cambria Math" panose="02040503050406030204" pitchFamily="18" charset="0"/>
                              </a:rPr>
                              <m:t>𝑣</m:t>
                            </m:r>
                            <m:r>
                              <a:rPr lang="fr-FR" sz="2200" b="0" i="1" baseline="-25000" smtClean="0">
                                <a:latin typeface="Cambria Math" panose="02040503050406030204" pitchFamily="18" charset="0"/>
                              </a:rPr>
                              <m:t>3</m:t>
                            </m:r>
                            <m:r>
                              <a:rPr lang="fr-FR" sz="2200" b="0" i="1" smtClean="0">
                                <a:latin typeface="Cambria Math" panose="02040503050406030204" pitchFamily="18" charset="0"/>
                              </a:rPr>
                              <m:t> ∗</m:t>
                            </m:r>
                            <m:r>
                              <a:rPr lang="fr-FR" sz="2200" b="0" i="1" smtClean="0">
                                <a:latin typeface="Cambria Math" panose="02040503050406030204" pitchFamily="18" charset="0"/>
                              </a:rPr>
                              <m:t>𝑤</m:t>
                            </m:r>
                            <m:r>
                              <a:rPr lang="fr-FR" sz="2200" b="0" i="1" baseline="-25000" smtClean="0">
                                <a:latin typeface="Cambria Math" panose="02040503050406030204" pitchFamily="18" charset="0"/>
                              </a:rPr>
                              <m:t>2</m:t>
                            </m:r>
                          </m:e>
                          <m:e>
                            <m:r>
                              <a:rPr lang="fr-FR" sz="2200" b="0" i="1" smtClean="0">
                                <a:latin typeface="Cambria Math" panose="02040503050406030204" pitchFamily="18" charset="0"/>
                              </a:rPr>
                              <m:t>𝑤</m:t>
                            </m:r>
                            <m:r>
                              <a:rPr lang="fr-FR" sz="2200" b="0" i="1" baseline="-25000" smtClean="0">
                                <a:latin typeface="Cambria Math" panose="02040503050406030204" pitchFamily="18" charset="0"/>
                              </a:rPr>
                              <m:t>1</m:t>
                            </m:r>
                            <m:r>
                              <a:rPr lang="fr-FR" sz="2200" b="0" i="1" smtClean="0">
                                <a:latin typeface="Cambria Math" panose="02040503050406030204" pitchFamily="18" charset="0"/>
                              </a:rPr>
                              <m:t>∗</m:t>
                            </m:r>
                            <m:r>
                              <a:rPr lang="fr-FR" sz="2200" b="0" i="1" smtClean="0">
                                <a:latin typeface="Cambria Math" panose="02040503050406030204" pitchFamily="18" charset="0"/>
                              </a:rPr>
                              <m:t>𝑣</m:t>
                            </m:r>
                            <m:r>
                              <a:rPr lang="fr-FR" sz="2200" b="0" i="1" baseline="-25000" smtClean="0">
                                <a:latin typeface="Cambria Math" panose="02040503050406030204" pitchFamily="18" charset="0"/>
                              </a:rPr>
                              <m:t>3</m:t>
                            </m:r>
                            <m:r>
                              <a:rPr lang="fr-FR" sz="2200" b="0" i="1" smtClean="0">
                                <a:latin typeface="Cambria Math" panose="02040503050406030204" pitchFamily="18" charset="0"/>
                              </a:rPr>
                              <m:t> −</m:t>
                            </m:r>
                            <m:r>
                              <a:rPr lang="fr-FR" sz="2200" b="0" i="1" smtClean="0">
                                <a:latin typeface="Cambria Math" panose="02040503050406030204" pitchFamily="18" charset="0"/>
                              </a:rPr>
                              <m:t>𝑣</m:t>
                            </m:r>
                            <m:r>
                              <a:rPr lang="fr-FR" sz="2200" b="0" i="1" baseline="-25000" smtClean="0">
                                <a:latin typeface="Cambria Math" panose="02040503050406030204" pitchFamily="18" charset="0"/>
                              </a:rPr>
                              <m:t>1</m:t>
                            </m:r>
                            <m:r>
                              <a:rPr lang="fr-FR" sz="2200" b="0" i="1" smtClean="0">
                                <a:latin typeface="Cambria Math" panose="02040503050406030204" pitchFamily="18" charset="0"/>
                              </a:rPr>
                              <m:t> ∗</m:t>
                            </m:r>
                            <m:r>
                              <a:rPr lang="fr-FR" sz="2200" b="0" i="1" smtClean="0">
                                <a:latin typeface="Cambria Math" panose="02040503050406030204" pitchFamily="18" charset="0"/>
                              </a:rPr>
                              <m:t>𝑤</m:t>
                            </m:r>
                            <m:r>
                              <a:rPr lang="fr-FR" sz="2200" b="0" i="1" baseline="-25000" smtClean="0">
                                <a:latin typeface="Cambria Math" panose="02040503050406030204" pitchFamily="18" charset="0"/>
                              </a:rPr>
                              <m:t>3</m:t>
                            </m:r>
                          </m:e>
                          <m:e>
                            <m:r>
                              <a:rPr lang="fr-FR" sz="2200" b="0" i="1" smtClean="0">
                                <a:latin typeface="Cambria Math" panose="02040503050406030204" pitchFamily="18" charset="0"/>
                              </a:rPr>
                              <m:t>𝑣</m:t>
                            </m:r>
                            <m:r>
                              <a:rPr lang="fr-FR" sz="2200" b="0" i="1" baseline="-25000" smtClean="0">
                                <a:latin typeface="Cambria Math" panose="02040503050406030204" pitchFamily="18" charset="0"/>
                              </a:rPr>
                              <m:t>1</m:t>
                            </m:r>
                            <m:r>
                              <a:rPr lang="fr-FR" sz="2200" b="0" i="1" smtClean="0">
                                <a:latin typeface="Cambria Math" panose="02040503050406030204" pitchFamily="18" charset="0"/>
                              </a:rPr>
                              <m:t> ∗</m:t>
                            </m:r>
                            <m:r>
                              <a:rPr lang="fr-FR" sz="2200" b="0" i="1" smtClean="0">
                                <a:latin typeface="Cambria Math" panose="02040503050406030204" pitchFamily="18" charset="0"/>
                              </a:rPr>
                              <m:t>𝑤</m:t>
                            </m:r>
                            <m:r>
                              <a:rPr lang="fr-FR" sz="2200" b="0" i="1" baseline="-25000" smtClean="0">
                                <a:latin typeface="Cambria Math" panose="02040503050406030204" pitchFamily="18" charset="0"/>
                              </a:rPr>
                              <m:t>2</m:t>
                            </m:r>
                            <m:r>
                              <a:rPr lang="fr-FR" sz="2200" b="0" i="1" smtClean="0">
                                <a:latin typeface="Cambria Math" panose="02040503050406030204" pitchFamily="18" charset="0"/>
                              </a:rPr>
                              <m:t> −</m:t>
                            </m:r>
                            <m:r>
                              <a:rPr lang="fr-FR" sz="2200" b="0" i="1" smtClean="0">
                                <a:latin typeface="Cambria Math" panose="02040503050406030204" pitchFamily="18" charset="0"/>
                              </a:rPr>
                              <m:t>𝑤</m:t>
                            </m:r>
                            <m:r>
                              <a:rPr lang="fr-FR" sz="2200" b="0" i="1" baseline="-25000" smtClean="0">
                                <a:latin typeface="Cambria Math" panose="02040503050406030204" pitchFamily="18" charset="0"/>
                              </a:rPr>
                              <m:t>1</m:t>
                            </m:r>
                            <m:r>
                              <a:rPr lang="fr-FR" sz="2200" b="0" i="1" smtClean="0">
                                <a:latin typeface="Cambria Math" panose="02040503050406030204" pitchFamily="18" charset="0"/>
                              </a:rPr>
                              <m:t>∗</m:t>
                            </m:r>
                            <m:r>
                              <a:rPr lang="fr-FR" sz="2200" b="0" i="1" smtClean="0">
                                <a:latin typeface="Cambria Math" panose="02040503050406030204" pitchFamily="18" charset="0"/>
                              </a:rPr>
                              <m:t>𝑣</m:t>
                            </m:r>
                            <m:r>
                              <a:rPr lang="fr-FR" sz="2200" b="0" i="1" baseline="-25000" smtClean="0">
                                <a:latin typeface="Cambria Math" panose="02040503050406030204" pitchFamily="18" charset="0"/>
                              </a:rPr>
                              <m:t>2</m:t>
                            </m:r>
                          </m:e>
                        </m:eqArr>
                      </m:e>
                    </m:d>
                  </m:oMath>
                </a14:m>
                <a:r>
                  <a:rPr lang="fr-FR" sz="2200" dirty="0"/>
                  <a:t> est orthogonal à </a:t>
                </a:r>
                <a14:m>
                  <m:oMath xmlns:m="http://schemas.openxmlformats.org/officeDocument/2006/math">
                    <m:acc>
                      <m:accPr>
                        <m:chr m:val="⃗"/>
                        <m:ctrlPr>
                          <a:rPr lang="fr-FR" sz="2200" i="1" dirty="0" smtClean="0">
                            <a:latin typeface="Cambria Math" panose="02040503050406030204" pitchFamily="18" charset="0"/>
                          </a:rPr>
                        </m:ctrlPr>
                      </m:accPr>
                      <m:e>
                        <m:r>
                          <a:rPr lang="fr-FR" sz="2200" i="1" dirty="0">
                            <a:latin typeface="Cambria Math" panose="02040503050406030204" pitchFamily="18" charset="0"/>
                          </a:rPr>
                          <m:t>𝑣</m:t>
                        </m:r>
                      </m:e>
                    </m:acc>
                  </m:oMath>
                </a14:m>
                <a:r>
                  <a:rPr lang="fr-FR" sz="2200" dirty="0"/>
                  <a:t> et </a:t>
                </a:r>
                <a14:m>
                  <m:oMath xmlns:m="http://schemas.openxmlformats.org/officeDocument/2006/math">
                    <m:acc>
                      <m:accPr>
                        <m:chr m:val="⃗"/>
                        <m:ctrlPr>
                          <a:rPr lang="fr-FR" sz="2200" i="1" dirty="0" smtClean="0">
                            <a:latin typeface="Cambria Math" panose="02040503050406030204" pitchFamily="18" charset="0"/>
                          </a:rPr>
                        </m:ctrlPr>
                      </m:accPr>
                      <m:e>
                        <m:r>
                          <a:rPr lang="fr-FR" sz="2200" b="0" i="1" dirty="0" smtClean="0">
                            <a:latin typeface="Cambria Math" panose="02040503050406030204" pitchFamily="18" charset="0"/>
                          </a:rPr>
                          <m:t>𝑤</m:t>
                        </m:r>
                      </m:e>
                    </m:acc>
                  </m:oMath>
                </a14:m>
                <a:endParaRPr lang="fr-FR" sz="2200" dirty="0"/>
              </a:p>
              <a:p>
                <a:pPr algn="just"/>
                <a:endParaRPr lang="fr-FR" sz="2200" dirty="0"/>
              </a:p>
              <a:p>
                <a:pPr algn="just"/>
                <a:endParaRPr lang="fr-FR" sz="2200" dirty="0"/>
              </a:p>
              <a:p>
                <a:pPr algn="just"/>
                <a:r>
                  <a:rPr lang="fr-FR" sz="2200" dirty="0"/>
                  <a:t>Produit scalaire</a:t>
                </a:r>
              </a:p>
              <a:p>
                <a:pPr algn="just"/>
                <a14:m>
                  <m:oMath xmlns:m="http://schemas.openxmlformats.org/officeDocument/2006/math">
                    <m:d>
                      <m:dPr>
                        <m:ctrlPr>
                          <a:rPr lang="fr-FR" sz="2200" i="1" smtClean="0">
                            <a:latin typeface="Cambria Math" panose="02040503050406030204" pitchFamily="18" charset="0"/>
                          </a:rPr>
                        </m:ctrlPr>
                      </m:dPr>
                      <m:e>
                        <m:eqArr>
                          <m:eqArrPr>
                            <m:ctrlPr>
                              <a:rPr lang="fr-FR" sz="2200" i="1" smtClean="0">
                                <a:latin typeface="Cambria Math" panose="02040503050406030204" pitchFamily="18" charset="0"/>
                              </a:rPr>
                            </m:ctrlPr>
                          </m:eqArrPr>
                          <m:e>
                            <m:r>
                              <a:rPr lang="fr-FR" sz="2200" b="0" i="1" smtClean="0">
                                <a:latin typeface="Cambria Math" panose="02040503050406030204" pitchFamily="18" charset="0"/>
                              </a:rPr>
                              <m:t>𝑣</m:t>
                            </m:r>
                            <m:r>
                              <a:rPr lang="fr-FR" sz="2200" b="0" i="1" baseline="-25000" smtClean="0">
                                <a:latin typeface="Cambria Math" panose="02040503050406030204" pitchFamily="18" charset="0"/>
                              </a:rPr>
                              <m:t>1</m:t>
                            </m:r>
                          </m:e>
                          <m:e>
                            <m:r>
                              <a:rPr lang="fr-FR" sz="2200" b="0" i="1" smtClean="0">
                                <a:latin typeface="Cambria Math" panose="02040503050406030204" pitchFamily="18" charset="0"/>
                              </a:rPr>
                              <m:t>𝑣</m:t>
                            </m:r>
                            <m:r>
                              <a:rPr lang="fr-FR" sz="2200" b="0" i="1" baseline="-25000" smtClean="0">
                                <a:latin typeface="Cambria Math" panose="02040503050406030204" pitchFamily="18" charset="0"/>
                              </a:rPr>
                              <m:t>2</m:t>
                            </m:r>
                          </m:e>
                          <m:e>
                            <m:r>
                              <a:rPr lang="fr-FR" sz="2200" b="0" i="1" smtClean="0">
                                <a:latin typeface="Cambria Math" panose="02040503050406030204" pitchFamily="18" charset="0"/>
                              </a:rPr>
                              <m:t>𝑣</m:t>
                            </m:r>
                            <m:r>
                              <a:rPr lang="fr-FR" sz="2200" b="0" i="1" baseline="-25000" smtClean="0">
                                <a:latin typeface="Cambria Math" panose="02040503050406030204" pitchFamily="18" charset="0"/>
                              </a:rPr>
                              <m:t>3</m:t>
                            </m:r>
                          </m:e>
                        </m:eqArr>
                      </m:e>
                    </m:d>
                    <m:r>
                      <a:rPr lang="fr-FR" sz="2200" b="0" i="1" baseline="-25000" smtClean="0">
                        <a:latin typeface="Cambria Math" panose="02040503050406030204" pitchFamily="18" charset="0"/>
                        <a:ea typeface="Cambria Math" panose="02040503050406030204" pitchFamily="18" charset="0"/>
                      </a:rPr>
                      <m:t>∙</m:t>
                    </m:r>
                    <m:d>
                      <m:dPr>
                        <m:ctrlPr>
                          <a:rPr lang="fr-FR" sz="2200" b="0" i="1" smtClean="0">
                            <a:latin typeface="Cambria Math" panose="02040503050406030204" pitchFamily="18" charset="0"/>
                          </a:rPr>
                        </m:ctrlPr>
                      </m:dPr>
                      <m:e>
                        <m:eqArr>
                          <m:eqArrPr>
                            <m:ctrlPr>
                              <a:rPr lang="fr-FR" sz="2200" b="0" i="1" smtClean="0">
                                <a:latin typeface="Cambria Math" panose="02040503050406030204" pitchFamily="18" charset="0"/>
                              </a:rPr>
                            </m:ctrlPr>
                          </m:eqArrPr>
                          <m:e>
                            <m:r>
                              <a:rPr lang="fr-FR" sz="2200" b="0" i="1" smtClean="0">
                                <a:latin typeface="Cambria Math" panose="02040503050406030204" pitchFamily="18" charset="0"/>
                              </a:rPr>
                              <m:t>𝑤</m:t>
                            </m:r>
                            <m:r>
                              <a:rPr lang="fr-FR" sz="2200" b="0" i="1" baseline="-25000" smtClean="0">
                                <a:latin typeface="Cambria Math" panose="02040503050406030204" pitchFamily="18" charset="0"/>
                              </a:rPr>
                              <m:t>1</m:t>
                            </m:r>
                          </m:e>
                          <m:e>
                            <m:r>
                              <a:rPr lang="fr-FR" sz="2200" b="0" i="1" smtClean="0">
                                <a:latin typeface="Cambria Math" panose="02040503050406030204" pitchFamily="18" charset="0"/>
                              </a:rPr>
                              <m:t>𝑤</m:t>
                            </m:r>
                            <m:r>
                              <a:rPr lang="fr-FR" sz="2200" b="0" i="1" baseline="-25000" smtClean="0">
                                <a:latin typeface="Cambria Math" panose="02040503050406030204" pitchFamily="18" charset="0"/>
                              </a:rPr>
                              <m:t>2</m:t>
                            </m:r>
                          </m:e>
                          <m:e>
                            <m:r>
                              <a:rPr lang="fr-FR" sz="2200" b="0" i="1" smtClean="0">
                                <a:latin typeface="Cambria Math" panose="02040503050406030204" pitchFamily="18" charset="0"/>
                              </a:rPr>
                              <m:t>𝑤</m:t>
                            </m:r>
                            <m:r>
                              <a:rPr lang="fr-FR" sz="2200" b="0" i="1" baseline="-25000" smtClean="0">
                                <a:latin typeface="Cambria Math" panose="02040503050406030204" pitchFamily="18" charset="0"/>
                              </a:rPr>
                              <m:t>3</m:t>
                            </m:r>
                          </m:e>
                        </m:eqArr>
                      </m:e>
                    </m:d>
                    <m:r>
                      <a:rPr lang="fr-FR" sz="2200" b="0" i="1" smtClean="0">
                        <a:latin typeface="Cambria Math" panose="02040503050406030204" pitchFamily="18" charset="0"/>
                      </a:rPr>
                      <m:t>=</m:t>
                    </m:r>
                    <m:r>
                      <a:rPr lang="fr-FR" sz="2200" b="0" i="1" smtClean="0">
                        <a:latin typeface="Cambria Math" panose="02040503050406030204" pitchFamily="18" charset="0"/>
                      </a:rPr>
                      <m:t>𝑣</m:t>
                    </m:r>
                    <m:r>
                      <a:rPr lang="fr-FR" sz="2200" b="0" i="1" baseline="-25000" smtClean="0">
                        <a:latin typeface="Cambria Math" panose="02040503050406030204" pitchFamily="18" charset="0"/>
                      </a:rPr>
                      <m:t>1</m:t>
                    </m:r>
                    <m:r>
                      <a:rPr lang="fr-FR" sz="2200" b="0" i="1" smtClean="0">
                        <a:latin typeface="Cambria Math" panose="02040503050406030204" pitchFamily="18" charset="0"/>
                      </a:rPr>
                      <m:t>∗</m:t>
                    </m:r>
                    <m:r>
                      <a:rPr lang="fr-FR" sz="2200" b="0" i="1" smtClean="0">
                        <a:latin typeface="Cambria Math" panose="02040503050406030204" pitchFamily="18" charset="0"/>
                      </a:rPr>
                      <m:t>𝑤</m:t>
                    </m:r>
                    <m:r>
                      <a:rPr lang="fr-FR" sz="2200" b="0" i="1" baseline="-25000" smtClean="0">
                        <a:latin typeface="Cambria Math" panose="02040503050406030204" pitchFamily="18" charset="0"/>
                      </a:rPr>
                      <m:t>1</m:t>
                    </m:r>
                    <m:r>
                      <a:rPr lang="fr-FR" sz="2200" b="0" i="1" smtClean="0">
                        <a:latin typeface="Cambria Math" panose="02040503050406030204" pitchFamily="18" charset="0"/>
                      </a:rPr>
                      <m:t>+</m:t>
                    </m:r>
                    <m:r>
                      <a:rPr lang="fr-FR" sz="2200" b="0" i="1" smtClean="0">
                        <a:latin typeface="Cambria Math" panose="02040503050406030204" pitchFamily="18" charset="0"/>
                      </a:rPr>
                      <m:t>𝑣</m:t>
                    </m:r>
                    <m:r>
                      <a:rPr lang="fr-FR" sz="2200" b="0" i="1" baseline="-25000" smtClean="0">
                        <a:latin typeface="Cambria Math" panose="02040503050406030204" pitchFamily="18" charset="0"/>
                      </a:rPr>
                      <m:t>2</m:t>
                    </m:r>
                    <m:r>
                      <a:rPr lang="fr-FR" sz="2200" b="0" i="1" smtClean="0">
                        <a:latin typeface="Cambria Math" panose="02040503050406030204" pitchFamily="18" charset="0"/>
                      </a:rPr>
                      <m:t>∗</m:t>
                    </m:r>
                    <m:r>
                      <a:rPr lang="fr-FR" sz="2200" b="0" i="1" smtClean="0">
                        <a:latin typeface="Cambria Math" panose="02040503050406030204" pitchFamily="18" charset="0"/>
                      </a:rPr>
                      <m:t>𝑤</m:t>
                    </m:r>
                    <m:r>
                      <a:rPr lang="fr-FR" sz="2200" b="0" i="1" baseline="-25000" smtClean="0">
                        <a:latin typeface="Cambria Math" panose="02040503050406030204" pitchFamily="18" charset="0"/>
                      </a:rPr>
                      <m:t>2</m:t>
                    </m:r>
                    <m:r>
                      <a:rPr lang="fr-FR" sz="2200" b="0" i="1" smtClean="0">
                        <a:latin typeface="Cambria Math" panose="02040503050406030204" pitchFamily="18" charset="0"/>
                      </a:rPr>
                      <m:t>+</m:t>
                    </m:r>
                    <m:r>
                      <a:rPr lang="fr-FR" sz="2200" b="0" i="1" smtClean="0">
                        <a:latin typeface="Cambria Math" panose="02040503050406030204" pitchFamily="18" charset="0"/>
                      </a:rPr>
                      <m:t>𝑣</m:t>
                    </m:r>
                    <m:r>
                      <a:rPr lang="fr-FR" sz="2200" b="0" i="1" baseline="-25000" smtClean="0">
                        <a:latin typeface="Cambria Math" panose="02040503050406030204" pitchFamily="18" charset="0"/>
                      </a:rPr>
                      <m:t>3</m:t>
                    </m:r>
                    <m:r>
                      <a:rPr lang="fr-FR" sz="2200" b="0" i="1" smtClean="0">
                        <a:latin typeface="Cambria Math" panose="02040503050406030204" pitchFamily="18" charset="0"/>
                      </a:rPr>
                      <m:t>∗</m:t>
                    </m:r>
                    <m:r>
                      <a:rPr lang="fr-FR" sz="2200" b="0" i="1" smtClean="0">
                        <a:latin typeface="Cambria Math" panose="02040503050406030204" pitchFamily="18" charset="0"/>
                      </a:rPr>
                      <m:t>𝑤</m:t>
                    </m:r>
                    <m:r>
                      <a:rPr lang="fr-FR" sz="2200" b="0" i="1" baseline="-25000" smtClean="0">
                        <a:latin typeface="Cambria Math" panose="02040503050406030204" pitchFamily="18" charset="0"/>
                      </a:rPr>
                      <m:t>3</m:t>
                    </m:r>
                  </m:oMath>
                </a14:m>
                <a:r>
                  <a:rPr lang="fr-FR" sz="1600" dirty="0"/>
                  <a:t>  si nulle alors </a:t>
                </a:r>
                <a14:m>
                  <m:oMath xmlns:m="http://schemas.openxmlformats.org/officeDocument/2006/math">
                    <m:acc>
                      <m:accPr>
                        <m:chr m:val="⃗"/>
                        <m:ctrlPr>
                          <a:rPr lang="fr-FR" sz="1600" i="1" dirty="0">
                            <a:latin typeface="Cambria Math" panose="02040503050406030204" pitchFamily="18" charset="0"/>
                          </a:rPr>
                        </m:ctrlPr>
                      </m:accPr>
                      <m:e>
                        <m:r>
                          <a:rPr lang="fr-FR" sz="1600" i="1" dirty="0">
                            <a:latin typeface="Cambria Math" panose="02040503050406030204" pitchFamily="18" charset="0"/>
                          </a:rPr>
                          <m:t>𝑣</m:t>
                        </m:r>
                      </m:e>
                    </m:acc>
                  </m:oMath>
                </a14:m>
                <a:r>
                  <a:rPr lang="fr-FR" sz="1600" dirty="0"/>
                  <a:t> et </a:t>
                </a:r>
                <a14:m>
                  <m:oMath xmlns:m="http://schemas.openxmlformats.org/officeDocument/2006/math">
                    <m:acc>
                      <m:accPr>
                        <m:chr m:val="⃗"/>
                        <m:ctrlPr>
                          <a:rPr lang="fr-FR" sz="1600" i="1" dirty="0">
                            <a:latin typeface="Cambria Math" panose="02040503050406030204" pitchFamily="18" charset="0"/>
                          </a:rPr>
                        </m:ctrlPr>
                      </m:accPr>
                      <m:e>
                        <m:r>
                          <a:rPr lang="fr-FR" sz="1600" i="1" dirty="0">
                            <a:latin typeface="Cambria Math" panose="02040503050406030204" pitchFamily="18" charset="0"/>
                          </a:rPr>
                          <m:t>𝑤</m:t>
                        </m:r>
                      </m:e>
                    </m:acc>
                  </m:oMath>
                </a14:m>
                <a:r>
                  <a:rPr lang="fr-FR" sz="1600" dirty="0"/>
                  <a:t> sont orthogonaux</a:t>
                </a:r>
              </a:p>
            </p:txBody>
          </p:sp>
        </mc:Choice>
        <mc:Fallback xmlns="">
          <p:sp>
            <p:nvSpPr>
              <p:cNvPr id="3" name="Espace réservé du contenu 2">
                <a:extLst>
                  <a:ext uri="{FF2B5EF4-FFF2-40B4-BE49-F238E27FC236}">
                    <a16:creationId xmlns:a16="http://schemas.microsoft.com/office/drawing/2014/main" id="{1067F0F1-4852-48D1-A91B-3D8214B0B8CD}"/>
                  </a:ext>
                </a:extLst>
              </p:cNvPr>
              <p:cNvSpPr>
                <a:spLocks noGrp="1" noRot="1" noChangeAspect="1" noMove="1" noResize="1" noEditPoints="1" noAdjustHandles="1" noChangeArrowheads="1" noChangeShapeType="1" noTextEdit="1"/>
              </p:cNvSpPr>
              <p:nvPr>
                <p:ph idx="1"/>
              </p:nvPr>
            </p:nvSpPr>
            <p:spPr>
              <a:blipFill>
                <a:blip r:embed="rId2"/>
                <a:stretch>
                  <a:fillRect l="-811" t="-1541"/>
                </a:stretch>
              </a:blipFill>
            </p:spPr>
            <p:txBody>
              <a:bodyPr/>
              <a:lstStyle/>
              <a:p>
                <a:r>
                  <a:rPr lang="fr-FR">
                    <a:noFill/>
                  </a:rPr>
                  <a:t> </a:t>
                </a:r>
              </a:p>
            </p:txBody>
          </p:sp>
        </mc:Fallback>
      </mc:AlternateContent>
    </p:spTree>
    <p:extLst>
      <p:ext uri="{BB962C8B-B14F-4D97-AF65-F5344CB8AC3E}">
        <p14:creationId xmlns:p14="http://schemas.microsoft.com/office/powerpoint/2010/main" val="311645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54AAAD-8C34-456F-88CC-655D6620274E}"/>
              </a:ext>
            </a:extLst>
          </p:cNvPr>
          <p:cNvSpPr>
            <a:spLocks noGrp="1"/>
          </p:cNvSpPr>
          <p:nvPr>
            <p:ph type="title"/>
          </p:nvPr>
        </p:nvSpPr>
        <p:spPr/>
        <p:txBody>
          <a:bodyPr/>
          <a:lstStyle/>
          <a:p>
            <a:r>
              <a:rPr lang="fr-FR" sz="3200" dirty="0"/>
              <a:t>Définition (EV, SEV)</a:t>
            </a:r>
          </a:p>
        </p:txBody>
      </p:sp>
      <p:sp>
        <p:nvSpPr>
          <p:cNvPr id="3" name="Espace réservé du contenu 2">
            <a:extLst>
              <a:ext uri="{FF2B5EF4-FFF2-40B4-BE49-F238E27FC236}">
                <a16:creationId xmlns:a16="http://schemas.microsoft.com/office/drawing/2014/main" id="{FDFBF625-78C3-8060-3782-99173C855DBE}"/>
              </a:ext>
            </a:extLst>
          </p:cNvPr>
          <p:cNvSpPr>
            <a:spLocks noGrp="1"/>
          </p:cNvSpPr>
          <p:nvPr>
            <p:ph idx="1"/>
          </p:nvPr>
        </p:nvSpPr>
        <p:spPr>
          <a:xfrm>
            <a:off x="2174240" y="2141537"/>
            <a:ext cx="9017000" cy="4351338"/>
          </a:xfrm>
        </p:spPr>
        <p:txBody>
          <a:bodyPr>
            <a:normAutofit/>
          </a:bodyPr>
          <a:lstStyle/>
          <a:p>
            <a:pPr algn="l">
              <a:buFont typeface="Arial" panose="020B0604020202020204" pitchFamily="34" charset="0"/>
              <a:buChar char="•"/>
            </a:pPr>
            <a:r>
              <a:rPr lang="fr-FR" sz="1600" b="0" i="0" dirty="0">
                <a:solidFill>
                  <a:srgbClr val="202122"/>
                </a:solidFill>
                <a:effectLst/>
                <a:latin typeface="Arial" panose="020B0604020202020204" pitchFamily="34" charset="0"/>
              </a:rPr>
              <a:t>Soit E un ensemble muni d'une loi interne notée + et d'une loi externe définie sur un couple (</a:t>
            </a:r>
            <a:r>
              <a:rPr lang="fr-FR" sz="1600" b="0" i="0" dirty="0" err="1">
                <a:solidFill>
                  <a:srgbClr val="202122"/>
                </a:solidFill>
                <a:effectLst/>
                <a:latin typeface="Arial" panose="020B0604020202020204" pitchFamily="34" charset="0"/>
              </a:rPr>
              <a:t>λ,u</a:t>
            </a:r>
            <a:r>
              <a:rPr lang="fr-FR" sz="1600" b="0" i="0" dirty="0">
                <a:solidFill>
                  <a:srgbClr val="202122"/>
                </a:solidFill>
                <a:effectLst/>
                <a:latin typeface="Arial" panose="020B0604020202020204" pitchFamily="34" charset="0"/>
              </a:rPr>
              <a:t>) de K×E, et notée </a:t>
            </a:r>
            <a:r>
              <a:rPr lang="fr-FR" sz="1600" b="0" i="0" dirty="0" err="1">
                <a:solidFill>
                  <a:srgbClr val="202122"/>
                </a:solidFill>
                <a:effectLst/>
                <a:latin typeface="Arial" panose="020B0604020202020204" pitchFamily="34" charset="0"/>
              </a:rPr>
              <a:t>λ⋅u</a:t>
            </a:r>
            <a:r>
              <a:rPr lang="fr-FR" sz="1600" b="0" i="0" dirty="0">
                <a:solidFill>
                  <a:srgbClr val="202122"/>
                </a:solidFill>
                <a:effectLst/>
                <a:latin typeface="Arial" panose="020B0604020202020204" pitchFamily="34" charset="0"/>
              </a:rPr>
              <a:t>. On dit que E est un espace vectoriel (EV) sur K, ou un K-espace vectoriel ou K-EV, si :</a:t>
            </a:r>
          </a:p>
          <a:p>
            <a:pPr algn="l">
              <a:buFont typeface="Arial" panose="020B0604020202020204" pitchFamily="34" charset="0"/>
              <a:buChar char="•"/>
            </a:pPr>
            <a:r>
              <a:rPr lang="fr-FR" sz="1600" b="0" i="0" dirty="0">
                <a:solidFill>
                  <a:srgbClr val="202122"/>
                </a:solidFill>
                <a:effectLst/>
                <a:latin typeface="Arial" panose="020B0604020202020204" pitchFamily="34" charset="0"/>
              </a:rPr>
              <a:t>(E,+) est un groupe abélien, autrement dit :</a:t>
            </a:r>
          </a:p>
          <a:p>
            <a:pPr algn="l">
              <a:buFont typeface="Arial" panose="020B0604020202020204" pitchFamily="34" charset="0"/>
              <a:buChar char="•"/>
            </a:pPr>
            <a:r>
              <a:rPr lang="fr-FR" sz="1600" b="0" i="0" dirty="0">
                <a:solidFill>
                  <a:srgbClr val="202122"/>
                </a:solidFill>
                <a:effectLst/>
                <a:latin typeface="Arial" panose="020B0604020202020204" pitchFamily="34" charset="0"/>
              </a:rPr>
              <a:t>la loi « + » est commutative =&gt; a + b = b + a</a:t>
            </a:r>
          </a:p>
          <a:p>
            <a:pPr algn="l">
              <a:buFont typeface="Arial" panose="020B0604020202020204" pitchFamily="34" charset="0"/>
              <a:buChar char="•"/>
            </a:pPr>
            <a:r>
              <a:rPr lang="fr-FR" sz="1600" b="0" i="0" dirty="0">
                <a:solidFill>
                  <a:srgbClr val="202122"/>
                </a:solidFill>
                <a:effectLst/>
                <a:latin typeface="Arial" panose="020B0604020202020204" pitchFamily="34" charset="0"/>
              </a:rPr>
              <a:t>elle est associative =&gt; a + (b + c) = (a + b) + c</a:t>
            </a:r>
          </a:p>
          <a:p>
            <a:pPr algn="l">
              <a:buFont typeface="Arial" panose="020B0604020202020204" pitchFamily="34" charset="0"/>
              <a:buChar char="•"/>
            </a:pPr>
            <a:r>
              <a:rPr lang="fr-FR" sz="1600" b="0" i="0" dirty="0">
                <a:solidFill>
                  <a:srgbClr val="202122"/>
                </a:solidFill>
                <a:effectLst/>
                <a:latin typeface="Arial" panose="020B0604020202020204" pitchFamily="34" charset="0"/>
              </a:rPr>
              <a:t>elle admet un élément neutre, noté 0</a:t>
            </a:r>
            <a:r>
              <a:rPr lang="fr-FR" sz="1600" b="0" i="0" baseline="-25000" dirty="0">
                <a:solidFill>
                  <a:srgbClr val="202122"/>
                </a:solidFill>
                <a:effectLst/>
                <a:latin typeface="Arial" panose="020B0604020202020204" pitchFamily="34" charset="0"/>
              </a:rPr>
              <a:t>E</a:t>
            </a:r>
            <a:r>
              <a:rPr lang="fr-FR" sz="1600" b="0" i="0" dirty="0">
                <a:solidFill>
                  <a:srgbClr val="202122"/>
                </a:solidFill>
                <a:effectLst/>
                <a:latin typeface="Arial" panose="020B0604020202020204" pitchFamily="34" charset="0"/>
              </a:rPr>
              <a:t>, appelé vecteur nul</a:t>
            </a:r>
          </a:p>
          <a:p>
            <a:pPr algn="l">
              <a:buFont typeface="Arial" panose="020B0604020202020204" pitchFamily="34" charset="0"/>
              <a:buChar char="•"/>
            </a:pPr>
            <a:r>
              <a:rPr lang="fr-FR" sz="1600" b="0" i="0" dirty="0">
                <a:solidFill>
                  <a:srgbClr val="202122"/>
                </a:solidFill>
                <a:effectLst/>
                <a:latin typeface="Arial" panose="020B0604020202020204" pitchFamily="34" charset="0"/>
              </a:rPr>
              <a:t>tout vecteur v a un opposé, noté –v.</a:t>
            </a:r>
          </a:p>
          <a:p>
            <a:pPr algn="l">
              <a:buFont typeface="Arial" panose="020B0604020202020204" pitchFamily="34" charset="0"/>
              <a:buChar char="•"/>
            </a:pPr>
            <a:endParaRPr lang="fr-FR" dirty="0">
              <a:solidFill>
                <a:srgbClr val="202122"/>
              </a:solidFill>
            </a:endParaRPr>
          </a:p>
          <a:p>
            <a:pPr algn="l">
              <a:buFont typeface="Arial" panose="020B0604020202020204" pitchFamily="34" charset="0"/>
              <a:buChar char="•"/>
            </a:pPr>
            <a:endParaRPr lang="fr-FR" dirty="0">
              <a:solidFill>
                <a:srgbClr val="202122"/>
              </a:solidFill>
            </a:endParaRPr>
          </a:p>
          <a:p>
            <a:pPr algn="l">
              <a:buFont typeface="Arial" panose="020B0604020202020204" pitchFamily="34" charset="0"/>
              <a:buChar char="•"/>
            </a:pPr>
            <a:endParaRPr lang="fr-FR" dirty="0">
              <a:solidFill>
                <a:srgbClr val="202122"/>
              </a:solidFill>
            </a:endParaRPr>
          </a:p>
          <a:p>
            <a:pPr algn="l">
              <a:buFont typeface="Arial" panose="020B0604020202020204" pitchFamily="34" charset="0"/>
              <a:buChar char="•"/>
            </a:pPr>
            <a:endParaRPr lang="fr-FR" sz="2000" b="0" i="0" dirty="0">
              <a:solidFill>
                <a:srgbClr val="202122"/>
              </a:solidFill>
              <a:effectLst/>
              <a:latin typeface="Arial" panose="020B0604020202020204" pitchFamily="34" charset="0"/>
            </a:endParaRPr>
          </a:p>
        </p:txBody>
      </p:sp>
      <p:pic>
        <p:nvPicPr>
          <p:cNvPr id="18" name="Image 17">
            <a:extLst>
              <a:ext uri="{FF2B5EF4-FFF2-40B4-BE49-F238E27FC236}">
                <a16:creationId xmlns:a16="http://schemas.microsoft.com/office/drawing/2014/main" id="{97B3A642-17D0-F45E-045A-30963E448135}"/>
              </a:ext>
            </a:extLst>
          </p:cNvPr>
          <p:cNvPicPr>
            <a:picLocks noChangeAspect="1"/>
          </p:cNvPicPr>
          <p:nvPr/>
        </p:nvPicPr>
        <p:blipFill>
          <a:blip r:embed="rId2"/>
          <a:stretch>
            <a:fillRect/>
          </a:stretch>
        </p:blipFill>
        <p:spPr>
          <a:xfrm>
            <a:off x="2174240" y="4640845"/>
            <a:ext cx="6842438" cy="1672854"/>
          </a:xfrm>
          <a:prstGeom prst="rect">
            <a:avLst/>
          </a:prstGeom>
        </p:spPr>
      </p:pic>
    </p:spTree>
    <p:extLst>
      <p:ext uri="{BB962C8B-B14F-4D97-AF65-F5344CB8AC3E}">
        <p14:creationId xmlns:p14="http://schemas.microsoft.com/office/powerpoint/2010/main" val="351334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FD17FE5-998C-7B43-B7D3-A78AA8B1B1EE}"/>
              </a:ext>
            </a:extLst>
          </p:cNvPr>
          <p:cNvSpPr>
            <a:spLocks noGrp="1"/>
          </p:cNvSpPr>
          <p:nvPr>
            <p:ph type="title"/>
          </p:nvPr>
        </p:nvSpPr>
        <p:spPr/>
        <p:txBody>
          <a:bodyPr/>
          <a:lstStyle/>
          <a:p>
            <a:r>
              <a:rPr lang="fr-FR" sz="3200" dirty="0"/>
              <a:t>Définition (EV, SEV)</a:t>
            </a:r>
            <a:endParaRPr lang="fr-FR" dirty="0"/>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127F18AE-D672-1248-B1FE-04FC612DD8BD}"/>
                  </a:ext>
                </a:extLst>
              </p:cNvPr>
              <p:cNvSpPr>
                <a:spLocks noGrp="1"/>
              </p:cNvSpPr>
              <p:nvPr>
                <p:ph idx="1"/>
              </p:nvPr>
            </p:nvSpPr>
            <p:spPr/>
            <p:txBody>
              <a:bodyPr>
                <a:normAutofit/>
              </a:bodyPr>
              <a:lstStyle/>
              <a:p>
                <a:pPr algn="l"/>
                <a:r>
                  <a:rPr lang="fr-FR" sz="1800" b="0" i="0" u="none" strike="noStrike" baseline="0" dirty="0"/>
                  <a:t>Soit E un espace vectoriel et A </a:t>
                </a:r>
                <a14:m>
                  <m:oMath xmlns:m="http://schemas.openxmlformats.org/officeDocument/2006/math">
                    <m:r>
                      <a:rPr lang="fr-FR" sz="1800" b="0" i="0" u="none" strike="noStrike" baseline="0" dirty="0" smtClean="0">
                        <a:latin typeface="Cambria Math" panose="02040503050406030204" pitchFamily="18" charset="0"/>
                      </a:rPr>
                      <m:t>⊂</m:t>
                    </m:r>
                  </m:oMath>
                </a14:m>
                <a:r>
                  <a:rPr lang="fr-FR" sz="1800" b="0" i="0" u="none" strike="noStrike" baseline="0" dirty="0"/>
                  <a:t> E. </a:t>
                </a:r>
              </a:p>
              <a:p>
                <a:pPr algn="l"/>
                <a:r>
                  <a:rPr lang="fr-FR" sz="1800" b="0" i="0" u="none" strike="noStrike" baseline="0" dirty="0"/>
                  <a:t>Si A est un espace vectoriel (SEV) (avec la m</a:t>
                </a:r>
                <a:r>
                  <a:rPr lang="fr-FR" sz="1800" dirty="0"/>
                  <a:t>ê</a:t>
                </a:r>
                <a:r>
                  <a:rPr lang="fr-FR" sz="1800" b="0" i="0" u="none" strike="noStrike" baseline="0" dirty="0"/>
                  <a:t>me addition et la m</a:t>
                </a:r>
                <a:r>
                  <a:rPr lang="fr-FR" sz="1800" dirty="0"/>
                  <a:t>ê</a:t>
                </a:r>
                <a:r>
                  <a:rPr lang="fr-FR" sz="1800" b="0" i="0" u="none" strike="noStrike" baseline="0" dirty="0"/>
                  <a:t>me multiplication externe que E), on l'appelle un sous-espace vectoriel de E (SEV de E).</a:t>
                </a:r>
              </a:p>
              <a:p>
                <a:pPr algn="l"/>
                <a:r>
                  <a:rPr lang="fr-FR" sz="1800" b="0" i="0" u="none" strike="noStrike" baseline="0" dirty="0"/>
                  <a:t>Proposition : </a:t>
                </a:r>
              </a:p>
              <a:p>
                <a:pPr algn="l"/>
                <a:r>
                  <a:rPr lang="fr-FR" sz="1800" b="0" i="0" u="none" strike="noStrike" baseline="0" dirty="0"/>
                  <a:t>Si E est un espace vectoriel et A </a:t>
                </a:r>
                <a14:m>
                  <m:oMath xmlns:m="http://schemas.openxmlformats.org/officeDocument/2006/math">
                    <m:r>
                      <a:rPr lang="fr-FR" sz="1800" b="0" i="0" u="none" strike="noStrike" baseline="0" dirty="0" smtClean="0">
                        <a:latin typeface="Cambria Math" panose="02040503050406030204" pitchFamily="18" charset="0"/>
                      </a:rPr>
                      <m:t>⊂</m:t>
                    </m:r>
                  </m:oMath>
                </a14:m>
                <a:r>
                  <a:rPr lang="fr-FR" sz="1800" b="0" i="0" u="none" strike="noStrike" baseline="0" dirty="0"/>
                  <a:t> E, A est un sous-espace vectoriel de E si et seulement si :</a:t>
                </a:r>
              </a:p>
              <a:p>
                <a:pPr algn="l"/>
                <a:r>
                  <a:rPr lang="fr-FR" sz="1800" b="0" i="0" u="none" strike="noStrike" baseline="0" dirty="0"/>
                  <a:t>- 0</a:t>
                </a:r>
                <a:r>
                  <a:rPr lang="fr-FR" sz="1800" b="0" i="0" u="none" strike="noStrike" baseline="-25000" dirty="0"/>
                  <a:t>E</a:t>
                </a:r>
                <a:r>
                  <a:rPr lang="fr-FR" sz="1800" b="0" i="0" u="none" strike="noStrike" baseline="0" dirty="0"/>
                  <a:t> </a:t>
                </a:r>
                <a14:m>
                  <m:oMath xmlns:m="http://schemas.openxmlformats.org/officeDocument/2006/math">
                    <m:r>
                      <a:rPr lang="fr-FR" sz="1800" b="0" i="1" u="none" strike="noStrike" baseline="0" smtClean="0">
                        <a:latin typeface="Cambria Math" panose="02040503050406030204" pitchFamily="18" charset="0"/>
                        <a:ea typeface="Cambria Math" panose="02040503050406030204" pitchFamily="18" charset="0"/>
                      </a:rPr>
                      <m:t>∈</m:t>
                    </m:r>
                    <m:r>
                      <a:rPr lang="fr-FR" sz="1800" b="0" i="1" u="none" strike="noStrike" baseline="0" smtClean="0">
                        <a:latin typeface="Cambria Math" panose="02040503050406030204" pitchFamily="18" charset="0"/>
                        <a:ea typeface="Cambria Math" panose="02040503050406030204" pitchFamily="18" charset="0"/>
                      </a:rPr>
                      <m:t>𝐴</m:t>
                    </m:r>
                  </m:oMath>
                </a14:m>
                <a:r>
                  <a:rPr lang="fr-FR" sz="1800" b="0" i="0" u="none" strike="noStrike" baseline="0" dirty="0"/>
                  <a:t>  </a:t>
                </a:r>
              </a:p>
              <a:p>
                <a:pPr algn="l"/>
                <a:r>
                  <a:rPr lang="es-ES" sz="1800" b="0" i="0" u="none" strike="noStrike" baseline="0" dirty="0"/>
                  <a:t>- </a:t>
                </a:r>
                <a14:m>
                  <m:oMath xmlns:m="http://schemas.openxmlformats.org/officeDocument/2006/math">
                    <m:r>
                      <a:rPr lang="es-ES" sz="1800" b="0" i="1" u="none" strike="noStrike" baseline="0" smtClean="0">
                        <a:latin typeface="Cambria Math" panose="02040503050406030204" pitchFamily="18" charset="0"/>
                        <a:ea typeface="Cambria Math" panose="02040503050406030204" pitchFamily="18" charset="0"/>
                      </a:rPr>
                      <m:t>∀</m:t>
                    </m:r>
                    <m:r>
                      <a:rPr lang="fr-FR" sz="1800" b="0" i="1" u="none" strike="noStrike" baseline="0" smtClean="0">
                        <a:latin typeface="Cambria Math" panose="02040503050406030204" pitchFamily="18" charset="0"/>
                        <a:ea typeface="Cambria Math" panose="02040503050406030204" pitchFamily="18" charset="0"/>
                      </a:rPr>
                      <m:t>𝜆</m:t>
                    </m:r>
                    <m:r>
                      <a:rPr lang="fr-FR" sz="1800" b="0" i="1" u="none" strike="noStrike" baseline="0" smtClean="0">
                        <a:latin typeface="Cambria Math" panose="02040503050406030204" pitchFamily="18" charset="0"/>
                        <a:ea typeface="Cambria Math" panose="02040503050406030204" pitchFamily="18" charset="0"/>
                      </a:rPr>
                      <m:t> ∈</m:t>
                    </m:r>
                    <m:r>
                      <m:rPr>
                        <m:sty m:val="p"/>
                      </m:rPr>
                      <a:rPr lang="fr-FR" sz="1800" b="0" i="0" u="none" strike="noStrike" baseline="0" smtClean="0">
                        <a:latin typeface="Cambria Math" panose="02040503050406030204" pitchFamily="18" charset="0"/>
                        <a:ea typeface="Cambria Math" panose="02040503050406030204" pitchFamily="18" charset="0"/>
                      </a:rPr>
                      <m:t>K</m:t>
                    </m:r>
                    <m:r>
                      <a:rPr lang="fr-FR" sz="1800" b="0" i="0" u="none" strike="noStrike" baseline="0" smtClean="0">
                        <a:latin typeface="Cambria Math" panose="02040503050406030204" pitchFamily="18" charset="0"/>
                        <a:ea typeface="Cambria Math" panose="02040503050406030204" pitchFamily="18" charset="0"/>
                      </a:rPr>
                      <m:t> </m:t>
                    </m:r>
                  </m:oMath>
                </a14:m>
                <a:r>
                  <a:rPr lang="es-ES" sz="1800" b="0" i="0" u="none" strike="noStrike" baseline="0" dirty="0"/>
                  <a:t>; </a:t>
                </a:r>
                <a14:m>
                  <m:oMath xmlns:m="http://schemas.openxmlformats.org/officeDocument/2006/math">
                    <m:r>
                      <a:rPr lang="es-ES" sz="1800" b="0" i="1" u="none" strike="noStrike" baseline="0" smtClean="0">
                        <a:latin typeface="Cambria Math" panose="02040503050406030204" pitchFamily="18" charset="0"/>
                        <a:ea typeface="Cambria Math" panose="02040503050406030204" pitchFamily="18" charset="0"/>
                      </a:rPr>
                      <m:t>∀</m:t>
                    </m:r>
                    <m:d>
                      <m:dPr>
                        <m:ctrlPr>
                          <a:rPr lang="fr-FR" sz="1800" b="0" i="1" u="none" strike="noStrike" baseline="0" smtClean="0">
                            <a:latin typeface="Cambria Math" panose="02040503050406030204" pitchFamily="18" charset="0"/>
                            <a:ea typeface="Cambria Math" panose="02040503050406030204" pitchFamily="18" charset="0"/>
                          </a:rPr>
                        </m:ctrlPr>
                      </m:dPr>
                      <m:e>
                        <m:r>
                          <a:rPr lang="fr-FR" sz="1800" b="0" i="1" u="none" strike="noStrike" baseline="0" smtClean="0">
                            <a:latin typeface="Cambria Math" panose="02040503050406030204" pitchFamily="18" charset="0"/>
                            <a:ea typeface="Cambria Math" panose="02040503050406030204" pitchFamily="18" charset="0"/>
                          </a:rPr>
                          <m:t>𝑥</m:t>
                        </m:r>
                        <m:r>
                          <a:rPr lang="fr-FR" sz="1800" b="0" i="1" u="none" strike="noStrike" baseline="0" smtClean="0">
                            <a:latin typeface="Cambria Math" panose="02040503050406030204" pitchFamily="18" charset="0"/>
                            <a:ea typeface="Cambria Math" panose="02040503050406030204" pitchFamily="18" charset="0"/>
                          </a:rPr>
                          <m:t>, </m:t>
                        </m:r>
                        <m:r>
                          <a:rPr lang="fr-FR" sz="1800" b="0" i="1" u="none" strike="noStrike" baseline="0" smtClean="0">
                            <a:latin typeface="Cambria Math" panose="02040503050406030204" pitchFamily="18" charset="0"/>
                            <a:ea typeface="Cambria Math" panose="02040503050406030204" pitchFamily="18" charset="0"/>
                          </a:rPr>
                          <m:t>𝑦</m:t>
                        </m:r>
                      </m:e>
                    </m:d>
                    <m:r>
                      <a:rPr lang="fr-FR" sz="1800" b="0" i="1" u="none" strike="noStrike" baseline="0" smtClean="0">
                        <a:latin typeface="Cambria Math" panose="02040503050406030204" pitchFamily="18" charset="0"/>
                        <a:ea typeface="Cambria Math" panose="02040503050406030204" pitchFamily="18" charset="0"/>
                      </a:rPr>
                      <m:t>∈</m:t>
                    </m:r>
                    <m:r>
                      <a:rPr lang="fr-FR" sz="1800" b="0" i="1" u="none" strike="noStrike" baseline="0" smtClean="0">
                        <a:latin typeface="Cambria Math" panose="02040503050406030204" pitchFamily="18" charset="0"/>
                        <a:ea typeface="Cambria Math" panose="02040503050406030204" pitchFamily="18" charset="0"/>
                      </a:rPr>
                      <m:t>𝐴</m:t>
                    </m:r>
                    <m:r>
                      <a:rPr lang="fr-FR" sz="1800" b="0" i="1" u="none" strike="noStrike" baseline="30000" smtClean="0">
                        <a:latin typeface="Cambria Math" panose="02040503050406030204" pitchFamily="18" charset="0"/>
                        <a:ea typeface="Cambria Math" panose="02040503050406030204" pitchFamily="18" charset="0"/>
                      </a:rPr>
                      <m:t>2</m:t>
                    </m:r>
                    <m:r>
                      <a:rPr lang="fr-FR" b="0" i="0" dirty="0" smtClean="0">
                        <a:latin typeface="Cambria Math" panose="02040503050406030204" pitchFamily="18" charset="0"/>
                      </a:rPr>
                      <m:t>,</m:t>
                    </m:r>
                    <m:r>
                      <a:rPr lang="fr-FR" b="0" i="1" dirty="0" smtClean="0">
                        <a:latin typeface="Cambria Math" panose="02040503050406030204" pitchFamily="18" charset="0"/>
                      </a:rPr>
                      <m:t>𝜆</m:t>
                    </m:r>
                    <m:r>
                      <a:rPr lang="fr-FR" b="0" i="1" dirty="0" smtClean="0">
                        <a:latin typeface="Cambria Math" panose="02040503050406030204" pitchFamily="18" charset="0"/>
                      </a:rPr>
                      <m:t>∗</m:t>
                    </m:r>
                    <m:r>
                      <a:rPr lang="fr-FR" b="0" i="1" dirty="0" smtClean="0">
                        <a:latin typeface="Cambria Math" panose="02040503050406030204" pitchFamily="18" charset="0"/>
                      </a:rPr>
                      <m:t>𝑥</m:t>
                    </m:r>
                    <m:r>
                      <a:rPr lang="fr-FR" b="0" i="1" dirty="0" smtClean="0">
                        <a:latin typeface="Cambria Math" panose="02040503050406030204" pitchFamily="18" charset="0"/>
                      </a:rPr>
                      <m:t>+</m:t>
                    </m:r>
                    <m:r>
                      <a:rPr lang="fr-FR" b="0" i="1" dirty="0" smtClean="0">
                        <a:latin typeface="Cambria Math" panose="02040503050406030204" pitchFamily="18" charset="0"/>
                      </a:rPr>
                      <m:t>𝑦</m:t>
                    </m:r>
                    <m:r>
                      <a:rPr lang="fr-FR" b="0" i="1" dirty="0" smtClean="0">
                        <a:latin typeface="Cambria Math" panose="02040503050406030204" pitchFamily="18" charset="0"/>
                      </a:rPr>
                      <m:t>∈</m:t>
                    </m:r>
                    <m:r>
                      <a:rPr lang="fr-FR" b="0" i="1" dirty="0" smtClean="0">
                        <a:latin typeface="Cambria Math" panose="02040503050406030204" pitchFamily="18" charset="0"/>
                      </a:rPr>
                      <m:t>𝐴</m:t>
                    </m:r>
                  </m:oMath>
                </a14:m>
                <a:endParaRPr lang="fr-FR" baseline="-25000" dirty="0"/>
              </a:p>
              <a:p>
                <a:pPr algn="l"/>
                <a:endParaRPr lang="fr-FR" baseline="-25000" dirty="0"/>
              </a:p>
            </p:txBody>
          </p:sp>
        </mc:Choice>
        <mc:Fallback xmlns="">
          <p:sp>
            <p:nvSpPr>
              <p:cNvPr id="3" name="Espace réservé du contenu 2">
                <a:extLst>
                  <a:ext uri="{FF2B5EF4-FFF2-40B4-BE49-F238E27FC236}">
                    <a16:creationId xmlns:a16="http://schemas.microsoft.com/office/drawing/2014/main" id="{127F18AE-D672-1248-B1FE-04FC612DD8BD}"/>
                  </a:ext>
                </a:extLst>
              </p:cNvPr>
              <p:cNvSpPr>
                <a:spLocks noGrp="1" noRot="1" noChangeAspect="1" noMove="1" noResize="1" noEditPoints="1" noAdjustHandles="1" noChangeArrowheads="1" noChangeShapeType="1" noTextEdit="1"/>
              </p:cNvSpPr>
              <p:nvPr>
                <p:ph idx="1"/>
              </p:nvPr>
            </p:nvSpPr>
            <p:spPr>
              <a:blipFill>
                <a:blip r:embed="rId2"/>
                <a:stretch>
                  <a:fillRect l="-473" t="-1261"/>
                </a:stretch>
              </a:blipFill>
            </p:spPr>
            <p:txBody>
              <a:bodyPr/>
              <a:lstStyle/>
              <a:p>
                <a:r>
                  <a:rPr lang="fr-FR">
                    <a:noFill/>
                  </a:rPr>
                  <a:t> </a:t>
                </a:r>
              </a:p>
            </p:txBody>
          </p:sp>
        </mc:Fallback>
      </mc:AlternateContent>
    </p:spTree>
    <p:extLst>
      <p:ext uri="{BB962C8B-B14F-4D97-AF65-F5344CB8AC3E}">
        <p14:creationId xmlns:p14="http://schemas.microsoft.com/office/powerpoint/2010/main" val="336023229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5AD38F90B95C44BA5463023808FFAD" ma:contentTypeVersion="13" ma:contentTypeDescription="Create a new document." ma:contentTypeScope="" ma:versionID="613031b8fde6fa40ab950d9a6903a9c5">
  <xsd:schema xmlns:xsd="http://www.w3.org/2001/XMLSchema" xmlns:xs="http://www.w3.org/2001/XMLSchema" xmlns:p="http://schemas.microsoft.com/office/2006/metadata/properties" xmlns:ns2="5e980590-fb87-4db5-b828-d5b6359e16b3" xmlns:ns3="19fc0fc2-0bb5-4093-bfba-5b995cf737ab" targetNamespace="http://schemas.microsoft.com/office/2006/metadata/properties" ma:root="true" ma:fieldsID="339628cc0d89ae6836ae6de309e50c7d" ns2:_="" ns3:_="">
    <xsd:import namespace="5e980590-fb87-4db5-b828-d5b6359e16b3"/>
    <xsd:import namespace="19fc0fc2-0bb5-4093-bfba-5b995cf737ab"/>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LengthInSeconds" minOccurs="0"/>
                <xsd:element ref="ns2:MediaServiceOCR"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980590-fb87-4db5-b828-d5b6359e1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64ed0f0-2f21-47c7-b19f-b03a5fb5bccc"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fc0fc2-0bb5-4093-bfba-5b995cf737a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e82b5a4a-3390-498b-ae3a-09bfdd1f53c4}" ma:internalName="TaxCatchAll" ma:showField="CatchAllData" ma:web="19fc0fc2-0bb5-4093-bfba-5b995cf737a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9fc0fc2-0bb5-4093-bfba-5b995cf737ab" xsi:nil="true"/>
    <lcf76f155ced4ddcb4097134ff3c332f xmlns="5e980590-fb87-4db5-b828-d5b6359e16b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925DB663-F5A2-4492-BE27-C4CF9315318B}">
  <ds:schemaRefs>
    <ds:schemaRef ds:uri="http://schemas.microsoft.com/sharepoint/v3/contenttype/forms"/>
  </ds:schemaRefs>
</ds:datastoreItem>
</file>

<file path=customXml/itemProps2.xml><?xml version="1.0" encoding="utf-8"?>
<ds:datastoreItem xmlns:ds="http://schemas.openxmlformats.org/officeDocument/2006/customXml" ds:itemID="{E17F52A6-DEF3-4ECC-AC74-BC1A99B40C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980590-fb87-4db5-b828-d5b6359e16b3"/>
    <ds:schemaRef ds:uri="19fc0fc2-0bb5-4093-bfba-5b995cf737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8777D8-0E4E-49D5-A52D-DAD1BB583A0C}">
  <ds:schemaRefs>
    <ds:schemaRef ds:uri="http://schemas.microsoft.com/office/2006/metadata/properties"/>
    <ds:schemaRef ds:uri="http://purl.org/dc/elements/1.1/"/>
    <ds:schemaRef ds:uri="http://purl.org/dc/terms/"/>
    <ds:schemaRef ds:uri="http://purl.org/dc/dcmitype/"/>
    <ds:schemaRef ds:uri="19fc0fc2-0bb5-4093-bfba-5b995cf737ab"/>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5e980590-fb87-4db5-b828-d5b6359e16b3"/>
  </ds:schemaRefs>
</ds:datastoreItem>
</file>

<file path=docProps/app.xml><?xml version="1.0" encoding="utf-8"?>
<Properties xmlns="http://schemas.openxmlformats.org/officeDocument/2006/extended-properties" xmlns:vt="http://schemas.openxmlformats.org/officeDocument/2006/docPropsVTypes">
  <TotalTime>0</TotalTime>
  <Words>830</Words>
  <Application>Microsoft Office PowerPoint</Application>
  <PresentationFormat>Grand écran</PresentationFormat>
  <Paragraphs>93</Paragraphs>
  <Slides>17</Slides>
  <Notes>1</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17</vt:i4>
      </vt:variant>
    </vt:vector>
  </HeadingPairs>
  <TitlesOfParts>
    <vt:vector size="22" baseType="lpstr">
      <vt:lpstr>Arial</vt:lpstr>
      <vt:lpstr>Calibri</vt:lpstr>
      <vt:lpstr>Calibri Light</vt:lpstr>
      <vt:lpstr>Cambria Math</vt:lpstr>
      <vt:lpstr>Thème Office</vt:lpstr>
      <vt:lpstr>Mathématique pour l’ingénieur</vt:lpstr>
      <vt:lpstr>Chapitre 3: Géométrie et Espace Vectoriel</vt:lpstr>
      <vt:lpstr>Rappel de R3</vt:lpstr>
      <vt:lpstr>Rappel de R3</vt:lpstr>
      <vt:lpstr>Rappel de R3</vt:lpstr>
      <vt:lpstr>Rappel de R3</vt:lpstr>
      <vt:lpstr>Rappel de R3</vt:lpstr>
      <vt:lpstr>Définition (EV, SEV)</vt:lpstr>
      <vt:lpstr>Définition (EV, SEV)</vt:lpstr>
      <vt:lpstr>Exercices :</vt:lpstr>
      <vt:lpstr>Familles et bases</vt:lpstr>
      <vt:lpstr>Familles et bases</vt:lpstr>
      <vt:lpstr>Familles et bases</vt:lpstr>
      <vt:lpstr>Exercices</vt:lpstr>
      <vt:lpstr>∇ et Opérateurs : Div, (Grad) ⃗ et (Rot) ⃗</vt:lpstr>
      <vt:lpstr>∇ et Opérateurs : Div, (Grad) ⃗ et (Rot) ⃗</vt:lpstr>
      <vt:lpstr>Exercice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un titre</dc:title>
  <dc:creator>Romain Marchand</dc:creator>
  <cp:lastModifiedBy>benoit bernay</cp:lastModifiedBy>
  <cp:revision>113</cp:revision>
  <cp:lastPrinted>2023-09-29T04:52:42Z</cp:lastPrinted>
  <dcterms:created xsi:type="dcterms:W3CDTF">2020-06-22T12:12:18Z</dcterms:created>
  <dcterms:modified xsi:type="dcterms:W3CDTF">2025-09-28T13:48:42Z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0x010100B95AD38F90B95C44BA5463023808FFAD</vt:lpwstr>
  </property>
</Properties>
</file>