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7" r:id="rId5"/>
    <p:sldId id="264" r:id="rId6"/>
    <p:sldId id="258" r:id="rId7"/>
    <p:sldId id="320" r:id="rId8"/>
    <p:sldId id="309" r:id="rId9"/>
    <p:sldId id="308" r:id="rId10"/>
    <p:sldId id="299" r:id="rId11"/>
    <p:sldId id="310" r:id="rId12"/>
    <p:sldId id="311" r:id="rId13"/>
    <p:sldId id="321" r:id="rId14"/>
    <p:sldId id="317" r:id="rId15"/>
    <p:sldId id="312" r:id="rId16"/>
    <p:sldId id="318" r:id="rId17"/>
    <p:sldId id="313" r:id="rId18"/>
    <p:sldId id="319" r:id="rId19"/>
    <p:sldId id="314" r:id="rId20"/>
    <p:sldId id="315" r:id="rId21"/>
    <p:sldId id="322" r:id="rId22"/>
    <p:sldId id="323" r:id="rId23"/>
  </p:sldIdLst>
  <p:sldSz cx="12192000" cy="6858000"/>
  <p:notesSz cx="6735763" cy="98663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srine Azouz" initials="NA" lastIdx="1" clrIdx="0">
    <p:extLst>
      <p:ext uri="{19B8F6BF-5375-455C-9EA6-DF929625EA0E}">
        <p15:presenceInfo xmlns:p15="http://schemas.microsoft.com/office/powerpoint/2012/main" userId="575b618fec044d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01"/>
    <a:srgbClr val="3C1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439" autoAdjust="0"/>
  </p:normalViewPr>
  <p:slideViewPr>
    <p:cSldViewPr snapToGrid="0" snapToObjects="1">
      <p:cViewPr varScale="1">
        <p:scale>
          <a:sx n="84" d="100"/>
          <a:sy n="84" d="100"/>
        </p:scale>
        <p:origin x="106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Sillaire" userId="c6286393c4f7215f" providerId="LiveId" clId="{F3853A20-F4F4-40A2-B7B5-077FBD93922D}"/>
    <pc:docChg chg="custSel modSld">
      <pc:chgData name="Noah Sillaire" userId="c6286393c4f7215f" providerId="LiveId" clId="{F3853A20-F4F4-40A2-B7B5-077FBD93922D}" dt="2025-10-06T13:33:27.711" v="41" actId="20577"/>
      <pc:docMkLst>
        <pc:docMk/>
      </pc:docMkLst>
      <pc:sldChg chg="modNotesTx">
        <pc:chgData name="Noah Sillaire" userId="c6286393c4f7215f" providerId="LiveId" clId="{F3853A20-F4F4-40A2-B7B5-077FBD93922D}" dt="2025-10-06T13:33:27.711" v="41" actId="20577"/>
        <pc:sldMkLst>
          <pc:docMk/>
          <pc:sldMk cId="2130166819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C6C08-E38E-47D4-A111-E725C275D6CB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92159-32E6-42B7-AB9D-892DE0BC63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47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92159-32E6-42B7-AB9D-892DE0BC63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83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Impossible d’appliquer nabla sur f6 c’est un piège car f6 n’est pas une fonction mais une application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92159-32E6-42B7-AB9D-892DE0BC630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77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FC503-A135-3920-7773-BF2416E1E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6B9113C-CDDC-FE1A-CCF0-9B616C2AD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50279A2-55F3-3A41-CBD6-E010955F9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Impossible d’appliquer nabla sur f6 c’est un piège car f6 n’est pas une fonction mais une 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F3D7A9-17A5-F583-5E76-F2EB75428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92159-32E6-42B7-AB9D-892DE0BC630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204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3062F-D6B5-A1BF-4B57-D7FE6C3F6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BC38843-D8BA-27C9-E381-DA812580C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D20904B-43B6-B08A-7793-469D7BBD6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Impossible d’appliquer nabla sur f6 c’est un piège car f6 n’est pas une fonction mais une 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015888-1774-3863-4829-215E48883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92159-32E6-42B7-AB9D-892DE0BC630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18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AB21282-739D-1545-8160-C2F20A862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8F6F3D0-A5F0-F94F-86EF-58E19E40D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4480" y="1122363"/>
            <a:ext cx="6685280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5D67-8F07-9F45-ABF6-2F22AAA45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4480" y="3602038"/>
            <a:ext cx="6685280" cy="165576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5982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B2086-DCE7-8C4E-A854-C08109FC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8BC31D-E236-2A4A-B4E9-B7575266D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9380B-E6F1-4240-858C-CEBEDB15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E028F0-2E18-0C4C-B5D2-AFDD8BD7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05A1C4-EE23-DA43-A3F6-F25BC55C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24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DEED86-2ED9-C34D-801C-1BC7AD7C4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D6889-2241-7742-AB33-808F4E60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F6020-7348-BC4D-BF0B-FE4599D2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85FED-D18D-2E47-84E0-862D661A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F96D81-939B-DE46-883D-EDB3C32B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83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84027BBD-831D-C745-AADC-6A65B27E3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1188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4AD167-26CA-B747-8B79-1614CB31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240" y="548005"/>
            <a:ext cx="901700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4DBE49-BBF4-A844-AB5A-64428B0D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240" y="2141537"/>
            <a:ext cx="90170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2275E86-A1F2-2743-920A-FBB4413A58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76262" y="991993"/>
            <a:ext cx="363028" cy="4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4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935F83F-4BE2-7544-886A-700288DA7F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7278247-760B-934A-BB2F-48EAA7E2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1399857"/>
            <a:ext cx="8270240" cy="2002155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E4542D-9593-5948-99D9-48D4B2E6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4720" y="3429000"/>
            <a:ext cx="8270240" cy="86645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33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289FC-EB8B-5D42-A06C-E4DB4EB4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6FF05-F1FF-0E46-8D6D-B44A686BA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7A2554-3545-334E-A3D6-64E81C9C5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10E7F6-3DF3-AE4B-BE92-887CDC4D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D16770-453C-6D49-87EA-F0AA55E5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CC8644-5E25-334E-A80A-B0CE8C31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45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C2170-6B10-2447-BE1A-95DD1C82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DF07BC-2E88-3E4D-BF06-ED27EA581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870DA0-2C6E-334C-92F9-30A8E1EF7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0DEC27-C4C9-714B-8882-7E06B1605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760DA4-069F-014D-8F10-D6EC502BF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E3B447-3AFE-2D40-8113-0E2BFA11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945971-0CCC-B640-A3EA-FEAB9374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538A90-1A45-E54D-ADBD-F61F94B5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3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965AC-F43F-9D49-B1D6-D0292320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4E9996-0BA1-D341-BA32-E3B45E4D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A58553-28EF-0A4B-B5F2-A41AAF0A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22E6E7-8260-2343-8F29-A5043FBF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6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9A81B7-0C3E-A240-A6D1-FE432EC8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B1937B-0F2B-C24B-BED2-670BD0B1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42A266-9A4D-D746-BF3D-0238ABE7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62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4C937-08A3-7B42-BFF5-19908D4B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CD84F5-758F-3845-BDEA-F9B8BD288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8967A6-C874-AF42-954F-6B604B384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53C98-8468-D440-9417-ED1A26E1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353FE9-2AB4-C046-9F6D-C10C156D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6CB471-4AFD-BE4B-BEE6-745515A7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1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8E4B8-6EA4-8441-A236-A603EA68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19314C-0361-4B40-84DA-C66CF19B8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16F4F5-AE70-EF4C-80CF-D0B66287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3851AF-D303-E444-B02A-D180B12B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C063E1-A2CD-0D47-B265-F26FAD59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2FCAAE-2E0E-414D-84E6-E3488425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75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5EC230-C95B-C14E-8DBF-B1668F08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331060-3C6D-CE49-BC76-97AF0F42E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C4ACB-8838-7D4D-897A-EA298AE4A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EC1F-9BED-B240-AF49-F98813952C30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9F5A1-0CAF-7646-A18E-53176499D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3860FF-A84B-724D-902E-437CCA919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16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6DE79-7E3F-834A-A99A-81C739CFE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Mathématique pour l’ingénieur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84DA91-2695-1148-9D68-517B9A702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Benoit Bernay </a:t>
            </a:r>
            <a:r>
              <a:rPr lang="fr-FR" dirty="0" err="1"/>
              <a:t>Angeletti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16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D7E72-7A2F-0F07-5682-0A71CA56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Inversibilité</a:t>
            </a:r>
            <a:r>
              <a:rPr lang="fr-FR" dirty="0"/>
              <a:t> (matrices carrées)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96912F-C7F2-84DC-04CE-C1DCC7E77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12" y="1531645"/>
            <a:ext cx="9703428" cy="1966912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5AE4E7F9-740A-922A-10BD-7A461C2BD271}"/>
              </a:ext>
            </a:extLst>
          </p:cNvPr>
          <p:cNvSpPr txBox="1">
            <a:spLocks/>
          </p:cNvSpPr>
          <p:nvPr/>
        </p:nvSpPr>
        <p:spPr>
          <a:xfrm>
            <a:off x="2174240" y="3016082"/>
            <a:ext cx="9017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3C105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fr-FR" dirty="0"/>
          </a:p>
          <a:p>
            <a:r>
              <a:rPr lang="fr-FR" dirty="0"/>
              <a:t>Moindre Carré 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4880B56-A9B8-72A6-3CA6-768B30712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517" y="4178314"/>
            <a:ext cx="1473793" cy="64153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2A13C3B-56F4-2600-59ED-1E45DB3F9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635" y="4819847"/>
            <a:ext cx="2655233" cy="64153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16AF03B-BE6C-6D39-D4B2-7797456D8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118" y="5414493"/>
            <a:ext cx="3534750" cy="91219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8324AC0-53A4-BA4C-07BA-BA8651B20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526" y="4325560"/>
            <a:ext cx="4229555" cy="63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5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Déterminant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FED208-8C1D-1C4C-3EF6-B53CDEB6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4" y="1675448"/>
            <a:ext cx="10042175" cy="8696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3C10438-28D2-A921-5C89-99875D514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596" y="4007167"/>
            <a:ext cx="10147670" cy="165480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0068CD0-AA6D-520A-1075-22637C01C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305" y="2792654"/>
            <a:ext cx="5351294" cy="10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1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de base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AC01AB-E971-1F55-6AC1-28CA2CC1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09" y="2229760"/>
            <a:ext cx="9543050" cy="147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&amp; vecteurs propres (aperçu)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A99A16-882C-EC83-BEEA-90F149D0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11" y="1721168"/>
            <a:ext cx="9980329" cy="1480229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5DBA3E9C-0DB4-9616-5EE7-B6E7A874CDDA}"/>
              </a:ext>
            </a:extLst>
          </p:cNvPr>
          <p:cNvSpPr txBox="1">
            <a:spLocks/>
          </p:cNvSpPr>
          <p:nvPr/>
        </p:nvSpPr>
        <p:spPr>
          <a:xfrm>
            <a:off x="2174240" y="3063602"/>
            <a:ext cx="9017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3C105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/>
              <a:t>Diagonalisation : AU TABLEAU</a:t>
            </a:r>
          </a:p>
        </p:txBody>
      </p:sp>
    </p:spTree>
    <p:extLst>
      <p:ext uri="{BB962C8B-B14F-4D97-AF65-F5344CB8AC3E}">
        <p14:creationId xmlns:p14="http://schemas.microsoft.com/office/powerpoint/2010/main" val="341612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4FD17FE5-998C-7B43-B7D3-A78AA8B1B1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Définition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4FD17FE5-998C-7B43-B7D3-A78AA8B1B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76AF0174-B572-C882-D5C6-514EDE8DB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32" y="1654462"/>
            <a:ext cx="10884816" cy="95919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747AA41-A423-544A-D80D-26DCF9BC7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104" y="2654566"/>
            <a:ext cx="8870793" cy="15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0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Matrices de rotation élémentaires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C8FFD07-EA92-48E9-E209-00F0A071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79" y="1923519"/>
            <a:ext cx="10383258" cy="30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Composer des rotations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364FE1-13F2-41D4-5FE5-2AE5C3022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494" y="1643938"/>
            <a:ext cx="10035161" cy="247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0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une matrice de rotation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B029D9-19F0-3017-732D-72F011DE8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27" y="1792516"/>
            <a:ext cx="10089937" cy="284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95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A9CE7-D9FF-727F-1256-30CD8AAC4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EC4EC-8F0A-94D1-3655-E38836BB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Angles d’Euler (ex. Z-Y-X)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C12B20-8270-4AD3-E324-D9C60B678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72" y="1790582"/>
            <a:ext cx="10730917" cy="35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91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BF242-A9CB-AB38-7A0B-FBB4A50AB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AEFC451-F6A6-35C5-70D7-5CB1794F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31" y="1671572"/>
            <a:ext cx="10796981" cy="24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3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32112-D2D3-5C4E-B28F-EA30FF4D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/>
              <a:t>Chapitre </a:t>
            </a:r>
            <a:r>
              <a:rPr lang="fr-FR" dirty="0"/>
              <a:t>4</a:t>
            </a:r>
            <a:r>
              <a:rPr lang="fr-FR" sz="4400" b="1" dirty="0"/>
              <a:t>: </a:t>
            </a:r>
            <a:r>
              <a:rPr lang="fr-FR" dirty="0"/>
              <a:t>Matrices</a:t>
            </a:r>
            <a:endParaRPr lang="fr-FR" sz="44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192E78-6380-4540-9359-77E606F98BF9}"/>
              </a:ext>
            </a:extLst>
          </p:cNvPr>
          <p:cNvSpPr txBox="1"/>
          <p:nvPr/>
        </p:nvSpPr>
        <p:spPr>
          <a:xfrm>
            <a:off x="1982913" y="2538789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rgbClr val="FFD3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#4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5E1A9C82-7ADA-5E47-05DB-912066B65720}"/>
              </a:ext>
            </a:extLst>
          </p:cNvPr>
          <p:cNvSpPr txBox="1">
            <a:spLocks/>
          </p:cNvSpPr>
          <p:nvPr/>
        </p:nvSpPr>
        <p:spPr>
          <a:xfrm>
            <a:off x="3474720" y="3655378"/>
            <a:ext cx="668528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1 : Rappel</a:t>
            </a:r>
          </a:p>
          <a:p>
            <a:r>
              <a:rPr lang="fr-FR" sz="2000" dirty="0"/>
              <a:t>2 : Diagonalisation</a:t>
            </a:r>
          </a:p>
          <a:p>
            <a:r>
              <a:rPr lang="fr-FR" sz="2000" dirty="0"/>
              <a:t>3 : Moindre carré</a:t>
            </a:r>
          </a:p>
          <a:p>
            <a:r>
              <a:rPr lang="fr-FR" sz="2000" dirty="0"/>
              <a:t>4 : SO(3)</a:t>
            </a:r>
          </a:p>
        </p:txBody>
      </p:sp>
    </p:spTree>
    <p:extLst>
      <p:ext uri="{BB962C8B-B14F-4D97-AF65-F5344CB8AC3E}">
        <p14:creationId xmlns:p14="http://schemas.microsoft.com/office/powerpoint/2010/main" val="166378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Définition et notation</a:t>
            </a:r>
            <a:endParaRPr lang="fr-FR" baseline="30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A685B1-310D-6874-2669-BD599142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89" y="2263081"/>
            <a:ext cx="10019910" cy="195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8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1F36B-E186-FBF3-BB6B-6D3EFA9F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Égalité et opérations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3FE4FB-ADED-E70C-649A-352853C9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55" y="2026845"/>
            <a:ext cx="10292799" cy="26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1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Matrices particulières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103DDAE-0E7E-E983-68D0-A41B91D49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19" y="2317372"/>
            <a:ext cx="10138963" cy="23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5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Matrices et applications linéaires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A96497-96A8-9824-05E0-A13C78CBA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89" y="2431097"/>
            <a:ext cx="10172376" cy="15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5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1754AAAD-8C34-456F-88CC-655D662027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Systèmes linéaires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1754AAAD-8C34-456F-88CC-655D66202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33691223-B468-5A24-E108-937D39DE9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69" y="1873568"/>
            <a:ext cx="9760896" cy="1555432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C6122F5D-186D-0E11-EEA7-43C3E8E8856A}"/>
              </a:ext>
            </a:extLst>
          </p:cNvPr>
          <p:cNvSpPr txBox="1">
            <a:spLocks/>
          </p:cNvSpPr>
          <p:nvPr/>
        </p:nvSpPr>
        <p:spPr>
          <a:xfrm>
            <a:off x="2174240" y="3175319"/>
            <a:ext cx="9017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3C105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/>
              <a:t>Élimination de Gauss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F7ACB38-CA2A-7F83-9D1C-B7186D217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69" y="4357631"/>
            <a:ext cx="10467212" cy="163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5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FBF625-78C3-8060-3782-99173C85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360" y="983297"/>
            <a:ext cx="901700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sz="3000" dirty="0">
              <a:solidFill>
                <a:srgbClr val="20212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000" dirty="0">
              <a:solidFill>
                <a:srgbClr val="20212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000" dirty="0">
              <a:solidFill>
                <a:srgbClr val="202122"/>
              </a:solidFill>
            </a:endParaRPr>
          </a:p>
          <a:p>
            <a:pPr marL="0" indent="0" algn="l">
              <a:buNone/>
            </a:pPr>
            <a:r>
              <a:rPr lang="fr-FR" sz="3000" dirty="0">
                <a:solidFill>
                  <a:srgbClr val="202122"/>
                </a:solidFill>
              </a:rPr>
              <a:t>		PROCÉDURE AU TABLEAU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20212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dirty="0">
              <a:solidFill>
                <a:srgbClr val="20212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3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Rang d’une matrice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D56C8A-C7E8-D312-F5D8-DA6B3CF8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87" y="2236398"/>
            <a:ext cx="10167345" cy="24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322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5AD38F90B95C44BA5463023808FFAD" ma:contentTypeVersion="13" ma:contentTypeDescription="Create a new document." ma:contentTypeScope="" ma:versionID="613031b8fde6fa40ab950d9a6903a9c5">
  <xsd:schema xmlns:xsd="http://www.w3.org/2001/XMLSchema" xmlns:xs="http://www.w3.org/2001/XMLSchema" xmlns:p="http://schemas.microsoft.com/office/2006/metadata/properties" xmlns:ns2="5e980590-fb87-4db5-b828-d5b6359e16b3" xmlns:ns3="19fc0fc2-0bb5-4093-bfba-5b995cf737ab" targetNamespace="http://schemas.microsoft.com/office/2006/metadata/properties" ma:root="true" ma:fieldsID="339628cc0d89ae6836ae6de309e50c7d" ns2:_="" ns3:_="">
    <xsd:import namespace="5e980590-fb87-4db5-b828-d5b6359e16b3"/>
    <xsd:import namespace="19fc0fc2-0bb5-4093-bfba-5b995cf737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80590-fb87-4db5-b828-d5b6359e1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64ed0f0-2f21-47c7-b19f-b03a5fb5bc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c0fc2-0bb5-4093-bfba-5b995cf737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e82b5a4a-3390-498b-ae3a-09bfdd1f53c4}" ma:internalName="TaxCatchAll" ma:showField="CatchAllData" ma:web="19fc0fc2-0bb5-4093-bfba-5b995cf737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fc0fc2-0bb5-4093-bfba-5b995cf737ab" xsi:nil="true"/>
    <lcf76f155ced4ddcb4097134ff3c332f xmlns="5e980590-fb87-4db5-b828-d5b6359e16b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7F52A6-DEF3-4ECC-AC74-BC1A99B40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80590-fb87-4db5-b828-d5b6359e16b3"/>
    <ds:schemaRef ds:uri="19fc0fc2-0bb5-4093-bfba-5b995cf737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777D8-0E4E-49D5-A52D-DAD1BB583A0C}">
  <ds:schemaRefs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19fc0fc2-0bb5-4093-bfba-5b995cf737ab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e980590-fb87-4db5-b828-d5b6359e16b3"/>
  </ds:schemaRefs>
</ds:datastoreItem>
</file>

<file path=customXml/itemProps3.xml><?xml version="1.0" encoding="utf-8"?>
<ds:datastoreItem xmlns:ds="http://schemas.openxmlformats.org/officeDocument/2006/customXml" ds:itemID="{925DB663-F5A2-4492-BE27-C4CF931531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158</Words>
  <Application>Microsoft Office PowerPoint</Application>
  <PresentationFormat>Grand écran</PresentationFormat>
  <Paragraphs>39</Paragraphs>
  <Slides>19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Thème Office</vt:lpstr>
      <vt:lpstr>Mathématique pour l’ingénieur</vt:lpstr>
      <vt:lpstr>Chapitre 4: Matrices</vt:lpstr>
      <vt:lpstr>Définition et notation</vt:lpstr>
      <vt:lpstr>Égalité et opérations</vt:lpstr>
      <vt:lpstr>Matrices particulières</vt:lpstr>
      <vt:lpstr>Matrices et applications linéaires</vt:lpstr>
      <vt:lpstr>Systèmes linéaires : Ax=b</vt:lpstr>
      <vt:lpstr>Présentation PowerPoint</vt:lpstr>
      <vt:lpstr>Rang d’une matrice</vt:lpstr>
      <vt:lpstr>Inversibilité (matrices carrées)</vt:lpstr>
      <vt:lpstr>Déterminant</vt:lpstr>
      <vt:lpstr>Changement de base</vt:lpstr>
      <vt:lpstr>Valeurs &amp; vecteurs propres (aperçu)</vt:lpstr>
      <vt:lpstr>Définition de SO(3)</vt:lpstr>
      <vt:lpstr>Matrices de rotation élémentaires</vt:lpstr>
      <vt:lpstr>Composer des rotations</vt:lpstr>
      <vt:lpstr>Utiliser une matrice de rotation</vt:lpstr>
      <vt:lpstr>Angles d’Euler (ex. Z-Y-X)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un titre</dc:title>
  <dc:creator>Romain Marchand</dc:creator>
  <cp:lastModifiedBy>Noah Sillaire</cp:lastModifiedBy>
  <cp:revision>121</cp:revision>
  <cp:lastPrinted>2023-09-29T04:52:42Z</cp:lastPrinted>
  <dcterms:created xsi:type="dcterms:W3CDTF">2020-06-22T12:12:18Z</dcterms:created>
  <dcterms:modified xsi:type="dcterms:W3CDTF">2025-10-06T13:33:30Z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0x010100B95AD38F90B95C44BA5463023808FFAD</vt:lpwstr>
  </property>
</Properties>
</file>