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2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8" r:id="rId41"/>
    <p:sldId id="297" r:id="rId42"/>
    <p:sldId id="296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9" r:id="rId53"/>
    <p:sldId id="310" r:id="rId54"/>
    <p:sldId id="308" r:id="rId55"/>
    <p:sldId id="311" r:id="rId56"/>
    <p:sldId id="313" r:id="rId57"/>
    <p:sldId id="314" r:id="rId5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FFD301"/>
    <a:srgbClr val="3C1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Style moyen 1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3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A4D1-4DB3-B17E-C7943F6826F3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A4D1-4DB3-B17E-C7943F6826F3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D1-4DB3-B17E-C7943F6826F3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A4D1-4DB3-B17E-C7943F6826F3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D1-4DB3-B17E-C7943F6826F3}"/>
              </c:ext>
            </c:extLst>
          </c:dPt>
          <c:cat>
            <c:numRef>
              <c:f>Feuil1!$A$2:$A$7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0.38600000000000001</c:v>
                </c:pt>
                <c:pt idx="1">
                  <c:v>0.42899999999999999</c:v>
                </c:pt>
                <c:pt idx="2">
                  <c:v>8.5000000000000006E-2</c:v>
                </c:pt>
                <c:pt idx="3">
                  <c:v>5.7000000000000002E-2</c:v>
                </c:pt>
                <c:pt idx="4">
                  <c:v>2.9000000000000001E-2</c:v>
                </c:pt>
                <c:pt idx="5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D1-4DB3-B17E-C7943F682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25400" cap="flat" cmpd="sng" algn="ctr">
              <a:solidFill>
                <a:schemeClr val="tx1"/>
              </a:solidFill>
              <a:round/>
            </a:ln>
            <a:effectLst/>
          </c:spPr>
        </c:dropLines>
        <c:smooth val="0"/>
        <c:axId val="1982323968"/>
        <c:axId val="1982312320"/>
      </c:lineChart>
      <c:catAx>
        <c:axId val="19823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2312320"/>
        <c:crosses val="autoZero"/>
        <c:auto val="1"/>
        <c:lblAlgn val="ctr"/>
        <c:lblOffset val="100"/>
        <c:noMultiLvlLbl val="0"/>
      </c:catAx>
      <c:valAx>
        <c:axId val="19823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232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A4D1-4DB3-B17E-C7943F6826F3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A4D1-4DB3-B17E-C7943F6826F3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D1-4DB3-B17E-C7943F6826F3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A4D1-4DB3-B17E-C7943F6826F3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D1-4DB3-B17E-C7943F6826F3}"/>
              </c:ext>
            </c:extLst>
          </c:dPt>
          <c:cat>
            <c:numRef>
              <c:f>Feuil1!$A$2:$A$7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0.38600000000000001</c:v>
                </c:pt>
                <c:pt idx="1">
                  <c:v>0.42899999999999999</c:v>
                </c:pt>
                <c:pt idx="2">
                  <c:v>8.5000000000000006E-2</c:v>
                </c:pt>
                <c:pt idx="3">
                  <c:v>5.7000000000000002E-2</c:v>
                </c:pt>
                <c:pt idx="4">
                  <c:v>2.9000000000000001E-2</c:v>
                </c:pt>
                <c:pt idx="5">
                  <c:v>1.4E-2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D1-4DB3-B17E-C7943F6826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25400" cap="flat" cmpd="sng" algn="ctr">
              <a:solidFill>
                <a:schemeClr val="tx1"/>
              </a:solidFill>
              <a:round/>
            </a:ln>
            <a:effectLst/>
          </c:spPr>
        </c:dropLines>
        <c:smooth val="0"/>
        <c:axId val="1982323968"/>
        <c:axId val="1982312320"/>
      </c:lineChart>
      <c:catAx>
        <c:axId val="19823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2312320"/>
        <c:crosses val="autoZero"/>
        <c:auto val="1"/>
        <c:lblAlgn val="ctr"/>
        <c:lblOffset val="100"/>
        <c:noMultiLvlLbl val="0"/>
      </c:catAx>
      <c:valAx>
        <c:axId val="198231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232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288-436C-B19C-9738594C03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288-436C-B19C-9738594C03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88-436C-B19C-9738594C03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288-436C-B19C-9738594C036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288-436C-B19C-9738594C036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88-436C-B19C-9738594C0364}"/>
              </c:ext>
            </c:extLst>
          </c:dPt>
          <c:cat>
            <c:strRef>
              <c:f>Feuil1!$A$2:$A$8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Feuil1!$B$2:$B$8</c:f>
              <c:numCache>
                <c:formatCode>General</c:formatCode>
                <c:ptCount val="7"/>
                <c:pt idx="0">
                  <c:v>1.4E-2</c:v>
                </c:pt>
                <c:pt idx="1">
                  <c:v>2.9000000000000001E-2</c:v>
                </c:pt>
                <c:pt idx="2">
                  <c:v>7.0999999999999994E-2</c:v>
                </c:pt>
                <c:pt idx="3">
                  <c:v>0.186</c:v>
                </c:pt>
                <c:pt idx="4">
                  <c:v>0.42899999999999999</c:v>
                </c:pt>
                <c:pt idx="5">
                  <c:v>0.157</c:v>
                </c:pt>
                <c:pt idx="6">
                  <c:v>0.114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88-436C-B19C-9738594C03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7"/>
        <c:axId val="1982327712"/>
        <c:axId val="1982326880"/>
      </c:barChart>
      <c:catAx>
        <c:axId val="1982327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82326880"/>
        <c:crosses val="autoZero"/>
        <c:auto val="1"/>
        <c:lblAlgn val="ctr"/>
        <c:lblOffset val="100"/>
        <c:noMultiLvlLbl val="0"/>
      </c:catAx>
      <c:valAx>
        <c:axId val="198232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8232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AB21282-739D-1545-8160-C2F20A862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F6F3D0-A5F0-F94F-86EF-58E19E40D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5D67-8F07-9F45-ABF6-2F22AAA45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5982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B2086-DCE7-8C4E-A854-C08109FC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8BC31D-E236-2A4A-B4E9-B7575266D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19380B-E6F1-4240-858C-CEBEDB15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E028F0-2E18-0C4C-B5D2-AFDD8BD7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05A1C4-EE23-DA43-A3F6-F25BC55C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4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DEED86-2ED9-C34D-801C-1BC7AD7C4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D6889-2241-7742-AB33-808F4E60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1F6020-7348-BC4D-BF0B-FE4599D2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685FED-D18D-2E47-84E0-862D661A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F96D81-939B-DE46-883D-EDB3C32B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83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4027BBD-831D-C745-AADC-6A65B27E32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4AD167-26CA-B747-8B79-1614CB314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DBE49-BBF4-A844-AB5A-64428B0D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rgbClr val="3C105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2275E86-A1F2-2743-920A-FBB4413A58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76262" y="991993"/>
            <a:ext cx="363028" cy="4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4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935F83F-4BE2-7544-886A-700288DA7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278247-760B-934A-BB2F-48EAA7E2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E4542D-9593-5948-99D9-48D4B2E63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8334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E289FC-EB8B-5D42-A06C-E4DB4EB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6FF05-F1FF-0E46-8D6D-B44A686BA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A2554-3545-334E-A3D6-64E81C9C5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10E7F6-3DF3-AE4B-BE92-887CDC4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16770-453C-6D49-87EA-F0AA55E5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CC8644-5E25-334E-A80A-B0CE8C31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45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C2170-6B10-2447-BE1A-95DD1C82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DF07BC-2E88-3E4D-BF06-ED27EA58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870DA0-2C6E-334C-92F9-30A8E1EF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0DEC27-C4C9-714B-8882-7E06B1605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760DA4-069F-014D-8F10-D6EC502BF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E3B447-3AFE-2D40-8113-0E2BFA11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945971-0CCC-B640-A3EA-FEAB9374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538A90-1A45-E54D-ADBD-F61F94B5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934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965AC-F43F-9D49-B1D6-D0292320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E4E9996-0BA1-D341-BA32-E3B45E4D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58553-28EF-0A4B-B5F2-A41AAF0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22E6E7-8260-2343-8F29-A5043FBF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61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9A81B7-0C3E-A240-A6D1-FE432EC8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B1937B-0F2B-C24B-BED2-670BD0B1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2A266-9A4D-D746-BF3D-0238ABE7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62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4C937-08A3-7B42-BFF5-19908D4B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CD84F5-758F-3845-BDEA-F9B8BD28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8967A6-C874-AF42-954F-6B604B384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53C98-8468-D440-9417-ED1A26E1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353FE9-2AB4-C046-9F6D-C10C156D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6CB471-4AFD-BE4B-BEE6-745515A7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3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8E4B8-6EA4-8441-A236-A603EA68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19314C-0361-4B40-84DA-C66CF19B8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16F4F5-AE70-EF4C-80CF-D0B66287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3851AF-D303-E444-B02A-D180B12B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C063E1-A2CD-0D47-B265-F26FAD59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FCAAE-2E0E-414D-84E6-E3488425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75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5EC230-C95B-C14E-8DBF-B1668F08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331060-3C6D-CE49-BC76-97AF0F42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C4ACB-8838-7D4D-897A-EA298AE4A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7EC1F-9BED-B240-AF49-F98813952C30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49F5A1-0CAF-7646-A18E-53176499D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3860FF-A84B-724D-902E-437CCA919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62B43-C46E-FE40-90AB-E375E6197A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1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96DE79-7E3F-834A-A99A-81C739CFE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Mathématique pour l’ingénieur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84DA91-2695-1148-9D68-517B9A7028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Benoit Bernay </a:t>
            </a:r>
            <a:r>
              <a:rPr lang="fr-FR" dirty="0" err="1"/>
              <a:t>Angeletti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16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Le mode d’une distribution statistique Continue</a:t>
                </a:r>
              </a:p>
              <a:p>
                <a:pPr marL="0" indent="0">
                  <a:buNone/>
                </a:pPr>
                <a:r>
                  <a:rPr lang="fr-FR" dirty="0"/>
                  <a:t>Soit X un caractère statistique continu de distribution définie par l’ensemble des couples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[,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Dans ce cas, on parlera de classe modale définie comme la classe qui correspond, sur l’histogramme, au rectangle le plus élevé, donc:</a:t>
                </a:r>
              </a:p>
              <a:p>
                <a:pPr marL="0" indent="0">
                  <a:buNone/>
                </a:pPr>
                <a:endParaRPr lang="fr-FR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>
                    <a:sym typeface="Wingdings" panose="05000000000000000000" pitchFamily="2" charset="2"/>
                  </a:rPr>
                  <a:t>Dans le cas de distribution à </a:t>
                </a:r>
                <a:r>
                  <a:rPr lang="fr-FR" b="1" dirty="0">
                    <a:sym typeface="Wingdings" panose="05000000000000000000" pitchFamily="2" charset="2"/>
                  </a:rPr>
                  <a:t>amplitudes égales</a:t>
                </a:r>
                <a:r>
                  <a:rPr lang="fr-FR" dirty="0">
                    <a:sym typeface="Wingdings" panose="05000000000000000000" pitchFamily="2" charset="2"/>
                  </a:rPr>
                  <a:t>, la classe modale est celle qui correspond à la </a:t>
                </a:r>
                <a:r>
                  <a:rPr lang="fr-FR" b="1" dirty="0">
                    <a:sym typeface="Wingdings" panose="05000000000000000000" pitchFamily="2" charset="2"/>
                  </a:rPr>
                  <a:t>fréquence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b="1" dirty="0">
                    <a:sym typeface="Wingdings" panose="05000000000000000000" pitchFamily="2" charset="2"/>
                  </a:rPr>
                  <a:t> </a:t>
                </a:r>
                <a:r>
                  <a:rPr lang="fr-FR" dirty="0">
                    <a:sym typeface="Wingdings" panose="05000000000000000000" pitchFamily="2" charset="2"/>
                  </a:rPr>
                  <a:t>la plus élevée.</a:t>
                </a:r>
              </a:p>
              <a:p>
                <a:pPr marL="0" indent="0">
                  <a:buNone/>
                </a:pPr>
                <a:endParaRPr lang="fr-FR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>
                    <a:sym typeface="Wingdings" panose="05000000000000000000" pitchFamily="2" charset="2"/>
                  </a:rPr>
                  <a:t>Dans le cas de distribution à </a:t>
                </a:r>
                <a:r>
                  <a:rPr lang="fr-FR" b="1" dirty="0">
                    <a:sym typeface="Wingdings" panose="05000000000000000000" pitchFamily="2" charset="2"/>
                  </a:rPr>
                  <a:t>amplitudes non toutes égales</a:t>
                </a:r>
                <a:r>
                  <a:rPr lang="fr-FR" dirty="0">
                    <a:sym typeface="Wingdings" panose="05000000000000000000" pitchFamily="2" charset="2"/>
                  </a:rPr>
                  <a:t>, la classe modale est celle qui correspond à la </a:t>
                </a:r>
                <a:r>
                  <a:rPr lang="fr-FR" b="1" dirty="0">
                    <a:sym typeface="Wingdings" panose="05000000000000000000" pitchFamily="2" charset="2"/>
                  </a:rPr>
                  <a:t>fréquence corrigée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fr-F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la plus élevée.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 r="-270" b="-14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7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mode d’une distribution statistique Continue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D209E3B9-3F49-433C-AEE0-04351119E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579240"/>
                  </p:ext>
                </p:extLst>
              </p:nvPr>
            </p:nvGraphicFramePr>
            <p:xfrm>
              <a:off x="2350887" y="2620546"/>
              <a:ext cx="4102248" cy="35661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3736416637"/>
                        </a:ext>
                      </a:extLst>
                    </a:gridCol>
                  </a:tblGrid>
                  <a:tr h="605514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Score à l’orientation 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aseline="0" dirty="0"/>
                            <a:t>Nombre d’étudiants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fr-FR" sz="1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200" dirty="0"/>
                            <a:t> (effectifs)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Fréquences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fr-FR" sz="1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fr-FR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[105, 113[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[113, 121[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[121, 129[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[129, 137[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[137, 145[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45227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[145, 153[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77831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[153, 161[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480131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≈1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487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D209E3B9-3F49-433C-AEE0-04351119E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579240"/>
                  </p:ext>
                </p:extLst>
              </p:nvPr>
            </p:nvGraphicFramePr>
            <p:xfrm>
              <a:off x="2350887" y="2620546"/>
              <a:ext cx="4102248" cy="35661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373641663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Score à l’orientation 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893" t="-952" r="-102232" b="-4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52" r="-1778" b="-4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[105, 113[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[113, 121[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[121, 129[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[129, 137[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0,186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[137, 145[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452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[145, 153[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77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[153, 161[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64801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≈1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48739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35D1EFD9-C026-49F6-A23D-F5F609F9B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000013"/>
              </p:ext>
            </p:extLst>
          </p:nvPr>
        </p:nvGraphicFramePr>
        <p:xfrm>
          <a:off x="7303887" y="2801301"/>
          <a:ext cx="4064000" cy="3395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315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mode d’une distribution statistique Continue</a:t>
            </a:r>
          </a:p>
          <a:p>
            <a:pPr marL="0" indent="0">
              <a:buNone/>
            </a:pPr>
            <a:r>
              <a:rPr lang="fr-FR" dirty="0"/>
              <a:t>Notes attribuées, par les étudiants, à leur enseignant de cours.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D209E3B9-3F49-433C-AEE0-04351119E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130309"/>
                  </p:ext>
                </p:extLst>
              </p:nvPr>
            </p:nvGraphicFramePr>
            <p:xfrm>
              <a:off x="2739993" y="3144161"/>
              <a:ext cx="2734832" cy="316583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</a:tblGrid>
                  <a:tr h="605514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Note attribuée 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200" baseline="0" dirty="0"/>
                            <a:t>Proportion des étudiants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fr-FR" sz="12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fr-FR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[0, 12[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[12, 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[15, 16[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[16, 17[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[17, 18[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45227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[18, 20[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77831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4873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D209E3B9-3F49-433C-AEE0-04351119E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7130309"/>
                  </p:ext>
                </p:extLst>
              </p:nvPr>
            </p:nvGraphicFramePr>
            <p:xfrm>
              <a:off x="2739993" y="3144161"/>
              <a:ext cx="2734832" cy="316583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</a:tblGrid>
                  <a:tr h="605514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Note attribuée U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1000" r="-1778" b="-4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[0, 12[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0,028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[12, 15[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0,071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[15, 16[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[16, 17[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0,143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[17, 18[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0,300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4522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[18, 20[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778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74873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527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Les propriétés du mode</a:t>
            </a:r>
          </a:p>
          <a:p>
            <a:pPr marL="0" indent="0">
              <a:buNone/>
            </a:pPr>
            <a:r>
              <a:rPr lang="fr-FR" dirty="0"/>
              <a:t>Le mode ne dépend des observations que par leurs fréquences d’apparition et non par leurs valeurs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présence de 2 ou plusieurs modes non successifs dans une distribution est un signe d’hétérogénéité de la population étudiée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Si le caractère X est transformé, le mode aussi est transformé.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857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Définition</a:t>
            </a:r>
          </a:p>
          <a:p>
            <a:pPr marL="0" indent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La médiane d’une distribution statistique, notée Me, est </a:t>
            </a:r>
            <a:r>
              <a:rPr lang="fr-FR" b="1" dirty="0"/>
              <a:t>la valeur du caractère </a:t>
            </a:r>
            <a:r>
              <a:rPr lang="fr-FR" dirty="0"/>
              <a:t>qui partage la série d’observations, préalablement ordonnée, en deux parties, chacune comptant le même nombre d’observations.</a:t>
            </a:r>
          </a:p>
          <a:p>
            <a:pPr marL="0" indent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>
                <a:sym typeface="Wingdings" panose="05000000000000000000" pitchFamily="2" charset="2"/>
              </a:rPr>
              <a:t> elle est exprimée dans l’unité de mesure du caractère.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360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b="1" dirty="0"/>
              <a:t>La médiane d’une distribution statistique discrète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La médiane du caractère statistique discret peut être déterminée par 3 méthodes: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En utilisant: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La série brute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Le tableau statistique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Le graphique de la fonction cumulative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62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En utilisant la série brute</a:t>
                </a:r>
              </a:p>
              <a:p>
                <a:pPr marL="0" indent="0">
                  <a:buNone/>
                </a:pPr>
                <a:r>
                  <a:rPr lang="fr-FR" b="1" dirty="0">
                    <a:sym typeface="Wingdings" panose="05000000000000000000" pitchFamily="2" charset="2"/>
                  </a:rPr>
                  <a:t> </a:t>
                </a:r>
                <a:r>
                  <a:rPr lang="fr-FR" b="1" dirty="0"/>
                  <a:t>Cas où le nombre d’observations est impair</a:t>
                </a:r>
              </a:p>
              <a:p>
                <a:pPr marL="0" indent="0">
                  <a:buNone/>
                </a:pPr>
                <a:r>
                  <a:rPr lang="fr-FR" dirty="0"/>
                  <a:t>Prenons l’exemple de 11 observations portant sur les valeurs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 « le nombre d’appartements par immeuble dans un quartier résidentiel »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9A1EA68-E820-4E70-B0DD-03013D3D8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535290"/>
                  </p:ext>
                </p:extLst>
              </p:nvPr>
            </p:nvGraphicFramePr>
            <p:xfrm>
              <a:off x="2391924" y="3997887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9187120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287184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08942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3286785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44018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0853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2190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047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623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564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9A1EA68-E820-4E70-B0DD-03013D3D8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0535290"/>
                  </p:ext>
                </p:extLst>
              </p:nvPr>
            </p:nvGraphicFramePr>
            <p:xfrm>
              <a:off x="2391924" y="3997887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9187120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287184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08942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3286785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44018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0853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8197" r="-400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901" t="-8197" r="-2022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8197" r="-180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190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047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623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5647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293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En utilisant la série brute</a:t>
                </a:r>
              </a:p>
              <a:p>
                <a:pPr marL="0" indent="0">
                  <a:buNone/>
                </a:pPr>
                <a:r>
                  <a:rPr lang="fr-FR" b="1" dirty="0">
                    <a:sym typeface="Wingdings" panose="05000000000000000000" pitchFamily="2" charset="2"/>
                  </a:rPr>
                  <a:t> </a:t>
                </a:r>
                <a:r>
                  <a:rPr lang="fr-FR" b="1" dirty="0"/>
                  <a:t>Cas où le nombre d’observations est pair</a:t>
                </a:r>
              </a:p>
              <a:p>
                <a:pPr marL="0" indent="0">
                  <a:buNone/>
                </a:pPr>
                <a:r>
                  <a:rPr lang="fr-FR" dirty="0"/>
                  <a:t>Prenons l’exemple de 12 observations portant sur les valeurs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 « le nombre d’appartements par immeuble dans un quartier résidentiel »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9A1EA68-E820-4E70-B0DD-03013D3D8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645626"/>
                  </p:ext>
                </p:extLst>
              </p:nvPr>
            </p:nvGraphicFramePr>
            <p:xfrm>
              <a:off x="2391924" y="3530959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9187120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287184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08942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3286785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44018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0853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2190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047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623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564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9A1EA68-E820-4E70-B0DD-03013D3D8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645626"/>
                  </p:ext>
                </p:extLst>
              </p:nvPr>
            </p:nvGraphicFramePr>
            <p:xfrm>
              <a:off x="2391924" y="3530959"/>
              <a:ext cx="8128002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391871204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22871847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50894258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3286785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844018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20853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00000" t="-8197" r="-400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901" t="-8197" r="-2022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 err="1"/>
                            <a:t>Num</a:t>
                          </a:r>
                          <a:r>
                            <a:rPr lang="fr-FR" dirty="0"/>
                            <a:t>. </a:t>
                          </a:r>
                          <a:r>
                            <a:rPr lang="fr-FR" dirty="0" err="1"/>
                            <a:t>Imm</a:t>
                          </a:r>
                          <a:endParaRPr lang="fr-FR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501351" t="-8197" r="-1802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190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5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9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047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6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14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10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623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7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11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74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11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8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16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12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35647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1932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En utilisant le tableau statistique</a:t>
            </a:r>
          </a:p>
          <a:p>
            <a:pPr marL="0" indent="0">
              <a:buNone/>
            </a:pPr>
            <a:r>
              <a:rPr lang="fr-FR" dirty="0"/>
              <a:t>Prenons l’exemple de la répartition des employés d’une société selon le nombre de retards au travail par mois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9A1EA68-E820-4E70-B0DD-03013D3D8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659993"/>
                  </p:ext>
                </p:extLst>
              </p:nvPr>
            </p:nvGraphicFramePr>
            <p:xfrm>
              <a:off x="2391924" y="3530959"/>
              <a:ext cx="3301640" cy="2865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0820">
                      <a:extLst>
                        <a:ext uri="{9D8B030D-6E8A-4147-A177-3AD203B41FA5}">
                          <a16:colId xmlns:a16="http://schemas.microsoft.com/office/drawing/2014/main" val="3918712048"/>
                        </a:ext>
                      </a:extLst>
                    </a:gridCol>
                    <a:gridCol w="1650820">
                      <a:extLst>
                        <a:ext uri="{9D8B030D-6E8A-4147-A177-3AD203B41FA5}">
                          <a16:colId xmlns:a16="http://schemas.microsoft.com/office/drawing/2014/main" val="32287184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Nombre de retards 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Proportion des employés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fr-FR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dirty="0"/>
                            <a:t> 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72190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0,25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6805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0,33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48047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9623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974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0,07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13564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026876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9A1EA68-E820-4E70-B0DD-03013D3D87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8659993"/>
                  </p:ext>
                </p:extLst>
              </p:nvPr>
            </p:nvGraphicFramePr>
            <p:xfrm>
              <a:off x="2391924" y="3530959"/>
              <a:ext cx="3301640" cy="28651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50820">
                      <a:extLst>
                        <a:ext uri="{9D8B030D-6E8A-4147-A177-3AD203B41FA5}">
                          <a16:colId xmlns:a16="http://schemas.microsoft.com/office/drawing/2014/main" val="3918712048"/>
                        </a:ext>
                      </a:extLst>
                    </a:gridCol>
                    <a:gridCol w="1650820">
                      <a:extLst>
                        <a:ext uri="{9D8B030D-6E8A-4147-A177-3AD203B41FA5}">
                          <a16:colId xmlns:a16="http://schemas.microsoft.com/office/drawing/2014/main" val="322871847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Nombre de retards 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369" t="-4762" r="-2214" b="-3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2190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0,25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16805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0,33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480474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5996235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0,15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497445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0,07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313564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b="1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0,03</a:t>
                          </a:r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802687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645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En utilisant le tableau statistique</a:t>
                </a:r>
              </a:p>
              <a:p>
                <a:pPr marL="0" indent="0">
                  <a:buNone/>
                </a:pPr>
                <a:r>
                  <a:rPr lang="fr-FR" dirty="0"/>
                  <a:t>La médiane est déterminée à partir des la colonne des fréquences cumulées pour repérer les valeurs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dirty="0"/>
                  <a:t> telles que: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et on distingue 2 cas: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dirty="0"/>
                  <a:t>, alors il s’agit d’un intervalle médian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dirty="0"/>
                  <a:t>, alors la médiane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84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32112-D2D3-5C4E-B28F-EA30FF4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b="1" dirty="0"/>
              <a:t>Chapitre 5: Caractéristiques numériques d’une distribution statistique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EEC085-7B51-CD4F-B630-0F7C75AA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4720" y="3671047"/>
            <a:ext cx="8270240" cy="163605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fr-FR" sz="2400" dirty="0"/>
              <a:t>Caractéristiques de tendance centrale</a:t>
            </a:r>
          </a:p>
          <a:p>
            <a:pPr marL="342900" indent="-342900">
              <a:buAutoNum type="arabicPeriod"/>
            </a:pPr>
            <a:r>
              <a:rPr lang="fr-FR" sz="2400" dirty="0"/>
              <a:t>Caractéristiques de dispersion</a:t>
            </a:r>
          </a:p>
          <a:p>
            <a:pPr marL="342900" indent="-342900">
              <a:buAutoNum type="arabicPeriod"/>
            </a:pPr>
            <a:r>
              <a:rPr lang="fr-FR" sz="2400" dirty="0"/>
              <a:t>Exercices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92E78-6380-4540-9359-77E606F98BF9}"/>
              </a:ext>
            </a:extLst>
          </p:cNvPr>
          <p:cNvSpPr txBox="1"/>
          <p:nvPr/>
        </p:nvSpPr>
        <p:spPr>
          <a:xfrm>
            <a:off x="1982913" y="2538789"/>
            <a:ext cx="1326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FFD3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404904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La médiane d’une distribution statistique continue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La médiane du caractère statistique continue est </a:t>
                </a:r>
                <a:r>
                  <a:rPr lang="fr-FR" b="1" dirty="0"/>
                  <a:t>unique</a:t>
                </a:r>
                <a:r>
                  <a:rPr lang="fr-FR" dirty="0"/>
                  <a:t> puisque la fonction cumulative est continue et croissante sur </a:t>
                </a: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 Donc la médiane est la solution de l’équation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𝑀𝑒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=0,5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88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La médiane d’une distribution statistique continue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Le calcul de la médiane, Me, passe par la détermination de la classe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[ à laquelle appartient Me, appelée </a:t>
                </a:r>
                <a:r>
                  <a:rPr lang="fr-FR" b="1" dirty="0"/>
                  <a:t>classe médiane </a:t>
                </a:r>
                <a:r>
                  <a:rPr lang="fr-FR" dirty="0"/>
                  <a:t>et elle est telle que: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)&lt;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𝑴𝒆</m:t>
                          </m:r>
                        </m:e>
                      </m:d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𝑴𝒆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fr-F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On distingue 2 cas: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dirty="0"/>
                  <a:t>, alors la médiane est la borne supérieur de la classe médiane, soit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𝑴𝒆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fr-FR" dirty="0"/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dirty="0"/>
                  <a:t>, alors la médiane est calculée par la méthode de l’interpolation linéaire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17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b="1" dirty="0"/>
                  <a:t>La médiane d’une distribution statistique continue</a:t>
                </a:r>
                <a:endParaRPr lang="fr-FR" dirty="0">
                  <a:sym typeface="Wingdings" panose="05000000000000000000" pitchFamily="2" charset="2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fr-FR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fr-FR" dirty="0"/>
                  <a:t>, alors la médiane est calculée par la méthode de l’interpolation linéaire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0,5−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105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Exemple:</a:t>
            </a:r>
          </a:p>
          <a:p>
            <a:pPr marL="0" indent="0">
              <a:buNone/>
            </a:pPr>
            <a:r>
              <a:rPr lang="fr-FR" dirty="0"/>
              <a:t>Dans une agence bancaire et le long d’une année, nous avons observé sur 2000 clients arrivant à cette agence, la durée d’attente au guichet (en minutes) puis la durée de service (en minutes).</a:t>
            </a:r>
          </a:p>
          <a:p>
            <a:pPr marL="0" indent="0">
              <a:buNone/>
            </a:pPr>
            <a:r>
              <a:rPr lang="fr-FR" dirty="0"/>
              <a:t>Les résultats obtenus ont été mis sous forme de distributions statistiques consignées dans les 2 premières colonnes de chacun des 2 tableaux suivants: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7E0EF7F7-33CC-492F-AEBC-6775F57C69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401967"/>
                  </p:ext>
                </p:extLst>
              </p:nvPr>
            </p:nvGraphicFramePr>
            <p:xfrm>
              <a:off x="3284742" y="4317206"/>
              <a:ext cx="2734832" cy="222550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</a:tblGrid>
                  <a:tr h="396707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Durée d’attentes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[0, 2[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[2, 4[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[4, 6[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[6, 8[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[8, 12[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45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7E0EF7F7-33CC-492F-AEBC-6775F57C69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1401967"/>
                  </p:ext>
                </p:extLst>
              </p:nvPr>
            </p:nvGraphicFramePr>
            <p:xfrm>
              <a:off x="3284742" y="4317206"/>
              <a:ext cx="2734832" cy="2225507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</a:tblGrid>
                  <a:tr h="396707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Durée d’attentes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44" t="-1538" r="-1778" b="-48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[0, 2[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[2, 4[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[4, 6[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0,35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[6, 8[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[8, 12[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94522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CEFBF9B5-F8A3-44AD-B46E-28370709B2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327328"/>
                  </p:ext>
                </p:extLst>
              </p:nvPr>
            </p:nvGraphicFramePr>
            <p:xfrm>
              <a:off x="7237991" y="4317206"/>
              <a:ext cx="2734832" cy="19202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</a:tblGrid>
                  <a:tr h="396707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Durée de services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fr-FR" sz="12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[0, 1[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[1, 3[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[3, 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508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[5, 7[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CEFBF9B5-F8A3-44AD-B46E-28370709B2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7327328"/>
                  </p:ext>
                </p:extLst>
              </p:nvPr>
            </p:nvGraphicFramePr>
            <p:xfrm>
              <a:off x="7237991" y="4317206"/>
              <a:ext cx="2734832" cy="19202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7416">
                      <a:extLst>
                        <a:ext uri="{9D8B030D-6E8A-4147-A177-3AD203B41FA5}">
                          <a16:colId xmlns:a16="http://schemas.microsoft.com/office/drawing/2014/main" val="602059323"/>
                        </a:ext>
                      </a:extLst>
                    </a:gridCol>
                    <a:gridCol w="1367416">
                      <a:extLst>
                        <a:ext uri="{9D8B030D-6E8A-4147-A177-3AD203B41FA5}">
                          <a16:colId xmlns:a16="http://schemas.microsoft.com/office/drawing/2014/main" val="28343768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fr-FR" sz="1200" dirty="0"/>
                            <a:t>Durée de services 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100893" t="-1333" r="-2232" b="-3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88267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dirty="0"/>
                            <a:t>[0, 1[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5708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[1, 3[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87739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[3, 5[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088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[5, 7[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0,03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95463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945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médiane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Remarques: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La médiane est une valeur du caractère s’exprimant avec la même unité de mesure.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Quelque soit les amplitudes de classes, il faut toujours utiliser les fréquences pour le calcul des fréquences cumulées.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91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Le plus utilisé pour caractériser une distribution statistique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On distingue 2 formes de moyennes arithmétiques: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simple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pondérée</a:t>
            </a:r>
          </a:p>
        </p:txBody>
      </p:sp>
    </p:spTree>
    <p:extLst>
      <p:ext uri="{BB962C8B-B14F-4D97-AF65-F5344CB8AC3E}">
        <p14:creationId xmlns:p14="http://schemas.microsoft.com/office/powerpoint/2010/main" val="1359779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/>
                  <a:t>La moyenne arithmétique simple</a:t>
                </a:r>
              </a:p>
              <a:p>
                <a:pPr marL="0" indent="0">
                  <a:buNone/>
                </a:pPr>
                <a:r>
                  <a:rPr lang="fr-FR" dirty="0"/>
                  <a:t>Utilisée lorsqu’on dispose d’une série brute d’observations.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Soit X un caractère statistique dont la série d’observations 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/>
                  <a:t>, on appelle moyenne arithmétique simple de cette série, le réel: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dirty="0"/>
                  <a:t> </a:t>
                </a:r>
              </a:p>
              <a:p>
                <a:pPr marL="0" indent="0" algn="ctr">
                  <a:buNone/>
                </a:pPr>
                <a:r>
                  <a:rPr lang="fr-FR" dirty="0"/>
                  <a:t>La valeur de la moyenne est comprise entre le min et le max des observations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 r="-3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48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simple</a:t>
            </a:r>
          </a:p>
          <a:p>
            <a:pPr marL="0" indent="0">
              <a:buNone/>
            </a:pPr>
            <a:r>
              <a:rPr lang="fr-FR" dirty="0"/>
              <a:t>Exemple: Le nombre d’enfant par ménage observé sur 10 familles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2C7E7CA-EF6E-4CD6-8295-30EF14030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97485"/>
                  </p:ext>
                </p:extLst>
              </p:nvPr>
            </p:nvGraphicFramePr>
            <p:xfrm>
              <a:off x="2514708" y="3434079"/>
              <a:ext cx="8331630" cy="768710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854993">
                      <a:extLst>
                        <a:ext uri="{9D8B030D-6E8A-4147-A177-3AD203B41FA5}">
                          <a16:colId xmlns:a16="http://schemas.microsoft.com/office/drawing/2014/main" val="1880787928"/>
                        </a:ext>
                      </a:extLst>
                    </a:gridCol>
                    <a:gridCol w="721683">
                      <a:extLst>
                        <a:ext uri="{9D8B030D-6E8A-4147-A177-3AD203B41FA5}">
                          <a16:colId xmlns:a16="http://schemas.microsoft.com/office/drawing/2014/main" val="1165170366"/>
                        </a:ext>
                      </a:extLst>
                    </a:gridCol>
                    <a:gridCol w="656917">
                      <a:extLst>
                        <a:ext uri="{9D8B030D-6E8A-4147-A177-3AD203B41FA5}">
                          <a16:colId xmlns:a16="http://schemas.microsoft.com/office/drawing/2014/main" val="3800268431"/>
                        </a:ext>
                      </a:extLst>
                    </a:gridCol>
                    <a:gridCol w="795702">
                      <a:extLst>
                        <a:ext uri="{9D8B030D-6E8A-4147-A177-3AD203B41FA5}">
                          <a16:colId xmlns:a16="http://schemas.microsoft.com/office/drawing/2014/main" val="91265934"/>
                        </a:ext>
                      </a:extLst>
                    </a:gridCol>
                    <a:gridCol w="804954">
                      <a:extLst>
                        <a:ext uri="{9D8B030D-6E8A-4147-A177-3AD203B41FA5}">
                          <a16:colId xmlns:a16="http://schemas.microsoft.com/office/drawing/2014/main" val="2520406864"/>
                        </a:ext>
                      </a:extLst>
                    </a:gridCol>
                    <a:gridCol w="703178">
                      <a:extLst>
                        <a:ext uri="{9D8B030D-6E8A-4147-A177-3AD203B41FA5}">
                          <a16:colId xmlns:a16="http://schemas.microsoft.com/office/drawing/2014/main" val="4223656358"/>
                        </a:ext>
                      </a:extLst>
                    </a:gridCol>
                    <a:gridCol w="758692">
                      <a:extLst>
                        <a:ext uri="{9D8B030D-6E8A-4147-A177-3AD203B41FA5}">
                          <a16:colId xmlns:a16="http://schemas.microsoft.com/office/drawing/2014/main" val="2227192325"/>
                        </a:ext>
                      </a:extLst>
                    </a:gridCol>
                    <a:gridCol w="430450">
                      <a:extLst>
                        <a:ext uri="{9D8B030D-6E8A-4147-A177-3AD203B41FA5}">
                          <a16:colId xmlns:a16="http://schemas.microsoft.com/office/drawing/2014/main" val="1191519016"/>
                        </a:ext>
                      </a:extLst>
                    </a:gridCol>
                    <a:gridCol w="486383">
                      <a:extLst>
                        <a:ext uri="{9D8B030D-6E8A-4147-A177-3AD203B41FA5}">
                          <a16:colId xmlns:a16="http://schemas.microsoft.com/office/drawing/2014/main" val="29247975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711691879"/>
                        </a:ext>
                      </a:extLst>
                    </a:gridCol>
                    <a:gridCol w="661478">
                      <a:extLst>
                        <a:ext uri="{9D8B030D-6E8A-4147-A177-3AD203B41FA5}">
                          <a16:colId xmlns:a16="http://schemas.microsoft.com/office/drawing/2014/main" val="2440914641"/>
                        </a:ext>
                      </a:extLst>
                    </a:gridCol>
                  </a:tblGrid>
                  <a:tr h="40295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Famille i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61615"/>
                      </a:ext>
                    </a:extLst>
                  </a:tr>
                  <a:tr h="233455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Nbr enfant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30200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2C7E7CA-EF6E-4CD6-8295-30EF14030F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1597485"/>
                  </p:ext>
                </p:extLst>
              </p:nvPr>
            </p:nvGraphicFramePr>
            <p:xfrm>
              <a:off x="2514708" y="3434079"/>
              <a:ext cx="8331630" cy="768710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1854993">
                      <a:extLst>
                        <a:ext uri="{9D8B030D-6E8A-4147-A177-3AD203B41FA5}">
                          <a16:colId xmlns:a16="http://schemas.microsoft.com/office/drawing/2014/main" val="1880787928"/>
                        </a:ext>
                      </a:extLst>
                    </a:gridCol>
                    <a:gridCol w="721683">
                      <a:extLst>
                        <a:ext uri="{9D8B030D-6E8A-4147-A177-3AD203B41FA5}">
                          <a16:colId xmlns:a16="http://schemas.microsoft.com/office/drawing/2014/main" val="1165170366"/>
                        </a:ext>
                      </a:extLst>
                    </a:gridCol>
                    <a:gridCol w="656917">
                      <a:extLst>
                        <a:ext uri="{9D8B030D-6E8A-4147-A177-3AD203B41FA5}">
                          <a16:colId xmlns:a16="http://schemas.microsoft.com/office/drawing/2014/main" val="3800268431"/>
                        </a:ext>
                      </a:extLst>
                    </a:gridCol>
                    <a:gridCol w="795702">
                      <a:extLst>
                        <a:ext uri="{9D8B030D-6E8A-4147-A177-3AD203B41FA5}">
                          <a16:colId xmlns:a16="http://schemas.microsoft.com/office/drawing/2014/main" val="91265934"/>
                        </a:ext>
                      </a:extLst>
                    </a:gridCol>
                    <a:gridCol w="804954">
                      <a:extLst>
                        <a:ext uri="{9D8B030D-6E8A-4147-A177-3AD203B41FA5}">
                          <a16:colId xmlns:a16="http://schemas.microsoft.com/office/drawing/2014/main" val="2520406864"/>
                        </a:ext>
                      </a:extLst>
                    </a:gridCol>
                    <a:gridCol w="703178">
                      <a:extLst>
                        <a:ext uri="{9D8B030D-6E8A-4147-A177-3AD203B41FA5}">
                          <a16:colId xmlns:a16="http://schemas.microsoft.com/office/drawing/2014/main" val="4223656358"/>
                        </a:ext>
                      </a:extLst>
                    </a:gridCol>
                    <a:gridCol w="758692">
                      <a:extLst>
                        <a:ext uri="{9D8B030D-6E8A-4147-A177-3AD203B41FA5}">
                          <a16:colId xmlns:a16="http://schemas.microsoft.com/office/drawing/2014/main" val="2227192325"/>
                        </a:ext>
                      </a:extLst>
                    </a:gridCol>
                    <a:gridCol w="430450">
                      <a:extLst>
                        <a:ext uri="{9D8B030D-6E8A-4147-A177-3AD203B41FA5}">
                          <a16:colId xmlns:a16="http://schemas.microsoft.com/office/drawing/2014/main" val="1191519016"/>
                        </a:ext>
                      </a:extLst>
                    </a:gridCol>
                    <a:gridCol w="486383">
                      <a:extLst>
                        <a:ext uri="{9D8B030D-6E8A-4147-A177-3AD203B41FA5}">
                          <a16:colId xmlns:a16="http://schemas.microsoft.com/office/drawing/2014/main" val="2924797568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3711691879"/>
                        </a:ext>
                      </a:extLst>
                    </a:gridCol>
                    <a:gridCol w="661478">
                      <a:extLst>
                        <a:ext uri="{9D8B030D-6E8A-4147-A177-3AD203B41FA5}">
                          <a16:colId xmlns:a16="http://schemas.microsoft.com/office/drawing/2014/main" val="2440914641"/>
                        </a:ext>
                      </a:extLst>
                    </a:gridCol>
                  </a:tblGrid>
                  <a:tr h="402950"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Famille i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986161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6" t="-120000" r="-3495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30200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8004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pondérée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Accorder une pondération à une valeur </a:t>
            </a:r>
            <a:r>
              <a:rPr lang="fr-FR" dirty="0">
                <a:sym typeface="Wingdings" panose="05000000000000000000" pitchFamily="2" charset="2"/>
              </a:rPr>
              <a:t> lui donner une importance relative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Pour une série comportant un nombre élevé d’observations relatives à un caractère discret X, l’importance d’une valeur (modalité) de ce caractéristique est mesurée par sa </a:t>
            </a:r>
            <a:r>
              <a:rPr lang="fr-FR" b="1" dirty="0">
                <a:sym typeface="Wingdings" panose="05000000000000000000" pitchFamily="2" charset="2"/>
              </a:rPr>
              <a:t>fréquence d’apparition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617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/>
                  <a:t>La moyenne arithmétique pondérée d’une grandeur X observé sur n individus composés de k sous populations est définie par: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dirty="0"/>
                  <a:t> 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dirty="0"/>
                  <a:t> est la moyenne arithmétique simple dans la sous population i 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92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39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F18AE-D672-1248-B1FE-04FC612D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partir d’une </a:t>
            </a:r>
            <a:r>
              <a:rPr lang="fr-FR" b="1" dirty="0"/>
              <a:t>série brute </a:t>
            </a:r>
            <a:r>
              <a:rPr lang="fr-FR" dirty="0"/>
              <a:t>de données relative à un </a:t>
            </a:r>
            <a:r>
              <a:rPr lang="fr-FR" b="1" dirty="0"/>
              <a:t>caractère quantitatif</a:t>
            </a:r>
            <a:r>
              <a:rPr lang="fr-FR" dirty="0"/>
              <a:t>, on forme </a:t>
            </a:r>
            <a:r>
              <a:rPr lang="fr-FR" b="1" dirty="0"/>
              <a:t>la distribution statistique </a:t>
            </a:r>
            <a:r>
              <a:rPr lang="fr-FR" dirty="0"/>
              <a:t>de ce caractère.</a:t>
            </a:r>
          </a:p>
          <a:p>
            <a:endParaRPr lang="fr-FR" dirty="0"/>
          </a:p>
          <a:p>
            <a:r>
              <a:rPr lang="fr-FR" dirty="0"/>
              <a:t>Comment les informations contenues dans une distribution seront résumées par le calcul de certaines valeurs numériques appelées des </a:t>
            </a:r>
            <a:r>
              <a:rPr lang="fr-FR" b="1" dirty="0"/>
              <a:t>caractéristiques</a:t>
            </a:r>
            <a:r>
              <a:rPr lang="fr-FR" dirty="0"/>
              <a:t> ou </a:t>
            </a:r>
            <a:r>
              <a:rPr lang="fr-FR" b="1" dirty="0"/>
              <a:t>paramètres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32187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/>
                  <a:t>La moyenne arithmétique pondérée d’une distribution discrète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Soit X un caractère statistique discret de distribution définie par l’ensemble des couples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ou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dirty="0"/>
                  <a:t> </a:t>
                </a:r>
              </a:p>
              <a:p>
                <a:pPr marL="0" indent="0" algn="ctr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12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pondérée d’une distribution discrète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F0E8D748-AB6E-468F-8878-A00B42248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643824"/>
                  </p:ext>
                </p:extLst>
              </p:nvPr>
            </p:nvGraphicFramePr>
            <p:xfrm>
              <a:off x="2174240" y="353096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96577864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8763433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66042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Nbr enfants/ ménage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Nbr de ménages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5361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977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384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350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8297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F0E8D748-AB6E-468F-8878-A00B42248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0643824"/>
                  </p:ext>
                </p:extLst>
              </p:nvPr>
            </p:nvGraphicFramePr>
            <p:xfrm>
              <a:off x="2174240" y="353096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96577864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87634334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660422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Nbr enfants/ ménage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8197" r="-1013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12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3615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977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3849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1350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58297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87662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fr-FR" dirty="0"/>
                  <a:t>La moyenne arithmétique pondérée d’une distribution continu </a:t>
                </a:r>
              </a:p>
              <a:p>
                <a:pPr marL="0" indent="0">
                  <a:buNone/>
                </a:pPr>
                <a:r>
                  <a:rPr lang="fr-FR" dirty="0"/>
                  <a:t>Soit X un caractère statistique continu de distribution définie par l’ensemble des couples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[,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ou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[,</m:t>
                        </m:r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dirty="0"/>
                  <a:t> n’est pas connue </a:t>
                </a:r>
                <a:r>
                  <a:rPr lang="fr-FR" dirty="0">
                    <a:sym typeface="Wingdings" panose="05000000000000000000" pitchFamily="2" charset="2"/>
                  </a:rPr>
                  <a:t> elle sera approximée par le centre de classe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fr-FR" dirty="0"/>
                  <a:t>     ou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168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pondérée d’une distribution continu </a:t>
            </a:r>
          </a:p>
          <a:p>
            <a:pPr marL="0" indent="0">
              <a:buNone/>
            </a:pPr>
            <a:r>
              <a:rPr lang="fr-FR" dirty="0"/>
              <a:t>Exemple 1: Distributions statistiques des primes mensuels dans un filiale d’une société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4919DCF3-164F-475F-B2FF-95D402AED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570382"/>
                  </p:ext>
                </p:extLst>
              </p:nvPr>
            </p:nvGraphicFramePr>
            <p:xfrm>
              <a:off x="2618740" y="3796079"/>
              <a:ext cx="8127999" cy="2372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079950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7467190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92277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moyen dans la classe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Nombre de salariés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46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[300, 500[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00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[500, 700[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07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[700, 1000[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74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[1000, 1500[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90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[1500, 2500[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188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4919DCF3-164F-475F-B2FF-95D402AED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8570382"/>
                  </p:ext>
                </p:extLst>
              </p:nvPr>
            </p:nvGraphicFramePr>
            <p:xfrm>
              <a:off x="2618740" y="3796079"/>
              <a:ext cx="8127999" cy="2372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079950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7467190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9227746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moyen dans la classe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Nombre de salariés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46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40984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00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40984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07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40984" r="-2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74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40984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90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540984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1900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188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28484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pondérée d’une distribution continu </a:t>
            </a:r>
          </a:p>
          <a:p>
            <a:pPr marL="0" indent="0">
              <a:buNone/>
            </a:pPr>
            <a:r>
              <a:rPr lang="fr-FR" dirty="0"/>
              <a:t>Exemple 2: Distributions statistiques des primes mensuels dans un filiale d’une société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4919DCF3-164F-475F-B2FF-95D402AED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781992"/>
                  </p:ext>
                </p:extLst>
              </p:nvPr>
            </p:nvGraphicFramePr>
            <p:xfrm>
              <a:off x="2618740" y="3796079"/>
              <a:ext cx="8127999" cy="2372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079950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7467190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922774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moyen dans la classe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Proportion de salariés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46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[400, 600[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00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[600, 800[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07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[800, 1000[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74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[1000, 1400[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90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[1400, 2200[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188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4919DCF3-164F-475F-B2FF-95D402AED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9781992"/>
                  </p:ext>
                </p:extLst>
              </p:nvPr>
            </p:nvGraphicFramePr>
            <p:xfrm>
              <a:off x="2618740" y="3796079"/>
              <a:ext cx="8127999" cy="237236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079950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74671909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49227746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prime mensuel moyen dans la classe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Proportion de salariés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46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40984" r="-2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520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00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40984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690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07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40984" r="-2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870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74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40984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1310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90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540984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1700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188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46021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La moyenne arithmétique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 moyenne arithmétique pondérée d’une distribution continu </a:t>
            </a:r>
          </a:p>
          <a:p>
            <a:pPr marL="0" indent="0">
              <a:buNone/>
            </a:pPr>
            <a:r>
              <a:rPr lang="fr-FR" dirty="0"/>
              <a:t>Exemple 3: Distributions statistiques des employés selon leur anciennetés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4919DCF3-164F-475F-B2FF-95D402AED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909494"/>
                  </p:ext>
                </p:extLst>
              </p:nvPr>
            </p:nvGraphicFramePr>
            <p:xfrm>
              <a:off x="2618740" y="3796079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079950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74671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Ancienneté 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Proportion des employés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46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[0, 4[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00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[4, 6[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07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[6, 8[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74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[8, 10[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90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[10, 12[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188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4919DCF3-164F-475F-B2FF-95D402AED2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8909494"/>
                  </p:ext>
                </p:extLst>
              </p:nvPr>
            </p:nvGraphicFramePr>
            <p:xfrm>
              <a:off x="2618740" y="3796079"/>
              <a:ext cx="5418666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079950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0746719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Ancienneté 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/>
                            <a:t>Proportion des employés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464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1639" r="-10089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60099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1639" r="-1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407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1639" r="-1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774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01639" r="-1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908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25" t="-501639" r="-1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dirty="0"/>
                            <a:t>0,10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82188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553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sz="1800" b="0" i="0" dirty="0">
                <a:solidFill>
                  <a:srgbClr val="664422"/>
                </a:solidFill>
                <a:effectLst/>
                <a:latin typeface="HelveticaNeue"/>
              </a:rPr>
              <a:t>Supposez que l'on désire comparer les revenus des ouvriers d'une usine à ceux de l'ensemble de la population de leur région. </a:t>
            </a:r>
            <a:endParaRPr lang="fr-FR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9B1C4E-1EB1-49DE-9A7D-48358120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56" y="2994325"/>
            <a:ext cx="839796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38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1800" b="1" dirty="0"/>
          </a:p>
          <a:p>
            <a:pPr algn="just"/>
            <a:r>
              <a:rPr lang="fr-FR" sz="1600" b="0" u="none" strike="noStrike" dirty="0">
                <a:solidFill>
                  <a:srgbClr val="664422"/>
                </a:solidFill>
                <a:effectLst/>
                <a:latin typeface="HelveticaNeue"/>
              </a:rPr>
              <a:t>Dans ce cas, les deux distributions ont le même centre mais elles sont manifestement différentes:</a:t>
            </a:r>
            <a:br>
              <a:rPr lang="fr-FR" sz="1600" b="0" u="none" strike="noStrike" dirty="0">
                <a:solidFill>
                  <a:srgbClr val="664422"/>
                </a:solidFill>
                <a:effectLst/>
                <a:latin typeface="HelveticaNeue"/>
              </a:rPr>
            </a:br>
            <a:br>
              <a:rPr lang="fr-FR" sz="1600" b="0" u="none" strike="noStrike" dirty="0">
                <a:solidFill>
                  <a:srgbClr val="664422"/>
                </a:solidFill>
                <a:effectLst/>
                <a:latin typeface="HelveticaNeue"/>
              </a:rPr>
            </a:br>
            <a:endParaRPr lang="fr-FR" sz="1600" b="0" u="none" strike="noStrike" dirty="0">
              <a:solidFill>
                <a:srgbClr val="664422"/>
              </a:solidFill>
              <a:effectLst/>
              <a:latin typeface="HelveticaNeue"/>
            </a:endParaRPr>
          </a:p>
          <a:p>
            <a:pPr algn="ctr"/>
            <a:r>
              <a:rPr lang="fr-FR" sz="1600" b="0" u="none" strike="noStrike" dirty="0">
                <a:solidFill>
                  <a:srgbClr val="664422"/>
                </a:solidFill>
                <a:effectLst/>
                <a:latin typeface="HelveticaNeue"/>
              </a:rPr>
              <a:t>elles diffèrent par leur </a:t>
            </a:r>
            <a:r>
              <a:rPr lang="fr-FR" sz="1600" b="1" u="none" strike="noStrike" dirty="0">
                <a:solidFill>
                  <a:srgbClr val="664422"/>
                </a:solidFill>
                <a:effectLst/>
                <a:latin typeface="HelveticaNeue"/>
              </a:rPr>
              <a:t>dispersion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9B1C4E-1EB1-49DE-9A7D-48358120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1583814"/>
            <a:ext cx="8397968" cy="3863675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778315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L’étendue et le rapport de variation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L’intervalle interquartile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La variance et l’écart-type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Le Coefficient de variation</a:t>
            </a:r>
          </a:p>
        </p:txBody>
      </p:sp>
    </p:spTree>
    <p:extLst>
      <p:ext uri="{BB962C8B-B14F-4D97-AF65-F5344CB8AC3E}">
        <p14:creationId xmlns:p14="http://schemas.microsoft.com/office/powerpoint/2010/main" val="1730709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fr-FR" b="1" dirty="0"/>
                  <a:t>Etendue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Soit X un caractère discret ou continu. On appelle étendue de X, la différence entre la plus grande et la plus petite valeur du caractère.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fr-FR" b="1" dirty="0"/>
                  <a:t>le Rapport de Variation (RV), </a:t>
                </a:r>
                <a:r>
                  <a:rPr lang="fr-FR" dirty="0"/>
                  <a:t>c’est-à-dire le rapport de la valeur maximale de la distribution à la valeur minimale de la même distribution.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2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F18AE-D672-1248-B1FE-04FC612D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types de caractéristiques seront étudiés dans ce chapitre: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caractéristiques de </a:t>
            </a:r>
            <a:r>
              <a:rPr lang="fr-FR" b="1" dirty="0"/>
              <a:t>tendance centrale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caractéristiques de </a:t>
            </a:r>
            <a:r>
              <a:rPr lang="fr-FR" b="1" dirty="0"/>
              <a:t>dispersion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caractéristiques de </a:t>
            </a:r>
            <a:r>
              <a:rPr lang="fr-FR" b="1" dirty="0"/>
              <a:t>forme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633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Exemple</a:t>
            </a:r>
            <a:r>
              <a:rPr lang="fr-FR" dirty="0"/>
              <a:t> : Les notes d’élèves de deux classes au même examen ont donné les résultats suivants.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Le rapport de variation nous apprend que dans la classe 1 la meilleure note est 3,4 fois plus élevée que la note la plus faible. Ce rapport est plus important dans la classe 2 pour laquelle il est 6,3.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BC6824A-D3C4-4592-A2F3-F61CB8CD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77331"/>
              </p:ext>
            </p:extLst>
          </p:nvPr>
        </p:nvGraphicFramePr>
        <p:xfrm>
          <a:off x="2930727" y="3209947"/>
          <a:ext cx="481951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05">
                  <a:extLst>
                    <a:ext uri="{9D8B030D-6E8A-4147-A177-3AD203B41FA5}">
                      <a16:colId xmlns:a16="http://schemas.microsoft.com/office/drawing/2014/main" val="521842536"/>
                    </a:ext>
                  </a:extLst>
                </a:gridCol>
                <a:gridCol w="1606505">
                  <a:extLst>
                    <a:ext uri="{9D8B030D-6E8A-4147-A177-3AD203B41FA5}">
                      <a16:colId xmlns:a16="http://schemas.microsoft.com/office/drawing/2014/main" val="390296758"/>
                    </a:ext>
                  </a:extLst>
                </a:gridCol>
                <a:gridCol w="1606505">
                  <a:extLst>
                    <a:ext uri="{9D8B030D-6E8A-4147-A177-3AD203B41FA5}">
                      <a16:colId xmlns:a16="http://schemas.microsoft.com/office/drawing/2014/main" val="6451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5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9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Etendu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9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3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170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Exemple</a:t>
            </a:r>
            <a:r>
              <a:rPr lang="fr-FR" dirty="0"/>
              <a:t> : Les notes d’élèves de deux classes au même examen ont donné les résultats suivants.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dirty="0"/>
              <a:t>Le rapport de variation nous apprend que dans la classe 1 la meilleure note est 3,4 fois plus élevée que la note la plus faible. Ce rapport est plus important dans la classe 2 pour laquelle il est 6,3.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BC6824A-D3C4-4592-A2F3-F61CB8CD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99646"/>
              </p:ext>
            </p:extLst>
          </p:nvPr>
        </p:nvGraphicFramePr>
        <p:xfrm>
          <a:off x="2930727" y="3209947"/>
          <a:ext cx="4819515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6505">
                  <a:extLst>
                    <a:ext uri="{9D8B030D-6E8A-4147-A177-3AD203B41FA5}">
                      <a16:colId xmlns:a16="http://schemas.microsoft.com/office/drawing/2014/main" val="521842536"/>
                    </a:ext>
                  </a:extLst>
                </a:gridCol>
                <a:gridCol w="1606505">
                  <a:extLst>
                    <a:ext uri="{9D8B030D-6E8A-4147-A177-3AD203B41FA5}">
                      <a16:colId xmlns:a16="http://schemas.microsoft.com/office/drawing/2014/main" val="390296758"/>
                    </a:ext>
                  </a:extLst>
                </a:gridCol>
                <a:gridCol w="1606505">
                  <a:extLst>
                    <a:ext uri="{9D8B030D-6E8A-4147-A177-3AD203B41FA5}">
                      <a16:colId xmlns:a16="http://schemas.microsoft.com/office/drawing/2014/main" val="645144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Classe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03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5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49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Etendu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09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132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68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Les fractiles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Dans une distribution dont les individus ont été au préalable triés par ordre croissant, les </a:t>
            </a:r>
            <a:r>
              <a:rPr lang="fr-FR" b="1" dirty="0"/>
              <a:t>fractiles</a:t>
            </a:r>
            <a:r>
              <a:rPr lang="fr-FR" dirty="0"/>
              <a:t> correspondent aux valeurs qui partagent une population en </a:t>
            </a:r>
            <a:r>
              <a:rPr lang="fr-FR" b="1" dirty="0"/>
              <a:t>sous-ensembles de même taille</a:t>
            </a:r>
            <a:r>
              <a:rPr lang="fr-FR" dirty="0"/>
              <a:t>, c'est-à-dire d'effectifs égaux. Il existe plusieurs fractiles à savoir: les </a:t>
            </a:r>
            <a:r>
              <a:rPr lang="fr-FR" b="1" dirty="0"/>
              <a:t>quartiles</a:t>
            </a:r>
            <a:r>
              <a:rPr lang="fr-FR" dirty="0"/>
              <a:t>, </a:t>
            </a:r>
            <a:r>
              <a:rPr lang="fr-FR" b="1" dirty="0"/>
              <a:t>déciles</a:t>
            </a:r>
            <a:r>
              <a:rPr lang="fr-FR" dirty="0"/>
              <a:t>, les </a:t>
            </a:r>
            <a:r>
              <a:rPr lang="fr-FR" b="1" dirty="0"/>
              <a:t>centiles</a:t>
            </a:r>
            <a:r>
              <a:rPr lang="fr-FR" dirty="0"/>
              <a:t>, etc. 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b="1" dirty="0"/>
              <a:t>Les fractiles</a:t>
            </a:r>
            <a:endParaRPr lang="fr-FR" dirty="0"/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Les quartiles sont respectivement Q1, Q2 et Q3. Ils représentent respectivement 25 %, 50 % et 75 % des effectifs de la population.</a:t>
            </a:r>
          </a:p>
        </p:txBody>
      </p:sp>
    </p:spTree>
    <p:extLst>
      <p:ext uri="{BB962C8B-B14F-4D97-AF65-F5344CB8AC3E}">
        <p14:creationId xmlns:p14="http://schemas.microsoft.com/office/powerpoint/2010/main" val="1547012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L’intervalle interquartile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C’est la différence entre le troisième quartile (Q3) et le premier quartile (Q1). Noté IQ, il s’écrit : 𝐈𝐐 = 𝐐𝟑 − 𝐐1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33276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fr-FR" b="1" dirty="0"/>
                  <a:t>LA VARIANCE ET L’ECART-TYPE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Considérons une distribution pour laquelle on a calculé les paramètres de tendance centrale comme la médiane ou la moyenne.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Que pensez-vous de l’écart entre chaque valeur de la distribution et cette moyenne?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0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fr-FR" b="1" dirty="0"/>
                  <a:t>LA VARIANCE ET L’ECART-TYPE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b="1" dirty="0"/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Plus cet écart sera faible, plus la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 sera proche de la moyenne et donc du centre de la distribution.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Plus l’écart sera important et 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dirty="0"/>
                  <a:t> sera éloignée du centre de la distribution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fr-FR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fr-F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399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fr-FR" b="1" dirty="0"/>
                  <a:t>LA VARIANCE ET L’ECART-TYPE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Si l’on veut tenir compte de l’ensemble des distances à la moyenne sans pâtir d’une somme nulle, résultat de la compensation entre écarts négatifs et écarts positifs, il est nécessaire d’élever au carré chaque écart de telle sorte que l’on est : </a:t>
                </a:r>
                <a:endParaRPr lang="fr-FR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r="-8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404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fr-FR" b="1" dirty="0"/>
                  <a:t>LA VARIANCE ET L’ECART-TYPE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Que pensez-vous alors de la moyenne calculée de ces écarts élevés au carré? </a:t>
                </a:r>
                <a:endParaRPr lang="fr-FR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fr-FR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0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Ø"/>
                </a:pPr>
                <a:r>
                  <a:rPr lang="fr-FR" b="1" dirty="0"/>
                  <a:t>LA VARIANCE ET L’ECART-TYPE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La variance pose toutefois le problème de proposer un résultat en unité élevée au carré.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fr-FR" dirty="0"/>
                  <a:t>Pour revenir à l’unité initiale, il faut extraire la racine carrée de la variance. C’est ce qui nous donne l’écart-type.</a:t>
                </a:r>
                <a:endParaRPr lang="fr-FR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fr-F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r="-12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508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Exemple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Trouver la variance et l’écart-type de la distribution suivante :</a:t>
            </a:r>
            <a:endParaRPr lang="fr-FR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DBAA33-05C1-4AE2-8C99-F16B4C4F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864" y="3429000"/>
            <a:ext cx="1722983" cy="294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D17FE5-998C-7B43-B7D3-A78AA8B1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F18AE-D672-1248-B1FE-04FC612D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Trois types de caractéristiques seront étudiés dans ce chapitre: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caractéristiques de </a:t>
            </a:r>
            <a:r>
              <a:rPr lang="fr-FR" b="1" dirty="0"/>
              <a:t>tendance centrale</a:t>
            </a:r>
            <a:r>
              <a:rPr lang="fr-FR" dirty="0"/>
              <a:t>: </a:t>
            </a:r>
          </a:p>
          <a:p>
            <a:pPr marL="0" indent="0">
              <a:buNone/>
            </a:pPr>
            <a:r>
              <a:rPr lang="fr-FR" dirty="0"/>
              <a:t>Déterminent la position où semble se rassembler les observations d’une série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caractéristiques de </a:t>
            </a:r>
            <a:r>
              <a:rPr lang="fr-FR" b="1" dirty="0"/>
              <a:t>dispersion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Permettent de donner une mesure des variations des observations autour d’une valeur de tendance centrale </a:t>
            </a:r>
          </a:p>
          <a:p>
            <a:pPr marL="0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Les caractéristiques de </a:t>
            </a:r>
            <a:r>
              <a:rPr lang="fr-FR" b="1" dirty="0"/>
              <a:t>forme</a:t>
            </a:r>
          </a:p>
          <a:p>
            <a:pPr marL="0" indent="0">
              <a:buNone/>
            </a:pPr>
            <a:r>
              <a:rPr lang="fr-FR" dirty="0"/>
              <a:t>Donnent une idée sur l’asymétrie et l’aplatissement d’une distribution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8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dispersion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fr-FR" b="1" dirty="0"/>
              <a:t>Exemple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-FR" dirty="0"/>
              <a:t>Trouver la variance et l’écart-type de la distribution suivante :</a:t>
            </a: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0539F7-7D70-4AC2-83A4-DA9755EBD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40" y="2782100"/>
            <a:ext cx="8467938" cy="297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7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C529C-3D13-4562-B2A1-7DD37CD01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0907C0-DDFF-479B-9FE8-8278E3C72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42739" y="1873568"/>
            <a:ext cx="7512177" cy="292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83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F702C-A308-40BC-A53C-E5F65359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B3293-6D3E-40BA-9136-A3C36AE4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Exercice 1</a:t>
            </a:r>
          </a:p>
          <a:p>
            <a:pPr marL="0" indent="0">
              <a:buNone/>
            </a:pPr>
            <a:r>
              <a:rPr lang="fr-FR" dirty="0"/>
              <a:t>Le tableau suivant donne la répartition selon le groupe sanguin de 40 individus pris au hasard dans une population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Déterminer la variable statistique et son type.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Déterminer l’effectif des personnes ayant un groupe sanguin AB.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Donner toutes les représentations graphiques possibles de cette distribution.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BE9F1C-306D-4A28-B5C4-EDF3733E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100" y="3428999"/>
            <a:ext cx="3787468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670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7A89E-D7FD-4C16-B2DF-82497DE0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0CB5FC-706B-4DB9-AAE0-23C3872A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1770434"/>
            <a:ext cx="9017000" cy="4722441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dirty="0"/>
              <a:t>Exercice 2: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dirty="0"/>
              <a:t>Le gérant d’un magasin vendant des articles de consommation courante a relevé pour un article particulier qui semble connaître une très forte popularité, le nombre d’articles vendus par jour. Son relevé a porté sur les ventes des mois de Mars et Avril, ce qui correspond à 52 jours de vente. Le relevé des observations se présente comme suit :</a:t>
            </a:r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pc="150" dirty="0"/>
              <a:t>7  13  8  10  9  12  10  8  9  10  6  14  7  15  9  11  12  11  12  5  14 11  8  10  14  12  8  5  7  13  12  16  11  9  11  11  12  12  15  14  5 14  9  9  14  13  11  10  11  12  9  15.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Quel type est la variable statistique étudiée.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Déterminer le tableau statistique en fonction des effectifs, des fréquences, des effectifs cumulés et des fréquences cumulés.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Tracer le diagramme des bâtonnés associé à la variable X.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Soit Fx la fonction de répartition. Déterminer Fx.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Calculer le mode Mo et la moyenne arithmétique x.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Déterminer à partir du tableau puis à partir du graphe, la valeur de la médiane Me.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fr-FR" dirty="0"/>
              <a:t>Calculer la variance et l’écart-type.</a:t>
            </a:r>
          </a:p>
        </p:txBody>
      </p:sp>
    </p:spTree>
    <p:extLst>
      <p:ext uri="{BB962C8B-B14F-4D97-AF65-F5344CB8AC3E}">
        <p14:creationId xmlns:p14="http://schemas.microsoft.com/office/powerpoint/2010/main" val="8772123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FFDAE0-F820-4842-9321-05EFF227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898D0F-728C-4EA5-A038-F9401344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3</a:t>
            </a:r>
          </a:p>
          <a:p>
            <a:pPr marL="0" indent="0">
              <a:buNone/>
            </a:pPr>
            <a:r>
              <a:rPr lang="fr-FR" dirty="0"/>
              <a:t>On considère deux groupes d’étudiants. Nous relevons leurs notes d’examens dans les deux tableaux suivants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Calculer la moyenne et l’écart type de chaque groupe. Comparer les deux groupes.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E27E92-3FCB-4E4A-A35A-D69395F1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56" y="3268660"/>
            <a:ext cx="313209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4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Définition</a:t>
            </a:r>
          </a:p>
          <a:p>
            <a:pPr marL="0" indent="0">
              <a:buNone/>
            </a:pPr>
            <a:r>
              <a:rPr lang="fr-FR" dirty="0"/>
              <a:t>Le mode d’une distribution statistique, noté Mo, est la modalité du caractère la plus fréquente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Il est exprimé dans l’unité de mesure du caractère.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Distribution bimodale: Si la distribution présente 2 fréquences maximales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Distribution multimodale: Si la distribution présente plus que 2 fréquences maximales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6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b="1" dirty="0"/>
                  <a:t>Le mode d’une distribution statistique discrète</a:t>
                </a:r>
              </a:p>
              <a:p>
                <a:pPr marL="0" indent="0">
                  <a:buNone/>
                </a:pPr>
                <a:r>
                  <a:rPr lang="fr-FR" dirty="0"/>
                  <a:t>Soit X un caractère statistique discret de distribution définie par l’ensemble des couples 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Le mode de X est la valeur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dont la fréquence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 (ou l’effectif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>
                    <a:sym typeface="Wingdings" panose="05000000000000000000" pitchFamily="2" charset="2"/>
                  </a:rPr>
                  <a:t>) est la plus élevée.</a:t>
                </a:r>
              </a:p>
              <a:p>
                <a:pPr marL="0" indent="0">
                  <a:buNone/>
                </a:pPr>
                <a:endParaRPr lang="fr-F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fr-FR" dirty="0">
                    <a:sym typeface="Wingdings" panose="05000000000000000000" pitchFamily="2" charset="2"/>
                  </a:rPr>
                  <a:t>Sur le graphique de la distribution ceci se traduit par l’abscisse du bâton le plus élevé.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A861D9D-CF6A-484F-840F-707F452231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36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Le mode d’une distribution statistique discrète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7C9844E-D4C5-4C17-A7B7-48B5FF00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916822"/>
              </p:ext>
            </p:extLst>
          </p:nvPr>
        </p:nvGraphicFramePr>
        <p:xfrm>
          <a:off x="1770498" y="2859754"/>
          <a:ext cx="3089343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9781">
                  <a:extLst>
                    <a:ext uri="{9D8B030D-6E8A-4147-A177-3AD203B41FA5}">
                      <a16:colId xmlns:a16="http://schemas.microsoft.com/office/drawing/2014/main" val="3653505994"/>
                    </a:ext>
                  </a:extLst>
                </a:gridCol>
                <a:gridCol w="1029781">
                  <a:extLst>
                    <a:ext uri="{9D8B030D-6E8A-4147-A177-3AD203B41FA5}">
                      <a16:colId xmlns:a16="http://schemas.microsoft.com/office/drawing/2014/main" val="826302796"/>
                    </a:ext>
                  </a:extLst>
                </a:gridCol>
                <a:gridCol w="1029781">
                  <a:extLst>
                    <a:ext uri="{9D8B030D-6E8A-4147-A177-3AD203B41FA5}">
                      <a16:colId xmlns:a16="http://schemas.microsoft.com/office/drawing/2014/main" val="1407168455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r>
                        <a:rPr lang="fr-FR" sz="1200" dirty="0"/>
                        <a:t>Nombre d’absences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Nombre des étudiants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Proportion des étudiants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91767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01069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87044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85847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89508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39409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31144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Total</a:t>
                      </a:r>
                      <a:endParaRPr lang="fr-FR" dirty="0"/>
                    </a:p>
                  </a:txBody>
                  <a:tcPr>
                    <a:solidFill>
                      <a:srgbClr val="FFD3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25251"/>
                  </a:ext>
                </a:extLst>
              </a:tr>
            </a:tbl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329A69AF-C522-4EDA-BAF1-85008A73E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896004"/>
              </p:ext>
            </p:extLst>
          </p:nvPr>
        </p:nvGraphicFramePr>
        <p:xfrm>
          <a:off x="5943600" y="2937933"/>
          <a:ext cx="421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572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1621-AA65-472D-A5B9-C5B330B0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caractéristiques de </a:t>
            </a:r>
            <a:r>
              <a:rPr lang="fr-FR" b="1" dirty="0"/>
              <a:t>tendance centrale:</a:t>
            </a:r>
            <a:br>
              <a:rPr lang="fr-FR" b="1" dirty="0"/>
            </a:br>
            <a:r>
              <a:rPr lang="fr-FR" b="1" dirty="0"/>
              <a:t>Le mode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861D9D-CF6A-484F-840F-707F4522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b="1" dirty="0"/>
              <a:t>Le mode d’une distribution statistique discrète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dirty="0"/>
              <a:t>Le mode de cette distribution est 1 (une absence).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 Les étudiants ayant une seule absence en TD sont majoritaires.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7C9844E-D4C5-4C17-A7B7-48B5FF00C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82562"/>
              </p:ext>
            </p:extLst>
          </p:nvPr>
        </p:nvGraphicFramePr>
        <p:xfrm>
          <a:off x="1916412" y="2480375"/>
          <a:ext cx="3089343" cy="3200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29781">
                  <a:extLst>
                    <a:ext uri="{9D8B030D-6E8A-4147-A177-3AD203B41FA5}">
                      <a16:colId xmlns:a16="http://schemas.microsoft.com/office/drawing/2014/main" val="3653505994"/>
                    </a:ext>
                  </a:extLst>
                </a:gridCol>
                <a:gridCol w="1029781">
                  <a:extLst>
                    <a:ext uri="{9D8B030D-6E8A-4147-A177-3AD203B41FA5}">
                      <a16:colId xmlns:a16="http://schemas.microsoft.com/office/drawing/2014/main" val="826302796"/>
                    </a:ext>
                  </a:extLst>
                </a:gridCol>
                <a:gridCol w="1029781">
                  <a:extLst>
                    <a:ext uri="{9D8B030D-6E8A-4147-A177-3AD203B41FA5}">
                      <a16:colId xmlns:a16="http://schemas.microsoft.com/office/drawing/2014/main" val="1407168455"/>
                    </a:ext>
                  </a:extLst>
                </a:gridCol>
              </a:tblGrid>
              <a:tr h="449931">
                <a:tc>
                  <a:txBody>
                    <a:bodyPr/>
                    <a:lstStyle/>
                    <a:p>
                      <a:r>
                        <a:rPr lang="fr-FR" sz="1200" dirty="0"/>
                        <a:t>Nombre d’absences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Nombre des étudiants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Proportion des étudiants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91767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0,386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01069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87044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085847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89508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39409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31144"/>
                  </a:ext>
                </a:extLst>
              </a:tr>
              <a:tr h="36494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Total</a:t>
                      </a:r>
                      <a:endParaRPr lang="fr-FR" dirty="0"/>
                    </a:p>
                  </a:txBody>
                  <a:tcPr>
                    <a:solidFill>
                      <a:srgbClr val="FFD3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25251"/>
                  </a:ext>
                </a:extLst>
              </a:tr>
            </a:tbl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329A69AF-C522-4EDA-BAF1-85008A73E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647184"/>
              </p:ext>
            </p:extLst>
          </p:nvPr>
        </p:nvGraphicFramePr>
        <p:xfrm>
          <a:off x="6096000" y="2597465"/>
          <a:ext cx="421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805984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5AD38F90B95C44BA5463023808FFAD" ma:contentTypeVersion="13" ma:contentTypeDescription="Create a new document." ma:contentTypeScope="" ma:versionID="613031b8fde6fa40ab950d9a6903a9c5">
  <xsd:schema xmlns:xsd="http://www.w3.org/2001/XMLSchema" xmlns:xs="http://www.w3.org/2001/XMLSchema" xmlns:p="http://schemas.microsoft.com/office/2006/metadata/properties" xmlns:ns2="5e980590-fb87-4db5-b828-d5b6359e16b3" xmlns:ns3="19fc0fc2-0bb5-4093-bfba-5b995cf737ab" targetNamespace="http://schemas.microsoft.com/office/2006/metadata/properties" ma:root="true" ma:fieldsID="339628cc0d89ae6836ae6de309e50c7d" ns2:_="" ns3:_="">
    <xsd:import namespace="5e980590-fb87-4db5-b828-d5b6359e16b3"/>
    <xsd:import namespace="19fc0fc2-0bb5-4093-bfba-5b995cf737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980590-fb87-4db5-b828-d5b6359e1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64ed0f0-2f21-47c7-b19f-b03a5fb5bc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c0fc2-0bb5-4093-bfba-5b995cf737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82b5a4a-3390-498b-ae3a-09bfdd1f53c4}" ma:internalName="TaxCatchAll" ma:showField="CatchAllData" ma:web="19fc0fc2-0bb5-4093-bfba-5b995cf737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fc0fc2-0bb5-4093-bfba-5b995cf737ab" xsi:nil="true"/>
    <lcf76f155ced4ddcb4097134ff3c332f xmlns="5e980590-fb87-4db5-b828-d5b6359e16b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DDE6113-388D-4C21-B865-F88CC7E36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980590-fb87-4db5-b828-d5b6359e16b3"/>
    <ds:schemaRef ds:uri="19fc0fc2-0bb5-4093-bfba-5b995cf737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5DB663-F5A2-4492-BE27-C4CF931531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8777D8-0E4E-49D5-A52D-DAD1BB583A0C}">
  <ds:schemaRefs>
    <ds:schemaRef ds:uri="http://schemas.microsoft.com/office/2006/metadata/properties"/>
    <ds:schemaRef ds:uri="2e45e2da-c4c7-481f-9aef-8a18f4ddbafc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9fc0fc2-0bb5-4093-bfba-5b995cf737ab"/>
    <ds:schemaRef ds:uri="5e980590-fb87-4db5-b828-d5b6359e16b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3153</Words>
  <Application>Microsoft Office PowerPoint</Application>
  <PresentationFormat>Grand écran</PresentationFormat>
  <Paragraphs>586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HelveticaNeue</vt:lpstr>
      <vt:lpstr>Wingdings</vt:lpstr>
      <vt:lpstr>Thème Office</vt:lpstr>
      <vt:lpstr>Mathématique pour l’ingénieur</vt:lpstr>
      <vt:lpstr>Chapitre 5: Caractéristiques numériques d’une distribution statistique</vt:lpstr>
      <vt:lpstr>Introduction</vt:lpstr>
      <vt:lpstr>Introduction</vt:lpstr>
      <vt:lpstr>Introduction</vt:lpstr>
      <vt:lpstr>Les caractéristiques de tendance centrale: Le mode</vt:lpstr>
      <vt:lpstr>Les caractéristiques de tendance centrale: Le mode</vt:lpstr>
      <vt:lpstr>Les caractéristiques de tendance centrale: Le mode</vt:lpstr>
      <vt:lpstr>Les caractéristiques de tendance centrale: Le mode</vt:lpstr>
      <vt:lpstr>Les caractéristiques de tendance centrale: Le mode</vt:lpstr>
      <vt:lpstr>Les caractéristiques de tendance centrale: Le mode</vt:lpstr>
      <vt:lpstr>Les caractéristiques de tendance centrale: Le mode</vt:lpstr>
      <vt:lpstr>Les caractéristiques de tendance centrale: Le mode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médiane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tendance centrale: La moyenne arithmétique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Les caractéristiques de dispersion</vt:lpstr>
      <vt:lpstr>Exercice</vt:lpstr>
      <vt:lpstr>Exercices</vt:lpstr>
      <vt:lpstr>Exercices</vt:lpstr>
      <vt:lpstr>Exercices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creator>Romain Marchand</dc:creator>
  <cp:lastModifiedBy>benoit bernay</cp:lastModifiedBy>
  <cp:revision>74</cp:revision>
  <dcterms:created xsi:type="dcterms:W3CDTF">2020-06-22T12:12:18Z</dcterms:created>
  <dcterms:modified xsi:type="dcterms:W3CDTF">2025-09-28T13:42:54Z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0x010100B95AD38F90B95C44BA5463023808FFAD</vt:lpwstr>
  </property>
</Properties>
</file>