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Plus Jakarta Sans" panose="020B0604020202020204" charset="0"/>
      <p:regular r:id="rId12"/>
      <p:bold r:id="rId13"/>
      <p:italic r:id="rId14"/>
      <p:boldItalic r:id="rId15"/>
    </p:embeddedFont>
    <p:embeddedFont>
      <p:font typeface="Plus Jakarta Sans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9C242-3E3A-4C99-B805-36DE33987039}" v="901" dt="2025-06-25T13:18:33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84494335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84494335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84494335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84494335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184494335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184494335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SLIDES_API184494335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SLIDES_API184494335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184494335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184494335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900" y="10795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00" y="32639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000" y="1270000"/>
            <a:ext cx="41910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13000" y="1270000"/>
            <a:ext cx="39369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 dirty="0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Морський бій: веб-гра на </a:t>
            </a:r>
            <a:r>
              <a:rPr lang="uk" sz="3000" b="1" dirty="0" err="1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JavaScript</a:t>
            </a:r>
            <a:endParaRPr lang="uk" sz="3000" b="1" dirty="0" err="1">
              <a:solidFill>
                <a:srgbClr val="17A33E"/>
              </a:solidFill>
              <a:latin typeface="Plus Jakarta Sans"/>
              <a:ea typeface="Plus Jakarta Sans"/>
              <a:cs typeface="Plus Jakarta Sans"/>
            </a:endParaRPr>
          </a:p>
          <a:p>
            <a:pPr algn="ctr"/>
            <a:r>
              <a:rPr lang="uk" sz="3000" b="1" dirty="0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</a:rPr>
              <a:t>П33 </a:t>
            </a:r>
            <a:r>
              <a:rPr lang="uk" sz="3000" b="1" dirty="0" err="1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</a:rPr>
              <a:t>Лихобаба</a:t>
            </a:r>
            <a:r>
              <a:rPr lang="uk" sz="3000" b="1" dirty="0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</a:rPr>
              <a:t> Артем</a:t>
            </a:r>
          </a:p>
        </p:txBody>
      </p:sp>
      <p:cxnSp>
        <p:nvCxnSpPr>
          <p:cNvPr id="58" name="Google Shape;58;p13"/>
          <p:cNvCxnSpPr/>
          <p:nvPr/>
        </p:nvCxnSpPr>
        <p:spPr>
          <a:xfrm>
            <a:off x="0" y="450850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444500" y="4635500"/>
            <a:ext cx="4064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 b="1">
                <a:latin typeface="Plus Jakarta Sans"/>
                <a:ea typeface="Plus Jakarta Sans"/>
                <a:cs typeface="Plus Jakarta Sans"/>
                <a:sym typeface="Plus Jakarta Sans"/>
              </a:rPr>
              <a:t>June 2025</a:t>
            </a:r>
            <a:endParaRPr sz="12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530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FFFFFF"/>
                </a:solidFill>
              </a:rPr>
              <a:t>Photo by </a:t>
            </a:r>
            <a:r>
              <a:rPr lang="uk" sz="8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22" y="1021621"/>
            <a:ext cx="4022731" cy="116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26" y="2965718"/>
            <a:ext cx="3761705" cy="99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34" y="1972973"/>
            <a:ext cx="3810000" cy="10705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373578" y="270493"/>
            <a:ext cx="825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Гра «Морський бій».</a:t>
            </a:r>
            <a:endParaRPr sz="3000" b="1">
              <a:solidFill>
                <a:srgbClr val="17A33E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825500" y="1333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4"/>
          <p:cNvSpPr txBox="1"/>
          <p:nvPr/>
        </p:nvSpPr>
        <p:spPr>
          <a:xfrm>
            <a:off x="830414" y="1297888"/>
            <a:ext cx="2915127" cy="93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uk" sz="900" dirty="0">
              <a:ea typeface="Plus Jakarta Sans Light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3889169" y="895597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825500" y="2857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4000500" y="2857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46460E-E9A5-94E5-60A2-BDEC746A8A7F}"/>
              </a:ext>
            </a:extLst>
          </p:cNvPr>
          <p:cNvSpPr txBox="1"/>
          <p:nvPr/>
        </p:nvSpPr>
        <p:spPr>
          <a:xfrm>
            <a:off x="825857" y="3003192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Таку</a:t>
            </a:r>
            <a:r>
              <a:rPr lang="en-US" dirty="0"/>
              <a:t> </a:t>
            </a:r>
            <a:r>
              <a:rPr lang="en-US" dirty="0" err="1"/>
              <a:t>тему</a:t>
            </a:r>
            <a:r>
              <a:rPr lang="en-US" dirty="0"/>
              <a:t> </a:t>
            </a:r>
            <a:r>
              <a:rPr lang="en-US" dirty="0" err="1"/>
              <a:t>обрав</a:t>
            </a:r>
            <a:r>
              <a:rPr lang="en-US" dirty="0"/>
              <a:t>, </a:t>
            </a:r>
            <a:r>
              <a:rPr lang="en-US" dirty="0" err="1"/>
              <a:t>щоб</a:t>
            </a:r>
            <a:r>
              <a:rPr lang="en-US" dirty="0"/>
              <a:t> </a:t>
            </a:r>
            <a:r>
              <a:rPr lang="en-US" dirty="0" err="1"/>
              <a:t>можна</a:t>
            </a:r>
            <a:r>
              <a:rPr lang="en-US" dirty="0"/>
              <a:t> </a:t>
            </a:r>
            <a:r>
              <a:rPr lang="en-US" dirty="0" err="1"/>
              <a:t>було</a:t>
            </a:r>
            <a:r>
              <a:rPr lang="en-US" dirty="0"/>
              <a:t> </a:t>
            </a:r>
            <a:r>
              <a:rPr lang="en-US" dirty="0" err="1"/>
              <a:t>просто</a:t>
            </a:r>
            <a:r>
              <a:rPr lang="en-US" dirty="0"/>
              <a:t> </a:t>
            </a:r>
            <a:r>
              <a:rPr lang="en-US" dirty="0" err="1"/>
              <a:t>пограти</a:t>
            </a:r>
            <a:r>
              <a:rPr lang="en-US" dirty="0"/>
              <a:t> у </a:t>
            </a:r>
            <a:r>
              <a:rPr lang="en-US" dirty="0" err="1"/>
              <a:t>старий,класичний</a:t>
            </a:r>
            <a:r>
              <a:rPr lang="en-US" dirty="0"/>
              <a:t> </a:t>
            </a:r>
            <a:r>
              <a:rPr lang="en-US" dirty="0" err="1"/>
              <a:t>морський</a:t>
            </a:r>
            <a:r>
              <a:rPr lang="en-US" dirty="0"/>
              <a:t> </a:t>
            </a:r>
            <a:r>
              <a:rPr lang="en-US" dirty="0" err="1"/>
              <a:t>бій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D8F7B-A716-17A3-A57D-62C4F5855233}"/>
              </a:ext>
            </a:extLst>
          </p:cNvPr>
          <p:cNvSpPr txBox="1"/>
          <p:nvPr/>
        </p:nvSpPr>
        <p:spPr>
          <a:xfrm>
            <a:off x="5180527" y="1932637"/>
            <a:ext cx="324225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Цільова</a:t>
            </a:r>
            <a:r>
              <a:rPr lang="en-US" dirty="0"/>
              <a:t> </a:t>
            </a:r>
            <a:r>
              <a:rPr lang="en-US" dirty="0" err="1"/>
              <a:t>аудиторія</a:t>
            </a:r>
            <a:r>
              <a:rPr lang="en-US" dirty="0"/>
              <a:t> </a:t>
            </a:r>
            <a:r>
              <a:rPr lang="en-US" dirty="0" err="1"/>
              <a:t>цього</a:t>
            </a:r>
            <a:r>
              <a:rPr lang="en-US" dirty="0"/>
              <a:t> </a:t>
            </a:r>
            <a:r>
              <a:rPr lang="en-US" dirty="0" err="1"/>
              <a:t>проєкту</a:t>
            </a:r>
            <a:r>
              <a:rPr lang="en-US" dirty="0"/>
              <a:t> </a:t>
            </a:r>
            <a:r>
              <a:rPr lang="en-US" dirty="0" err="1"/>
              <a:t>люди</a:t>
            </a:r>
            <a:r>
              <a:rPr lang="en-US" dirty="0"/>
              <a:t> </a:t>
            </a:r>
            <a:r>
              <a:rPr lang="en-US" dirty="0" err="1"/>
              <a:t>будь</a:t>
            </a:r>
            <a:r>
              <a:rPr lang="en-US" dirty="0"/>
              <a:t> </a:t>
            </a:r>
            <a:r>
              <a:rPr lang="en-US" dirty="0" err="1"/>
              <a:t>якого</a:t>
            </a:r>
            <a:r>
              <a:rPr lang="en-US" dirty="0"/>
              <a:t> </a:t>
            </a:r>
            <a:r>
              <a:rPr lang="en-US" dirty="0" err="1"/>
              <a:t>віку</a:t>
            </a:r>
            <a:r>
              <a:rPr lang="en-US" dirty="0"/>
              <a:t>. </a:t>
            </a:r>
            <a:r>
              <a:rPr lang="en-US" dirty="0" err="1"/>
              <a:t>Школярі</a:t>
            </a:r>
            <a:r>
              <a:rPr lang="en-US" dirty="0"/>
              <a:t>, </a:t>
            </a:r>
            <a:r>
              <a:rPr lang="en-US" dirty="0" err="1"/>
              <a:t>студенти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всі</a:t>
            </a:r>
            <a:r>
              <a:rPr lang="en-US" dirty="0"/>
              <a:t>, </a:t>
            </a:r>
            <a:r>
              <a:rPr lang="en-US" dirty="0" err="1"/>
              <a:t>хто</a:t>
            </a:r>
            <a:r>
              <a:rPr lang="en-US" dirty="0"/>
              <a:t> </a:t>
            </a:r>
            <a:r>
              <a:rPr lang="en-US" dirty="0" err="1"/>
              <a:t>вивчає</a:t>
            </a:r>
            <a:r>
              <a:rPr lang="en-US" dirty="0"/>
              <a:t> JavaScript і </a:t>
            </a:r>
            <a:r>
              <a:rPr lang="en-US" dirty="0" err="1"/>
              <a:t>хоче</a:t>
            </a:r>
            <a:r>
              <a:rPr lang="en-US" dirty="0"/>
              <a:t> </a:t>
            </a:r>
            <a:r>
              <a:rPr lang="en-US" dirty="0" err="1"/>
              <a:t>закріпити</a:t>
            </a:r>
            <a:r>
              <a:rPr lang="en-US" dirty="0"/>
              <a:t> </a:t>
            </a:r>
            <a:r>
              <a:rPr lang="en-US" dirty="0" err="1"/>
              <a:t>знання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практиці</a:t>
            </a:r>
            <a:r>
              <a:rPr lang="en-US" dirty="0"/>
              <a:t>.</a:t>
            </a:r>
            <a:endParaRPr lang="uk-UA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054DE-9AA2-30DA-C73F-9ED02134378F}"/>
              </a:ext>
            </a:extLst>
          </p:cNvPr>
          <p:cNvSpPr txBox="1"/>
          <p:nvPr/>
        </p:nvSpPr>
        <p:spPr>
          <a:xfrm>
            <a:off x="624626" y="1023066"/>
            <a:ext cx="33790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Гра реалізована на JavaScript з використанням jQuery, localStorage, Drag&amp;Drop, AI. Дає змогу застосувати навички веброзробки для створення інтерактивного UI з логікою гри.</a:t>
            </a:r>
          </a:p>
          <a:p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389049" y="186028"/>
            <a:ext cx="825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Архітектура гри</a:t>
            </a:r>
            <a:endParaRPr sz="3000" b="1">
              <a:solidFill>
                <a:srgbClr val="17A33E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429" y="283514"/>
            <a:ext cx="1143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63669" y="813873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078310" y="781676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02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9522" y="2574880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03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174901" y="2558782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04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608169" y="1004373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4522810" y="972176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584022" y="276538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4619401" y="2749282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6"/>
          <p:cNvSpPr txBox="1"/>
          <p:nvPr/>
        </p:nvSpPr>
        <p:spPr>
          <a:xfrm>
            <a:off x="1179669" y="813873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" dirty="0">
                <a:sym typeface="Plus Jakarta Sans"/>
              </a:rPr>
              <a:t>📁 </a:t>
            </a:r>
            <a:r>
              <a:rPr lang="uk" dirty="0">
                <a:latin typeface="Consolas"/>
                <a:cs typeface="Plus Jakarta Sans"/>
                <a:sym typeface="Plus Jakarta Sans"/>
              </a:rPr>
              <a:t>index.html</a:t>
            </a:r>
            <a:endParaRPr lang="uk-UA" dirty="0"/>
          </a:p>
        </p:txBody>
      </p:sp>
      <p:sp>
        <p:nvSpPr>
          <p:cNvPr id="136" name="Google Shape;136;p16"/>
          <p:cNvSpPr txBox="1"/>
          <p:nvPr/>
        </p:nvSpPr>
        <p:spPr>
          <a:xfrm>
            <a:off x="5094310" y="781676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" sz="1500" dirty="0">
                <a:sym typeface="Plus Jakarta Sans"/>
              </a:rPr>
              <a:t>📁 </a:t>
            </a:r>
            <a:r>
              <a:rPr lang="uk" sz="1500" dirty="0">
                <a:latin typeface="Consolas"/>
                <a:sym typeface="Plus Jakarta Sans"/>
              </a:rPr>
              <a:t>ai.js</a:t>
            </a:r>
            <a:endParaRPr lang="uk-UA" dirty="0">
              <a:latin typeface="Consolas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155522" y="2574880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" sz="1500" dirty="0"/>
              <a:t>📁 </a:t>
            </a:r>
            <a:r>
              <a:rPr lang="uk" sz="1500" dirty="0">
                <a:latin typeface="Consolas"/>
                <a:cs typeface="Plus Jakarta Sans"/>
              </a:rPr>
              <a:t>game.js</a:t>
            </a:r>
            <a:endParaRPr lang="uk-UA" dirty="0"/>
          </a:p>
        </p:txBody>
      </p:sp>
      <p:sp>
        <p:nvSpPr>
          <p:cNvPr id="138" name="Google Shape;138;p16"/>
          <p:cNvSpPr txBox="1"/>
          <p:nvPr/>
        </p:nvSpPr>
        <p:spPr>
          <a:xfrm>
            <a:off x="5190901" y="2558782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" sz="1500" dirty="0">
                <a:sym typeface="Plus Jakarta Sans"/>
              </a:rPr>
              <a:t>📁 </a:t>
            </a:r>
            <a:r>
              <a:rPr lang="uk" sz="1500" dirty="0">
                <a:latin typeface="Consolas"/>
                <a:cs typeface="Plus Jakarta Sans"/>
                <a:sym typeface="Plus Jakarta Sans"/>
              </a:rPr>
              <a:t>ui.js</a:t>
            </a:r>
            <a:endParaRPr lang="uk-UA" dirty="0"/>
          </a:p>
        </p:txBody>
      </p:sp>
      <p:sp>
        <p:nvSpPr>
          <p:cNvPr id="139" name="Google Shape;139;p16"/>
          <p:cNvSpPr txBox="1"/>
          <p:nvPr/>
        </p:nvSpPr>
        <p:spPr>
          <a:xfrm>
            <a:off x="398888" y="961443"/>
            <a:ext cx="3328930" cy="38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uk" dirty="0">
              <a:latin typeface="Consolas"/>
              <a:cs typeface="Plus Jakarta Sans Light"/>
            </a:endParaRPr>
          </a:p>
          <a:p>
            <a:pPr marL="285750" indent="-285750">
              <a:buChar char="•"/>
            </a:pPr>
            <a:r>
              <a:rPr lang="uk" sz="900">
                <a:sym typeface="Plus Jakarta Sans Light"/>
              </a:rPr>
              <a:t>Поля гри: </a:t>
            </a:r>
            <a:r>
              <a:rPr lang="uk" sz="900">
                <a:latin typeface="Consolas"/>
                <a:sym typeface="Plus Jakarta Sans Light"/>
              </a:rPr>
              <a:t>&lt;div </a:t>
            </a:r>
            <a:r>
              <a:rPr lang="uk" sz="900" err="1">
                <a:latin typeface="Consolas"/>
                <a:sym typeface="Plus Jakarta Sans Light"/>
              </a:rPr>
              <a:t>id</a:t>
            </a:r>
            <a:r>
              <a:rPr lang="uk" sz="900">
                <a:latin typeface="Consolas"/>
                <a:sym typeface="Plus Jakarta Sans Light"/>
              </a:rPr>
              <a:t>="</a:t>
            </a:r>
            <a:r>
              <a:rPr lang="uk" sz="900" err="1">
                <a:latin typeface="Consolas"/>
                <a:sym typeface="Plus Jakarta Sans Light"/>
              </a:rPr>
              <a:t>player-board</a:t>
            </a:r>
            <a:r>
              <a:rPr lang="uk" sz="900">
                <a:latin typeface="Consolas"/>
                <a:sym typeface="Plus Jakarta Sans Light"/>
              </a:rPr>
              <a:t>"&gt;</a:t>
            </a:r>
            <a:r>
              <a:rPr lang="uk" sz="900">
                <a:sym typeface="Plus Jakarta Sans Light"/>
              </a:rPr>
              <a:t> і </a:t>
            </a:r>
            <a:r>
              <a:rPr lang="uk" sz="900">
                <a:latin typeface="Consolas"/>
                <a:sym typeface="Plus Jakarta Sans Light"/>
              </a:rPr>
              <a:t>&lt;div </a:t>
            </a:r>
            <a:r>
              <a:rPr lang="uk" sz="900" err="1">
                <a:latin typeface="Consolas"/>
                <a:sym typeface="Plus Jakarta Sans Light"/>
              </a:rPr>
              <a:t>id</a:t>
            </a:r>
            <a:r>
              <a:rPr lang="uk" sz="900">
                <a:latin typeface="Consolas"/>
                <a:sym typeface="Plus Jakarta Sans Light"/>
              </a:rPr>
              <a:t>="</a:t>
            </a:r>
            <a:r>
              <a:rPr lang="uk" sz="900" err="1">
                <a:latin typeface="Consolas"/>
                <a:sym typeface="Plus Jakarta Sans Light"/>
              </a:rPr>
              <a:t>bot-board</a:t>
            </a:r>
            <a:r>
              <a:rPr lang="uk" sz="900">
                <a:latin typeface="Consolas"/>
                <a:sym typeface="Plus Jakarta Sans Light"/>
              </a:rPr>
              <a:t>"&gt;</a:t>
            </a:r>
            <a:r>
              <a:rPr lang="uk" sz="900">
                <a:sym typeface="Plus Jakarta Sans Light"/>
              </a:rPr>
              <a:t>.</a:t>
            </a:r>
            <a:endParaRPr lang="uk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>
                <a:ea typeface="Plus Jakarta Sans Light"/>
                <a:sym typeface="Plus Jakarta Sans Light"/>
              </a:rPr>
              <a:t>Кнопки/радіо для вибору режимів (авто/ручне), зміни орієнтації, старту.</a:t>
            </a:r>
            <a:endParaRPr lang="uk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>
                <a:ea typeface="Plus Jakarta Sans Light"/>
                <a:sym typeface="Plus Jakarta Sans Light"/>
              </a:rPr>
              <a:t>Статистика: </a:t>
            </a:r>
            <a:r>
              <a:rPr lang="uk" sz="900" err="1">
                <a:ea typeface="Plus Jakarta Sans Light"/>
                <a:sym typeface="Plus Jakarta Sans Light"/>
              </a:rPr>
              <a:t>wins</a:t>
            </a:r>
            <a:r>
              <a:rPr lang="uk" sz="900">
                <a:ea typeface="Plus Jakarta Sans Light"/>
                <a:sym typeface="Plus Jakarta Sans Light"/>
              </a:rPr>
              <a:t>/</a:t>
            </a:r>
            <a:r>
              <a:rPr lang="uk" sz="900" err="1">
                <a:ea typeface="Plus Jakarta Sans Light"/>
                <a:sym typeface="Plus Jakarta Sans Light"/>
              </a:rPr>
              <a:t>losses</a:t>
            </a:r>
            <a:r>
              <a:rPr lang="uk" sz="900">
                <a:ea typeface="Plus Jakarta Sans Light"/>
                <a:sym typeface="Plus Jakarta Sans Light"/>
              </a:rPr>
              <a:t>.</a:t>
            </a:r>
            <a:endParaRPr lang="uk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>
                <a:ea typeface="Plus Jakarta Sans Light"/>
                <a:sym typeface="Plus Jakarta Sans Light"/>
              </a:rPr>
              <a:t>Підключення JS-файлів: </a:t>
            </a:r>
            <a:r>
              <a:rPr lang="uk" sz="900">
                <a:latin typeface="Consolas"/>
                <a:ea typeface="Plus Jakarta Sans Light"/>
                <a:sym typeface="Plus Jakarta Sans Light"/>
              </a:rPr>
              <a:t>data.js</a:t>
            </a:r>
            <a:r>
              <a:rPr lang="uk" sz="900">
                <a:ea typeface="Plus Jakarta Sans Light"/>
                <a:sym typeface="Plus Jakarta Sans Light"/>
              </a:rPr>
              <a:t>, </a:t>
            </a:r>
            <a:r>
              <a:rPr lang="uk" sz="900">
                <a:latin typeface="Consolas"/>
                <a:ea typeface="Plus Jakarta Sans Light"/>
                <a:sym typeface="Plus Jakarta Sans Light"/>
              </a:rPr>
              <a:t>ui.js</a:t>
            </a:r>
            <a:r>
              <a:rPr lang="uk" sz="900">
                <a:ea typeface="Plus Jakarta Sans Light"/>
                <a:sym typeface="Plus Jakarta Sans Light"/>
              </a:rPr>
              <a:t>, </a:t>
            </a:r>
            <a:r>
              <a:rPr lang="uk" sz="900">
                <a:latin typeface="Consolas"/>
                <a:ea typeface="Plus Jakarta Sans Light"/>
                <a:sym typeface="Plus Jakarta Sans Light"/>
              </a:rPr>
              <a:t>ai.js</a:t>
            </a:r>
            <a:r>
              <a:rPr lang="uk" sz="900">
                <a:ea typeface="Plus Jakarta Sans Light"/>
                <a:sym typeface="Plus Jakarta Sans Light"/>
              </a:rPr>
              <a:t>, </a:t>
            </a:r>
            <a:r>
              <a:rPr lang="uk" sz="900">
                <a:latin typeface="Consolas"/>
                <a:ea typeface="Plus Jakarta Sans Light"/>
                <a:sym typeface="Plus Jakarta Sans Light"/>
              </a:rPr>
              <a:t>game.js</a:t>
            </a:r>
            <a:r>
              <a:rPr lang="uk" sz="900">
                <a:ea typeface="Plus Jakarta Sans Light"/>
                <a:sym typeface="Plus Jakarta Sans Light"/>
              </a:rPr>
              <a:t>.</a:t>
            </a:r>
            <a:endParaRPr lang="uk">
              <a:sym typeface="Plus Jakarta Sans Light"/>
            </a:endParaRPr>
          </a:p>
          <a:p>
            <a:r>
              <a:rPr lang="uk" sz="900" b="1" dirty="0">
                <a:ea typeface="Plus Jakarta Sans Light"/>
                <a:sym typeface="Plus Jakarta Sans Light"/>
              </a:rPr>
              <a:t>Роль:</a:t>
            </a:r>
            <a:r>
              <a:rPr lang="uk" sz="900" dirty="0">
                <a:ea typeface="Plus Jakarta Sans Light"/>
                <a:sym typeface="Plus Jakarta Sans Light"/>
              </a:rPr>
              <a:t> стартова точка UI, у ній підключаються бібліотеки (</a:t>
            </a:r>
            <a:r>
              <a:rPr lang="uk" sz="900" dirty="0" err="1">
                <a:ea typeface="Plus Jakarta Sans Light"/>
                <a:sym typeface="Plus Jakarta Sans Light"/>
              </a:rPr>
              <a:t>jQuery</a:t>
            </a:r>
            <a:r>
              <a:rPr lang="uk" sz="900" dirty="0">
                <a:ea typeface="Plus Jakarta Sans Light"/>
                <a:sym typeface="Plus Jakarta Sans Light"/>
              </a:rPr>
              <a:t>, </a:t>
            </a:r>
            <a:r>
              <a:rPr lang="uk" sz="900" dirty="0" err="1">
                <a:ea typeface="Plus Jakarta Sans Light"/>
                <a:sym typeface="Plus Jakarta Sans Light"/>
              </a:rPr>
              <a:t>Ajax</a:t>
            </a:r>
            <a:r>
              <a:rPr lang="uk" sz="900" dirty="0">
                <a:ea typeface="Plus Jakarta Sans Light"/>
                <a:sym typeface="Plus Jakarta Sans Light"/>
              </a:rPr>
              <a:t>), забезпечується взаємодія DOM з логікою.</a:t>
            </a:r>
            <a:endParaRPr lang="uk" dirty="0">
              <a:sym typeface="Plus Jakarta Sans Light"/>
            </a:endParaRPr>
          </a:p>
          <a:p>
            <a:endParaRPr lang="uk" sz="900" dirty="0"/>
          </a:p>
          <a:p>
            <a:pPr>
              <a:lnSpc>
                <a:spcPct val="120000"/>
              </a:lnSpc>
            </a:pPr>
            <a:endParaRPr lang="uk" sz="900" dirty="0">
              <a:ea typeface="Plus Jakarta Sans Light"/>
              <a:cs typeface="Plus Jakarta Sans Light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305480" y="1162676"/>
            <a:ext cx="332893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uk" sz="900">
                <a:sym typeface="Plus Jakarta Sans Light"/>
              </a:rPr>
              <a:t>Створює масив </a:t>
            </a:r>
            <a:r>
              <a:rPr lang="uk" sz="900" err="1">
                <a:latin typeface="Consolas"/>
                <a:sym typeface="Plus Jakarta Sans Light"/>
              </a:rPr>
              <a:t>availableShots</a:t>
            </a:r>
            <a:r>
              <a:rPr lang="uk" sz="900">
                <a:sym typeface="Plus Jakarta Sans Light"/>
              </a:rPr>
              <a:t> для бот-ходів.</a:t>
            </a:r>
            <a:endParaRPr lang="uk-UA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sym typeface="Plus Jakarta Sans Light"/>
              </a:rPr>
              <a:t>shuffleShots</a:t>
            </a:r>
            <a:r>
              <a:rPr lang="uk" sz="900" dirty="0">
                <a:latin typeface="Consolas"/>
                <a:sym typeface="Plus Jakarta Sans Light"/>
              </a:rPr>
              <a:t>()</a:t>
            </a:r>
            <a:r>
              <a:rPr lang="uk" sz="900" dirty="0">
                <a:sym typeface="Plus Jakarta Sans Light"/>
              </a:rPr>
              <a:t> — тасує стріли по полю.</a:t>
            </a:r>
            <a:endParaRPr lang="uk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sym typeface="Plus Jakarta Sans Light"/>
              </a:rPr>
              <a:t>nextShot</a:t>
            </a:r>
            <a:r>
              <a:rPr lang="uk" sz="900" dirty="0">
                <a:latin typeface="Consolas"/>
                <a:sym typeface="Plus Jakarta Sans Light"/>
              </a:rPr>
              <a:t>()</a:t>
            </a:r>
            <a:r>
              <a:rPr lang="uk" sz="900" dirty="0">
                <a:sym typeface="Plus Jakarta Sans Light"/>
              </a:rPr>
              <a:t> — отримує наступну координату.</a:t>
            </a:r>
            <a:endParaRPr lang="uk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cs typeface="Plus Jakarta Sans Light"/>
                <a:sym typeface="Plus Jakarta Sans Light"/>
              </a:rPr>
              <a:t>placeShipsRandomly</a:t>
            </a:r>
            <a:r>
              <a:rPr lang="uk" sz="900" dirty="0">
                <a:latin typeface="Consolas"/>
                <a:ea typeface="Plus Jakarta Sans Light"/>
                <a:cs typeface="Plus Jakarta Sans Light"/>
                <a:sym typeface="Plus Jakarta Sans Light"/>
              </a:rPr>
              <a:t>(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boardId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)</a:t>
            </a:r>
            <a:r>
              <a:rPr lang="uk" sz="900" dirty="0">
                <a:ea typeface="Plus Jakarta Sans Light"/>
                <a:sym typeface="Plus Jakarta Sans Light"/>
              </a:rPr>
              <a:t> — розставляє кораблі випадково, з перевіркою допустимості (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canPlaceShip</a:t>
            </a:r>
            <a:r>
              <a:rPr lang="uk" sz="900" dirty="0">
                <a:ea typeface="Plus Jakarta Sans Light"/>
                <a:sym typeface="Plus Jakarta Sans Light"/>
              </a:rPr>
              <a:t>).</a:t>
            </a:r>
            <a:endParaRPr lang="uk" dirty="0">
              <a:sym typeface="Plus Jakarta Sans Light"/>
            </a:endParaRPr>
          </a:p>
          <a:p>
            <a:pPr>
              <a:lnSpc>
                <a:spcPct val="120000"/>
              </a:lnSpc>
            </a:pPr>
            <a:r>
              <a:rPr lang="uk" sz="900" dirty="0">
                <a:ea typeface="Plus Jakarta Sans Light"/>
                <a:sym typeface="Plus Jakarta Sans Light"/>
              </a:rPr>
              <a:t>Також зроблено, що бот при попаданні шукає наступну частину корабля по вертикалі/горизонталі</a:t>
            </a:r>
            <a:endParaRPr lang="uk-UA"/>
          </a:p>
        </p:txBody>
      </p:sp>
      <p:sp>
        <p:nvSpPr>
          <p:cNvPr id="141" name="Google Shape;141;p16"/>
          <p:cNvSpPr txBox="1"/>
          <p:nvPr/>
        </p:nvSpPr>
        <p:spPr>
          <a:xfrm>
            <a:off x="141311" y="2915633"/>
            <a:ext cx="355431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uk" sz="900" dirty="0">
                <a:ea typeface="Plus Jakarta Sans Light"/>
                <a:sym typeface="Plus Jakarta Sans Light"/>
              </a:rPr>
              <a:t>Змінні гри: 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ShipTemplates</a:t>
            </a:r>
            <a:r>
              <a:rPr lang="uk" sz="900" dirty="0">
                <a:ea typeface="Plus Jakarta Sans Light"/>
                <a:sym typeface="Plus Jakarta Sans Light"/>
              </a:rPr>
              <a:t>, стани полів, чергування ходу, режими.</a:t>
            </a:r>
            <a:endParaRPr lang="uk-UA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startNewGame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()</a:t>
            </a:r>
            <a:r>
              <a:rPr lang="uk" sz="900" dirty="0">
                <a:ea typeface="Plus Jakarta Sans Light"/>
                <a:sym typeface="Plus Jakarta Sans Light"/>
              </a:rPr>
              <a:t> — </a:t>
            </a:r>
            <a:r>
              <a:rPr lang="uk" sz="900" dirty="0" err="1">
                <a:ea typeface="Plus Jakarta Sans Light"/>
                <a:sym typeface="Plus Jakarta Sans Light"/>
              </a:rPr>
              <a:t>ініціалізує</a:t>
            </a:r>
            <a:r>
              <a:rPr lang="uk" sz="900" dirty="0">
                <a:ea typeface="Plus Jakarta Sans Light"/>
                <a:sym typeface="Plus Jakarta Sans Light"/>
              </a:rPr>
              <a:t> гру: авто/ручне розміщення.</a:t>
            </a:r>
            <a:endParaRPr lang="uk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attachManualPlacementHandler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()</a:t>
            </a:r>
            <a:r>
              <a:rPr lang="uk" sz="900" dirty="0">
                <a:ea typeface="Plus Jakarta Sans Light"/>
                <a:sym typeface="Plus Jakarta Sans Light"/>
              </a:rPr>
              <a:t> — дозволяє ручне клацання клітин для розміщення.</a:t>
            </a:r>
            <a:endParaRPr lang="uk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attachPlayerClickHandler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()</a:t>
            </a:r>
            <a:r>
              <a:rPr lang="uk" sz="900" dirty="0">
                <a:ea typeface="Plus Jakarta Sans Light"/>
                <a:sym typeface="Plus Jakarta Sans Light"/>
              </a:rPr>
              <a:t> — обробка ходу гравця по полю бота.</a:t>
            </a:r>
            <a:endParaRPr lang="uk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botMove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()</a:t>
            </a:r>
            <a:r>
              <a:rPr lang="uk" sz="900" dirty="0">
                <a:ea typeface="Plus Jakarta Sans Light"/>
                <a:sym typeface="Plus Jakarta Sans Light"/>
              </a:rPr>
              <a:t> — логіка ходу бота, пам'ять попадань та підхід до добивання.</a:t>
            </a:r>
            <a:endParaRPr lang="uk" dirty="0">
              <a:sym typeface="Plus Jakarta Sans Light"/>
            </a:endParaRPr>
          </a:p>
          <a:p>
            <a:pPr>
              <a:buChar char="•"/>
            </a:pPr>
            <a:r>
              <a:rPr lang="uk" sz="900" dirty="0">
                <a:ea typeface="Plus Jakarta Sans Light"/>
                <a:sym typeface="Plus Jakarta Sans Light"/>
              </a:rPr>
              <a:t>Зберігає/читає статистику в 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localStorage</a:t>
            </a:r>
            <a:r>
              <a:rPr lang="uk" sz="900" dirty="0">
                <a:ea typeface="Plus Jakarta Sans Light"/>
                <a:sym typeface="Plus Jakarta Sans Light"/>
              </a:rPr>
              <a:t>.</a:t>
            </a:r>
            <a:endParaRPr lang="uk" dirty="0">
              <a:sym typeface="Plus Jakarta Sans Light"/>
            </a:endParaRPr>
          </a:p>
          <a:p>
            <a:r>
              <a:rPr lang="uk" sz="900" b="1" dirty="0">
                <a:ea typeface="Plus Jakarta Sans Light"/>
                <a:sym typeface="Plus Jakarta Sans Light"/>
              </a:rPr>
              <a:t>Роль:</a:t>
            </a:r>
            <a:r>
              <a:rPr lang="uk" sz="900" dirty="0">
                <a:ea typeface="Plus Jakarta Sans Light"/>
                <a:sym typeface="Plus Jakarta Sans Light"/>
              </a:rPr>
              <a:t> виконує весь ігровий сценарій: режими, AI, перевірка </a:t>
            </a:r>
            <a:r>
              <a:rPr lang="uk" sz="900" dirty="0" err="1">
                <a:ea typeface="Plus Jakarta Sans Light"/>
                <a:sym typeface="Plus Jakarta Sans Light"/>
              </a:rPr>
              <a:t>перемог</a:t>
            </a:r>
            <a:r>
              <a:rPr lang="uk" sz="900" dirty="0">
                <a:ea typeface="Plus Jakarta Sans Light"/>
                <a:sym typeface="Plus Jakarta Sans Light"/>
              </a:rPr>
              <a:t>, збереження, </a:t>
            </a:r>
            <a:r>
              <a:rPr lang="uk" sz="900" dirty="0" err="1">
                <a:ea typeface="Plus Jakarta Sans Light"/>
                <a:sym typeface="Plus Jakarta Sans Light"/>
              </a:rPr>
              <a:t>підсвічування.реалізує</a:t>
            </a:r>
            <a:r>
              <a:rPr lang="uk" sz="900" dirty="0">
                <a:ea typeface="Plus Jakarta Sans Light"/>
                <a:sym typeface="Plus Jakarta Sans Light"/>
              </a:rPr>
              <a:t> вимогу </a:t>
            </a:r>
            <a:r>
              <a:rPr lang="uk" sz="900" b="1" dirty="0" err="1">
                <a:ea typeface="Plus Jakarta Sans Light"/>
                <a:sym typeface="Plus Jakarta Sans Light"/>
              </a:rPr>
              <a:t>localStorage</a:t>
            </a:r>
            <a:r>
              <a:rPr lang="uk" sz="900" b="1" dirty="0">
                <a:ea typeface="Plus Jakarta Sans Light"/>
                <a:sym typeface="Plus Jakarta Sans Light"/>
              </a:rPr>
              <a:t> — збереження статистики (виграші/поразки)</a:t>
            </a:r>
            <a:r>
              <a:rPr lang="uk" sz="900" dirty="0">
                <a:ea typeface="Plus Jakarta Sans Light"/>
                <a:sym typeface="Plus Jakarta Sans Light"/>
              </a:rPr>
              <a:t>.</a:t>
            </a:r>
            <a:endParaRPr lang="uk" sz="900" dirty="0">
              <a:ea typeface="Plus Jakarta Sans Light"/>
            </a:endParaRPr>
          </a:p>
          <a:p>
            <a:pPr marL="285750" indent="-285750">
              <a:buFont typeface="Arial,Sans-Serif"/>
              <a:buChar char="•"/>
            </a:pPr>
            <a:endParaRPr lang="uk" sz="900" dirty="0">
              <a:ea typeface="Plus Jakarta Sans Light"/>
              <a:sym typeface="Plus Jakarta Sans Light"/>
            </a:endParaRPr>
          </a:p>
          <a:p>
            <a:pPr>
              <a:buFont typeface="Arial"/>
              <a:buChar char="•"/>
            </a:pPr>
            <a:endParaRPr lang="uk" sz="900" dirty="0"/>
          </a:p>
          <a:p>
            <a:pPr>
              <a:lnSpc>
                <a:spcPct val="120000"/>
              </a:lnSpc>
            </a:pPr>
            <a:endParaRPr lang="uk" sz="900" dirty="0"/>
          </a:p>
        </p:txBody>
      </p:sp>
      <p:sp>
        <p:nvSpPr>
          <p:cNvPr id="142" name="Google Shape;142;p16"/>
          <p:cNvSpPr txBox="1"/>
          <p:nvPr/>
        </p:nvSpPr>
        <p:spPr>
          <a:xfrm>
            <a:off x="4080099" y="2802944"/>
            <a:ext cx="464096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uk" sz="900" err="1">
                <a:latin typeface="Consolas"/>
                <a:ea typeface="Plus Jakarta Sans Light"/>
                <a:sym typeface="Plus Jakarta Sans Light"/>
              </a:rPr>
              <a:t>createBoard</a:t>
            </a:r>
            <a:r>
              <a:rPr lang="uk" sz="900">
                <a:latin typeface="Consolas"/>
                <a:ea typeface="Plus Jakarta Sans Light"/>
                <a:sym typeface="Plus Jakarta Sans Light"/>
              </a:rPr>
              <a:t>(</a:t>
            </a:r>
            <a:r>
              <a:rPr lang="uk" sz="900" err="1">
                <a:latin typeface="Consolas"/>
                <a:ea typeface="Plus Jakarta Sans Light"/>
                <a:sym typeface="Plus Jakarta Sans Light"/>
              </a:rPr>
              <a:t>containerId</a:t>
            </a:r>
            <a:r>
              <a:rPr lang="uk" sz="900">
                <a:latin typeface="Consolas"/>
                <a:ea typeface="Plus Jakarta Sans Light"/>
                <a:sym typeface="Plus Jakarta Sans Light"/>
              </a:rPr>
              <a:t>, </a:t>
            </a:r>
            <a:r>
              <a:rPr lang="uk" sz="900" err="1">
                <a:latin typeface="Consolas"/>
                <a:ea typeface="Plus Jakarta Sans Light"/>
                <a:sym typeface="Plus Jakarta Sans Light"/>
              </a:rPr>
              <a:t>isPlayer</a:t>
            </a:r>
            <a:r>
              <a:rPr lang="uk" sz="900">
                <a:latin typeface="Consolas"/>
                <a:ea typeface="Plus Jakarta Sans Light"/>
                <a:sym typeface="Plus Jakarta Sans Light"/>
              </a:rPr>
              <a:t>)</a:t>
            </a:r>
            <a:r>
              <a:rPr lang="uk" sz="900">
                <a:ea typeface="Plus Jakarta Sans Light"/>
                <a:sym typeface="Plus Jakarta Sans Light"/>
              </a:rPr>
              <a:t> — генерує DOM-поле 10×10.</a:t>
            </a:r>
            <a:endParaRPr lang="uk-UA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clearBoard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containerId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)</a:t>
            </a:r>
            <a:r>
              <a:rPr lang="uk" sz="900" dirty="0">
                <a:ea typeface="Plus Jakarta Sans Light"/>
                <a:sym typeface="Plus Jakarta Sans Light"/>
              </a:rPr>
              <a:t>, 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markCell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containerId,x,y,result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)</a:t>
            </a:r>
            <a:r>
              <a:rPr lang="uk" sz="900" dirty="0">
                <a:ea typeface="Plus Jakarta Sans Light"/>
                <a:sym typeface="Plus Jakarta Sans Light"/>
              </a:rPr>
              <a:t> — оновлюють клітинки/колір.</a:t>
            </a:r>
            <a:endParaRPr lang="uk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placeShip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</a:t>
            </a: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containerId,x,y,size,horizontal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)</a:t>
            </a:r>
            <a:r>
              <a:rPr lang="uk" sz="900" dirty="0">
                <a:ea typeface="Plus Jakarta Sans Light"/>
                <a:sym typeface="Plus Jakarta Sans Light"/>
              </a:rPr>
              <a:t> — продемонструвати розміщення.</a:t>
            </a:r>
            <a:endParaRPr lang="uk" dirty="0">
              <a:sym typeface="Plus Jakarta Sans Light"/>
            </a:endParaRPr>
          </a:p>
          <a:p>
            <a:pPr marL="285750" indent="-285750">
              <a:buChar char="•"/>
            </a:pPr>
            <a:r>
              <a:rPr lang="uk" sz="900" dirty="0" err="1">
                <a:latin typeface="Consolas"/>
                <a:ea typeface="Plus Jakarta Sans Light"/>
                <a:sym typeface="Plus Jakarta Sans Light"/>
              </a:rPr>
              <a:t>enableDragAndDrop</a:t>
            </a:r>
            <a:r>
              <a:rPr lang="uk" sz="900" dirty="0">
                <a:latin typeface="Consolas"/>
                <a:ea typeface="Plus Jakarta Sans Light"/>
                <a:sym typeface="Plus Jakarta Sans Light"/>
              </a:rPr>
              <a:t>()</a:t>
            </a:r>
            <a:r>
              <a:rPr lang="uk" sz="900" dirty="0">
                <a:ea typeface="Plus Jakarta Sans Light"/>
                <a:sym typeface="Plus Jakarta Sans Light"/>
              </a:rPr>
              <a:t> — старт заготовки </a:t>
            </a:r>
            <a:r>
              <a:rPr lang="uk" sz="900" dirty="0" err="1">
                <a:ea typeface="Plus Jakarta Sans Light"/>
                <a:sym typeface="Plus Jakarta Sans Light"/>
              </a:rPr>
              <a:t>Drag&amp;Drop</a:t>
            </a:r>
            <a:r>
              <a:rPr lang="uk" sz="900" dirty="0">
                <a:ea typeface="Plus Jakarta Sans Light"/>
                <a:sym typeface="Plus Jakarta Sans Light"/>
              </a:rPr>
              <a:t> (можна розвинути).</a:t>
            </a:r>
            <a:endParaRPr lang="uk" dirty="0">
              <a:sym typeface="Plus Jakarta Sans Light"/>
            </a:endParaRPr>
          </a:p>
          <a:p>
            <a:r>
              <a:rPr lang="uk" sz="900" b="1" dirty="0">
                <a:ea typeface="Plus Jakarta Sans Light"/>
                <a:sym typeface="Plus Jakarta Sans Light"/>
              </a:rPr>
              <a:t>Роль:</a:t>
            </a:r>
            <a:r>
              <a:rPr lang="uk" sz="900" dirty="0">
                <a:ea typeface="Plus Jakarta Sans Light"/>
                <a:sym typeface="Plus Jakarta Sans Light"/>
              </a:rPr>
              <a:t> забезпечує роботу з DOM, підсвічування, </a:t>
            </a:r>
            <a:r>
              <a:rPr lang="uk" sz="900" dirty="0" err="1">
                <a:ea typeface="Plus Jakarta Sans Light"/>
                <a:sym typeface="Plus Jakarta Sans Light"/>
              </a:rPr>
              <a:t>drag&amp;drop-конструкції</a:t>
            </a:r>
            <a:r>
              <a:rPr lang="uk" sz="900" dirty="0">
                <a:ea typeface="Plus Jakarta Sans Light"/>
                <a:sym typeface="Plus Jakarta Sans Light"/>
              </a:rPr>
              <a:t>, реалізація </a:t>
            </a:r>
            <a:r>
              <a:rPr lang="uk" sz="900" b="1" dirty="0" err="1">
                <a:ea typeface="Plus Jakarta Sans Light"/>
                <a:sym typeface="Plus Jakarta Sans Light"/>
              </a:rPr>
              <a:t>jQuery</a:t>
            </a:r>
            <a:r>
              <a:rPr lang="uk" sz="900" b="1" dirty="0">
                <a:ea typeface="Plus Jakarta Sans Light"/>
                <a:sym typeface="Plus Jakarta Sans Light"/>
              </a:rPr>
              <a:t> UI</a:t>
            </a:r>
            <a:r>
              <a:rPr lang="uk" sz="900" dirty="0">
                <a:ea typeface="Plus Jakarta Sans Light"/>
                <a:sym typeface="Plus Jakarta Sans Light"/>
              </a:rPr>
              <a:t> вимог.</a:t>
            </a:r>
            <a:endParaRPr lang="uk" dirty="0">
              <a:sym typeface="Plus Jakarta Sans Light"/>
            </a:endParaRPr>
          </a:p>
          <a:p>
            <a:pPr>
              <a:lnSpc>
                <a:spcPct val="120000"/>
              </a:lnSpc>
            </a:pPr>
            <a:endParaRPr lang="uk" sz="900" dirty="0"/>
          </a:p>
        </p:txBody>
      </p:sp>
      <p:sp>
        <p:nvSpPr>
          <p:cNvPr id="2" name="Google Shape;128;p16">
            <a:extLst>
              <a:ext uri="{FF2B5EF4-FFF2-40B4-BE49-F238E27FC236}">
                <a16:creationId xmlns:a16="http://schemas.microsoft.com/office/drawing/2014/main" id="{94F0ECED-8D59-968D-1C19-B3BB5BE427B5}"/>
              </a:ext>
            </a:extLst>
          </p:cNvPr>
          <p:cNvSpPr txBox="1"/>
          <p:nvPr/>
        </p:nvSpPr>
        <p:spPr>
          <a:xfrm>
            <a:off x="4191000" y="4081887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05</a:t>
            </a:r>
            <a:endParaRPr sz="1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3" name="Google Shape;132;p16">
            <a:extLst>
              <a:ext uri="{FF2B5EF4-FFF2-40B4-BE49-F238E27FC236}">
                <a16:creationId xmlns:a16="http://schemas.microsoft.com/office/drawing/2014/main" id="{D8B5166A-32CD-84FA-5F5F-56F4B0623800}"/>
              </a:ext>
            </a:extLst>
          </p:cNvPr>
          <p:cNvCxnSpPr>
            <a:cxnSpLocks/>
          </p:cNvCxnSpPr>
          <p:nvPr/>
        </p:nvCxnSpPr>
        <p:spPr>
          <a:xfrm>
            <a:off x="4635500" y="4312633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36;p16">
            <a:extLst>
              <a:ext uri="{FF2B5EF4-FFF2-40B4-BE49-F238E27FC236}">
                <a16:creationId xmlns:a16="http://schemas.microsoft.com/office/drawing/2014/main" id="{5D7EDD07-8555-BDC9-9CB5-A17864085251}"/>
              </a:ext>
            </a:extLst>
          </p:cNvPr>
          <p:cNvSpPr txBox="1"/>
          <p:nvPr/>
        </p:nvSpPr>
        <p:spPr>
          <a:xfrm>
            <a:off x="5271394" y="4081887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" sz="1500" dirty="0">
                <a:sym typeface="Plus Jakarta Sans"/>
              </a:rPr>
              <a:t>📁 </a:t>
            </a:r>
            <a:r>
              <a:rPr lang="uk" sz="1500" dirty="0">
                <a:latin typeface="Consolas"/>
                <a:sym typeface="Plus Jakarta Sans"/>
              </a:rPr>
              <a:t>styles.css</a:t>
            </a:r>
            <a:endParaRPr lang="uk-UA" dirty="0">
              <a:latin typeface="Consolas"/>
            </a:endParaRPr>
          </a:p>
        </p:txBody>
      </p:sp>
      <p:sp>
        <p:nvSpPr>
          <p:cNvPr id="5" name="Google Shape;142;p16">
            <a:extLst>
              <a:ext uri="{FF2B5EF4-FFF2-40B4-BE49-F238E27FC236}">
                <a16:creationId xmlns:a16="http://schemas.microsoft.com/office/drawing/2014/main" id="{7900C45D-049D-3E56-6534-297DB37395A5}"/>
              </a:ext>
            </a:extLst>
          </p:cNvPr>
          <p:cNvSpPr txBox="1"/>
          <p:nvPr/>
        </p:nvSpPr>
        <p:spPr>
          <a:xfrm>
            <a:off x="5207000" y="4461099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uk" sz="900" dirty="0"/>
              <a:t>Звичайний файл із стильним оформленням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381000" y="508000"/>
            <a:ext cx="825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uk" sz="3000" dirty="0">
                <a:solidFill>
                  <a:srgbClr val="17A33E"/>
                </a:solidFill>
                <a:sym typeface="Plus Jakarta Sans"/>
              </a:rPr>
              <a:t>✅ Реалізовані вимоги</a:t>
            </a:r>
            <a:endParaRPr lang="uk-UA" dirty="0"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016000"/>
            <a:ext cx="1143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7"/>
          <p:cNvCxnSpPr/>
          <p:nvPr/>
        </p:nvCxnSpPr>
        <p:spPr>
          <a:xfrm>
            <a:off x="825500" y="1841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DACE08-526D-B4F2-8EF6-9202A38CBC4F}"/>
              </a:ext>
            </a:extLst>
          </p:cNvPr>
          <p:cNvSpPr txBox="1"/>
          <p:nvPr/>
        </p:nvSpPr>
        <p:spPr>
          <a:xfrm>
            <a:off x="1590541" y="1803847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dirty="0"/>
              <a:t>✔️ JS: </a:t>
            </a:r>
            <a:r>
              <a:rPr lang="en-US" err="1"/>
              <a:t>умови</a:t>
            </a:r>
            <a:r>
              <a:rPr lang="en-US" dirty="0"/>
              <a:t>, </a:t>
            </a:r>
            <a:r>
              <a:rPr lang="en-US" err="1"/>
              <a:t>цикли</a:t>
            </a:r>
            <a:r>
              <a:rPr lang="en-US" dirty="0"/>
              <a:t>, </a:t>
            </a:r>
            <a:r>
              <a:rPr lang="en-US" err="1"/>
              <a:t>масиви</a:t>
            </a:r>
            <a:r>
              <a:rPr lang="en-US" dirty="0"/>
              <a:t>, </a:t>
            </a:r>
            <a:r>
              <a:rPr lang="en-US" err="1"/>
              <a:t>функції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dirty="0"/>
              <a:t>✔️ ООП: </a:t>
            </a:r>
            <a:r>
              <a:rPr lang="en-US" dirty="0" err="1"/>
              <a:t>клас</a:t>
            </a:r>
            <a:r>
              <a:rPr lang="en-US" dirty="0"/>
              <a:t> </a:t>
            </a:r>
            <a:r>
              <a:rPr lang="en-US" dirty="0" err="1"/>
              <a:t>AIPlayer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✔️ jQuery: </a:t>
            </a:r>
            <a:r>
              <a:rPr lang="en-US" err="1"/>
              <a:t>маніпуляції</a:t>
            </a:r>
            <a:r>
              <a:rPr lang="en-US" dirty="0"/>
              <a:t> DOM, UI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✔️ </a:t>
            </a:r>
            <a:r>
              <a:rPr lang="en-US" err="1"/>
              <a:t>localStorage</a:t>
            </a:r>
            <a:r>
              <a:rPr lang="en-US" dirty="0"/>
              <a:t>: </a:t>
            </a:r>
            <a:r>
              <a:rPr lang="en-US" err="1"/>
              <a:t>збереження</a:t>
            </a:r>
            <a:r>
              <a:rPr lang="en-US" dirty="0"/>
              <a:t> </a:t>
            </a:r>
            <a:r>
              <a:rPr lang="en-US" err="1"/>
              <a:t>статистики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dirty="0"/>
              <a:t>✔️ </a:t>
            </a:r>
            <a:r>
              <a:rPr lang="en-US" dirty="0" err="1"/>
              <a:t>Drag&amp;Drop</a:t>
            </a:r>
            <a:r>
              <a:rPr lang="en-US" dirty="0"/>
              <a:t>: </a:t>
            </a:r>
            <a:r>
              <a:rPr lang="en-US" dirty="0" err="1"/>
              <a:t>ручне</a:t>
            </a:r>
            <a:r>
              <a:rPr lang="en-US" dirty="0"/>
              <a:t> </a:t>
            </a:r>
            <a:r>
              <a:rPr lang="en-US" dirty="0" err="1"/>
              <a:t>розміщення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81000" y="508000"/>
            <a:ext cx="825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Майбутня дорожня карта</a:t>
            </a:r>
            <a:endParaRPr sz="3000" b="1">
              <a:solidFill>
                <a:srgbClr val="17A33E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1016000"/>
            <a:ext cx="1143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381000" y="1651000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191000" y="1651000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02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81000" y="2921000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03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191000" y="2921000"/>
            <a:ext cx="44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>
                <a:latin typeface="Plus Jakarta Sans"/>
                <a:ea typeface="Plus Jakarta Sans"/>
                <a:cs typeface="Plus Jakarta Sans"/>
                <a:sym typeface="Plus Jakarta Sans"/>
              </a:rPr>
              <a:t>04</a:t>
            </a:r>
            <a:endParaRPr sz="15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825500" y="1841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4635500" y="1841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825500" y="3111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4635500" y="3111500"/>
            <a:ext cx="507900" cy="0"/>
          </a:xfrm>
          <a:prstGeom prst="straightConnector1">
            <a:avLst/>
          </a:prstGeom>
          <a:noFill/>
          <a:ln w="1270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8"/>
          <p:cNvSpPr txBox="1"/>
          <p:nvPr/>
        </p:nvSpPr>
        <p:spPr>
          <a:xfrm>
            <a:off x="1397000" y="2032000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900" dirty="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Покращений інтерфейс користувача та розширені функції для безперебійного використання. </a:t>
            </a:r>
            <a:endParaRPr lang="uk" sz="900" dirty="0">
              <a:latin typeface="Plus Jakarta Sans Light"/>
              <a:ea typeface="Plus Jakarta Sans Light"/>
              <a:cs typeface="Plus Jakarta Sans Light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207000" y="2032000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uk" sz="900" dirty="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Надати пріоритет виправленням помилок і врахувати критичні відгуки користувачів, щоб підвищити загальну стабільність і надійність продукту.</a:t>
            </a:r>
            <a:endParaRPr sz="900" dirty="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1397000" y="3302000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uk" sz="900" dirty="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Зосередитися на впровадженні основних функціональних можливостей та інтеграції ключових </a:t>
            </a:r>
            <a:r>
              <a:rPr lang="uk" sz="900" dirty="0" err="1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партнерств</a:t>
            </a:r>
            <a:r>
              <a:rPr lang="uk" sz="900" dirty="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для міцної основи.</a:t>
            </a:r>
            <a:endParaRPr sz="900" dirty="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207000" y="3302000"/>
            <a:ext cx="254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uk" sz="900" dirty="0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Розширити можливості платформи, додаючи розширені функції та вивчаючи нові інтеграції для ширшого охоплення.</a:t>
            </a:r>
            <a:endParaRPr sz="900" dirty="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Екран (16:9)</PresentationFormat>
  <Slides>5</Slides>
  <Notes>5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Simple Light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162</cp:revision>
  <dcterms:modified xsi:type="dcterms:W3CDTF">2025-06-25T13:21:22Z</dcterms:modified>
</cp:coreProperties>
</file>