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Agrandir" panose="020B0604020202020204" charset="-94"/>
      <p:regular r:id="rId15"/>
    </p:embeddedFont>
    <p:embeddedFont>
      <p:font typeface="Agrandir Bold" panose="020B0604020202020204" charset="-9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118" y="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gif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000871" y="2049921"/>
            <a:ext cx="12286259" cy="6187158"/>
            <a:chOff x="0" y="0"/>
            <a:chExt cx="16381678" cy="8249545"/>
          </a:xfrm>
        </p:grpSpPr>
        <p:sp>
          <p:nvSpPr>
            <p:cNvPr id="4" name="TextBox 4"/>
            <p:cNvSpPr txBox="1"/>
            <p:nvPr/>
          </p:nvSpPr>
          <p:spPr>
            <a:xfrm>
              <a:off x="0" y="-221615"/>
              <a:ext cx="16381678" cy="7373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667"/>
                </a:lnSpc>
              </a:pPr>
              <a:r>
                <a:rPr lang="en-US" sz="12425">
                  <a:solidFill>
                    <a:srgbClr val="2B2B2B"/>
                  </a:solidFill>
                  <a:latin typeface="Agrandir"/>
                </a:rPr>
                <a:t>ARABALAR İLE İLGİLİ VERİ ANALİZİ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487704"/>
              <a:ext cx="16381678" cy="7618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>
                  <a:solidFill>
                    <a:srgbClr val="2B2B2B"/>
                  </a:solidFill>
                  <a:latin typeface="Agrandir"/>
                </a:rPr>
                <a:t>TURHAN GÖKSU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id="8" name="Freeform 8"/>
          <p:cNvSpPr/>
          <p:nvPr/>
        </p:nvSpPr>
        <p:spPr>
          <a:xfrm>
            <a:off x="15516519" y="1028700"/>
            <a:ext cx="1742781" cy="1667227"/>
          </a:xfrm>
          <a:custGeom>
            <a:avLst/>
            <a:gdLst/>
            <a:ahLst/>
            <a:cxnLst/>
            <a:rect l="l" t="t" r="r" b="b"/>
            <a:pathLst>
              <a:path w="1742781" h="1667227">
                <a:moveTo>
                  <a:pt x="0" y="0"/>
                </a:moveTo>
                <a:lnTo>
                  <a:pt x="1742781" y="0"/>
                </a:lnTo>
                <a:lnTo>
                  <a:pt x="1742781" y="1667227"/>
                </a:lnTo>
                <a:lnTo>
                  <a:pt x="0" y="16672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09000" y="1613608"/>
            <a:ext cx="6643666" cy="447676"/>
            <a:chOff x="0" y="0"/>
            <a:chExt cx="8858222" cy="596901"/>
          </a:xfrm>
        </p:grpSpPr>
        <p:sp>
          <p:nvSpPr>
            <p:cNvPr id="3" name="TextBox 3"/>
            <p:cNvSpPr txBox="1"/>
            <p:nvPr/>
          </p:nvSpPr>
          <p:spPr>
            <a:xfrm>
              <a:off x="1283006" y="-133350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</a:rPr>
                <a:t>Arabalar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038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</a:rPr>
                <a:t>-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809000" y="2385134"/>
            <a:ext cx="6643666" cy="447676"/>
            <a:chOff x="0" y="0"/>
            <a:chExt cx="8858222" cy="596901"/>
          </a:xfrm>
        </p:grpSpPr>
        <p:sp>
          <p:nvSpPr>
            <p:cNvPr id="6" name="TextBox 6"/>
            <p:cNvSpPr txBox="1"/>
            <p:nvPr/>
          </p:nvSpPr>
          <p:spPr>
            <a:xfrm>
              <a:off x="1283006" y="-133350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</a:rPr>
                <a:t>Arabaların markaları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038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</a:rPr>
                <a:t>-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809000" y="3156659"/>
            <a:ext cx="6643666" cy="447676"/>
            <a:chOff x="0" y="0"/>
            <a:chExt cx="8858222" cy="596901"/>
          </a:xfrm>
        </p:grpSpPr>
        <p:sp>
          <p:nvSpPr>
            <p:cNvPr id="9" name="TextBox 9"/>
            <p:cNvSpPr txBox="1"/>
            <p:nvPr/>
          </p:nvSpPr>
          <p:spPr>
            <a:xfrm>
              <a:off x="1283006" y="-133350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</a:rPr>
                <a:t>Arabaların piyasaya sürülme yılı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038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</a:rPr>
                <a:t>-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09000" y="3928185"/>
            <a:ext cx="6643666" cy="971551"/>
            <a:chOff x="0" y="0"/>
            <a:chExt cx="8858222" cy="1295401"/>
          </a:xfrm>
        </p:grpSpPr>
        <p:sp>
          <p:nvSpPr>
            <p:cNvPr id="12" name="TextBox 12"/>
            <p:cNvSpPr txBox="1"/>
            <p:nvPr/>
          </p:nvSpPr>
          <p:spPr>
            <a:xfrm>
              <a:off x="1283006" y="-133350"/>
              <a:ext cx="7575216" cy="1428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</a:rPr>
                <a:t>Arabaların kaç kilometrede olduğu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3963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</a:rPr>
                <a:t>-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613064" y="3234123"/>
            <a:ext cx="8959730" cy="6417329"/>
          </a:xfrm>
          <a:custGeom>
            <a:avLst/>
            <a:gdLst/>
            <a:ahLst/>
            <a:cxnLst/>
            <a:rect l="l" t="t" r="r" b="b"/>
            <a:pathLst>
              <a:path w="8959730" h="6417329">
                <a:moveTo>
                  <a:pt x="0" y="0"/>
                </a:moveTo>
                <a:lnTo>
                  <a:pt x="8959729" y="0"/>
                </a:lnTo>
                <a:lnTo>
                  <a:pt x="8959729" y="6417329"/>
                </a:lnTo>
                <a:lnTo>
                  <a:pt x="0" y="6417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0" b="-7533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13064" y="615249"/>
            <a:ext cx="8530936" cy="230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</a:rPr>
              <a:t>VERİ SETİ HAKKINDA BİLGİLER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809000" y="653349"/>
            <a:ext cx="6145897" cy="636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43"/>
              </a:lnSpc>
            </a:pPr>
            <a:r>
              <a:rPr lang="en-US" sz="3245">
                <a:solidFill>
                  <a:srgbClr val="2B2B2B"/>
                </a:solidFill>
                <a:latin typeface="Agrandir"/>
              </a:rPr>
              <a:t>Veri Setimiz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809000" y="5223586"/>
            <a:ext cx="6643666" cy="447676"/>
            <a:chOff x="0" y="0"/>
            <a:chExt cx="8858222" cy="596901"/>
          </a:xfrm>
        </p:grpSpPr>
        <p:sp>
          <p:nvSpPr>
            <p:cNvPr id="18" name="TextBox 18"/>
            <p:cNvSpPr txBox="1"/>
            <p:nvPr/>
          </p:nvSpPr>
          <p:spPr>
            <a:xfrm>
              <a:off x="1283006" y="-133350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</a:rPr>
                <a:t>Arabaların kullandığı yakıt türü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038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</a:rPr>
                <a:t>-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809000" y="5995112"/>
            <a:ext cx="6643666" cy="447676"/>
            <a:chOff x="0" y="0"/>
            <a:chExt cx="8858222" cy="596901"/>
          </a:xfrm>
        </p:grpSpPr>
        <p:sp>
          <p:nvSpPr>
            <p:cNvPr id="21" name="TextBox 21"/>
            <p:cNvSpPr txBox="1"/>
            <p:nvPr/>
          </p:nvSpPr>
          <p:spPr>
            <a:xfrm>
              <a:off x="1283006" y="-133350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</a:rPr>
                <a:t>Arabaların satıcılarının türü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9038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</a:rPr>
                <a:t>-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809000" y="6766637"/>
            <a:ext cx="6643666" cy="447676"/>
            <a:chOff x="0" y="0"/>
            <a:chExt cx="8858222" cy="596901"/>
          </a:xfrm>
        </p:grpSpPr>
        <p:sp>
          <p:nvSpPr>
            <p:cNvPr id="24" name="TextBox 24"/>
            <p:cNvSpPr txBox="1"/>
            <p:nvPr/>
          </p:nvSpPr>
          <p:spPr>
            <a:xfrm>
              <a:off x="1283006" y="-133350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</a:rPr>
                <a:t>Arabaların vites türü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9038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</a:rPr>
                <a:t>-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809000" y="7538163"/>
            <a:ext cx="6643666" cy="447676"/>
            <a:chOff x="0" y="0"/>
            <a:chExt cx="8858222" cy="596901"/>
          </a:xfrm>
        </p:grpSpPr>
        <p:sp>
          <p:nvSpPr>
            <p:cNvPr id="27" name="TextBox 27"/>
            <p:cNvSpPr txBox="1"/>
            <p:nvPr/>
          </p:nvSpPr>
          <p:spPr>
            <a:xfrm>
              <a:off x="1283006" y="-133350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</a:rPr>
                <a:t>Arabaların sahiplerinin türü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9038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</a:rPr>
                <a:t>-</a:t>
              </a: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9809000" y="8166814"/>
            <a:ext cx="8211339" cy="166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B2B2B"/>
                </a:solidFill>
                <a:latin typeface="Agrandir"/>
              </a:rPr>
              <a:t>Verilerini içermektedir ve veri setimizde 4340 arabanın verisi bulunmaktadır</a:t>
            </a:r>
          </a:p>
          <a:p>
            <a:pPr algn="ctr">
              <a:lnSpc>
                <a:spcPts val="4200"/>
              </a:lnSpc>
            </a:pPr>
            <a:endParaRPr lang="en-US" sz="3000">
              <a:solidFill>
                <a:srgbClr val="2B2B2B"/>
              </a:solidFill>
              <a:latin typeface="Agrand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331266"/>
            <a:ext cx="12827198" cy="261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479"/>
              </a:lnSpc>
              <a:spcBef>
                <a:spcPct val="0"/>
              </a:spcBef>
            </a:pPr>
            <a:r>
              <a:rPr lang="en-US" sz="7899" dirty="0" err="1">
                <a:solidFill>
                  <a:srgbClr val="2B2B2B"/>
                </a:solidFill>
                <a:latin typeface="Agrandir"/>
              </a:rPr>
              <a:t>Markalar</a:t>
            </a:r>
            <a:r>
              <a:rPr lang="en-US" sz="7899" dirty="0">
                <a:solidFill>
                  <a:srgbClr val="2B2B2B"/>
                </a:solidFill>
                <a:latin typeface="Agrandir"/>
              </a:rPr>
              <a:t> </a:t>
            </a:r>
            <a:r>
              <a:rPr lang="en-US" sz="7899" dirty="0" err="1">
                <a:solidFill>
                  <a:srgbClr val="2B2B2B"/>
                </a:solidFill>
                <a:latin typeface="Agrandir"/>
              </a:rPr>
              <a:t>ve</a:t>
            </a:r>
            <a:r>
              <a:rPr lang="en-US" sz="7899" dirty="0">
                <a:solidFill>
                  <a:srgbClr val="2B2B2B"/>
                </a:solidFill>
                <a:latin typeface="Agrandir"/>
              </a:rPr>
              <a:t> </a:t>
            </a:r>
            <a:r>
              <a:rPr lang="en-US" sz="7899" dirty="0" err="1">
                <a:solidFill>
                  <a:srgbClr val="2B2B2B"/>
                </a:solidFill>
                <a:latin typeface="Agrandir"/>
              </a:rPr>
              <a:t>Satış</a:t>
            </a:r>
            <a:r>
              <a:rPr lang="en-US" sz="7899" dirty="0">
                <a:solidFill>
                  <a:srgbClr val="2B2B2B"/>
                </a:solidFill>
                <a:latin typeface="Agrandir"/>
              </a:rPr>
              <a:t> </a:t>
            </a:r>
            <a:r>
              <a:rPr lang="en-US" sz="7899" dirty="0" err="1">
                <a:solidFill>
                  <a:srgbClr val="2B2B2B"/>
                </a:solidFill>
                <a:latin typeface="Agrandir"/>
              </a:rPr>
              <a:t>Sayıları</a:t>
            </a:r>
            <a:r>
              <a:rPr lang="en-US" sz="7899" dirty="0">
                <a:solidFill>
                  <a:srgbClr val="2B2B2B"/>
                </a:solidFill>
                <a:latin typeface="Agrandir"/>
              </a:rPr>
              <a:t> </a:t>
            </a:r>
            <a:r>
              <a:rPr lang="en-US" sz="7899" dirty="0" err="1">
                <a:solidFill>
                  <a:srgbClr val="2B2B2B"/>
                </a:solidFill>
                <a:latin typeface="Agrandir"/>
              </a:rPr>
              <a:t>Arasındaki</a:t>
            </a:r>
            <a:r>
              <a:rPr lang="en-US" sz="7899" dirty="0">
                <a:solidFill>
                  <a:srgbClr val="2B2B2B"/>
                </a:solidFill>
                <a:latin typeface="Agrandir"/>
              </a:rPr>
              <a:t> </a:t>
            </a:r>
            <a:r>
              <a:rPr lang="en-US" sz="7899" dirty="0" err="1">
                <a:solidFill>
                  <a:srgbClr val="2B2B2B"/>
                </a:solidFill>
                <a:latin typeface="Agrandir"/>
              </a:rPr>
              <a:t>İlişki</a:t>
            </a:r>
            <a:endParaRPr lang="en-US" sz="7899" dirty="0">
              <a:solidFill>
                <a:srgbClr val="2B2B2B"/>
              </a:solidFill>
              <a:latin typeface="Agrandi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36201" y="3698009"/>
            <a:ext cx="7237081" cy="166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B2B2B"/>
                </a:solidFill>
                <a:latin typeface="Agrandir"/>
              </a:rPr>
              <a:t>Yandaki grafikte görüldüğü üzere, satış sayıları olarak Maruti sektöre lider durumda.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036201" y="7217152"/>
            <a:ext cx="7251799" cy="1666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9"/>
              </a:lnSpc>
            </a:pPr>
            <a:r>
              <a:rPr lang="en-US" sz="3013">
                <a:solidFill>
                  <a:srgbClr val="2B2B2B"/>
                </a:solidFill>
                <a:latin typeface="Agrandir"/>
              </a:rPr>
              <a:t>Kia, Isuzu, Force, Daewoo, OpelCorsa, MG markalarının ise çok çok az satış sayısına sahip olduğunu görüyoruz.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036201" y="5990980"/>
            <a:ext cx="6527721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B2B2B"/>
                </a:solidFill>
                <a:latin typeface="Agrandir"/>
              </a:rPr>
              <a:t>Maruti'yi ise Hyundai takip etmekte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86892"/>
            <a:ext cx="10435571" cy="6008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363682" y="602433"/>
            <a:ext cx="11528326" cy="2348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84"/>
              </a:lnSpc>
              <a:spcBef>
                <a:spcPct val="0"/>
              </a:spcBef>
            </a:pPr>
            <a:r>
              <a:rPr lang="en-US" sz="7070">
                <a:solidFill>
                  <a:srgbClr val="2B2B2B"/>
                </a:solidFill>
                <a:latin typeface="Agrandir"/>
              </a:rPr>
              <a:t>Arabaların Yıllara Göre Toplam Satış Sayıları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>
            <a:off x="259773" y="4583818"/>
            <a:ext cx="9932365" cy="4966183"/>
          </a:xfrm>
          <a:custGeom>
            <a:avLst/>
            <a:gdLst/>
            <a:ahLst/>
            <a:cxnLst/>
            <a:rect l="l" t="t" r="r" b="b"/>
            <a:pathLst>
              <a:path w="9932365" h="4966183">
                <a:moveTo>
                  <a:pt x="0" y="0"/>
                </a:moveTo>
                <a:lnTo>
                  <a:pt x="9932365" y="0"/>
                </a:lnTo>
                <a:lnTo>
                  <a:pt x="9932365" y="4966183"/>
                </a:lnTo>
                <a:lnTo>
                  <a:pt x="0" y="49661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192138" y="3678944"/>
            <a:ext cx="8095862" cy="166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B2B2B"/>
                </a:solidFill>
                <a:latin typeface="Agrandir"/>
              </a:rPr>
              <a:t>Grafikte görüldüğü üzere, yıllar ilerledikçe arabaların toplam satış sayıları hep artmış vaziyette ta ki 2019 yılına kadar.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92138" y="5615630"/>
            <a:ext cx="8095862" cy="220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B2B2B"/>
                </a:solidFill>
                <a:latin typeface="Agrandir"/>
              </a:rPr>
              <a:t>2019 ve 2020 yıllarına kadar olan yükseliş arabalara tüketici tarafından talep edilmesi ve firmaların daha çok araba üretmesinden dolayıdır.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92138" y="8085717"/>
            <a:ext cx="8095862" cy="166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B2B2B"/>
                </a:solidFill>
                <a:latin typeface="Agrandir"/>
              </a:rPr>
              <a:t>2019 ve 2020 yıllarındaki gerileme ise pandemi ve insanların karantinalardan dolayı evde kalması etkili olmuştur.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>
            <a:off x="-2868523" y="2438918"/>
            <a:ext cx="10541077" cy="105224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3463659" y="-599139"/>
            <a:ext cx="5865675" cy="5231058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405245" y="1028700"/>
            <a:ext cx="8872369" cy="4436185"/>
          </a:xfrm>
          <a:custGeom>
            <a:avLst/>
            <a:gdLst/>
            <a:ahLst/>
            <a:cxnLst/>
            <a:rect l="l" t="t" r="r" b="b"/>
            <a:pathLst>
              <a:path w="8872369" h="4436185">
                <a:moveTo>
                  <a:pt x="0" y="0"/>
                </a:moveTo>
                <a:lnTo>
                  <a:pt x="8872370" y="0"/>
                </a:lnTo>
                <a:lnTo>
                  <a:pt x="8872370" y="4436185"/>
                </a:lnTo>
                <a:lnTo>
                  <a:pt x="0" y="443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05245" y="5464885"/>
            <a:ext cx="8872369" cy="4436185"/>
          </a:xfrm>
          <a:custGeom>
            <a:avLst/>
            <a:gdLst/>
            <a:ahLst/>
            <a:cxnLst/>
            <a:rect l="l" t="t" r="r" b="b"/>
            <a:pathLst>
              <a:path w="8872369" h="4436185">
                <a:moveTo>
                  <a:pt x="0" y="0"/>
                </a:moveTo>
                <a:lnTo>
                  <a:pt x="8872370" y="0"/>
                </a:lnTo>
                <a:lnTo>
                  <a:pt x="8872370" y="4436184"/>
                </a:lnTo>
                <a:lnTo>
                  <a:pt x="0" y="44361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566167" y="2088225"/>
            <a:ext cx="8721833" cy="166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Yandaki iki grafik verilmiştir. Bu grafikler arabaların yıllara göre satış fiyatı ve yıllara göre kilometre değerlerini göstermektedir.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66167" y="4307550"/>
            <a:ext cx="8721833" cy="220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Yukarıdaki grafikte arabaların yıllar geçtikçe fiyatlarının artması hem arabanın yaşı hem de aşağıdaki grafikte görüldüğü üzere kilometresinin yüksek olması sebep olmuştur.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66167" y="7061970"/>
            <a:ext cx="8721833" cy="166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Yukarıdaki grafikte 2020 yılında fiyatların azalmasının sebebi pandemidir. Firmalar arabalarının satması için fiyatlarını azaltmışlardır.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21370" y="991777"/>
            <a:ext cx="337930" cy="337930"/>
          </a:xfrm>
          <a:custGeom>
            <a:avLst/>
            <a:gdLst/>
            <a:ahLst/>
            <a:cxnLst/>
            <a:rect l="l" t="t" r="r" b="b"/>
            <a:pathLst>
              <a:path w="337930" h="337930">
                <a:moveTo>
                  <a:pt x="0" y="0"/>
                </a:moveTo>
                <a:lnTo>
                  <a:pt x="337930" y="0"/>
                </a:lnTo>
                <a:lnTo>
                  <a:pt x="337930" y="337930"/>
                </a:lnTo>
                <a:lnTo>
                  <a:pt x="0" y="33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2932469">
            <a:off x="-2458732" y="-2682360"/>
            <a:ext cx="14388035" cy="16061643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7926706" y="2967887"/>
            <a:ext cx="10075520" cy="4945926"/>
          </a:xfrm>
          <a:custGeom>
            <a:avLst/>
            <a:gdLst/>
            <a:ahLst/>
            <a:cxnLst/>
            <a:rect l="l" t="t" r="r" b="b"/>
            <a:pathLst>
              <a:path w="10075520" h="4945926">
                <a:moveTo>
                  <a:pt x="0" y="0"/>
                </a:moveTo>
                <a:lnTo>
                  <a:pt x="10075520" y="0"/>
                </a:lnTo>
                <a:lnTo>
                  <a:pt x="10075520" y="4945925"/>
                </a:lnTo>
                <a:lnTo>
                  <a:pt x="0" y="49459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355700"/>
            <a:ext cx="7065180" cy="3022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34"/>
              </a:lnSpc>
            </a:pPr>
            <a:r>
              <a:rPr lang="en-US" sz="5453">
                <a:solidFill>
                  <a:srgbClr val="000000"/>
                </a:solidFill>
                <a:latin typeface="Agrandir"/>
              </a:rPr>
              <a:t>ARABALARDA HANGİ YAKIT TÜRÜ TERCİH EDİLMEKTEDİR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0807" y="4120313"/>
            <a:ext cx="7013225" cy="220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Grafikte görüldüğü üzere, 2011 yılına kadar petrol tercih edilirken 2011 yılından itibaren 2015 yılına kadar diesel türü yakıt daha çok tercih edilmiştir.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0807" y="6685135"/>
            <a:ext cx="7013225" cy="166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2016 yılında ise petrol tercih edilme sayısı yükselmiştir ve diesel ise hemen hemen baş başa olmuşlardır.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8713960"/>
            <a:ext cx="7234032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2017 yılı ve sonrasında ise petrol tekrardan en çok tercih edilen olmuştur.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21370" y="991777"/>
            <a:ext cx="337930" cy="337930"/>
          </a:xfrm>
          <a:custGeom>
            <a:avLst/>
            <a:gdLst/>
            <a:ahLst/>
            <a:cxnLst/>
            <a:rect l="l" t="t" r="r" b="b"/>
            <a:pathLst>
              <a:path w="337930" h="337930">
                <a:moveTo>
                  <a:pt x="0" y="0"/>
                </a:moveTo>
                <a:lnTo>
                  <a:pt x="337930" y="0"/>
                </a:lnTo>
                <a:lnTo>
                  <a:pt x="337930" y="337930"/>
                </a:lnTo>
                <a:lnTo>
                  <a:pt x="0" y="33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2932469">
            <a:off x="-2458732" y="-2682360"/>
            <a:ext cx="14388035" cy="16061643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8330244" y="2764947"/>
            <a:ext cx="9514213" cy="4757106"/>
          </a:xfrm>
          <a:custGeom>
            <a:avLst/>
            <a:gdLst/>
            <a:ahLst/>
            <a:cxnLst/>
            <a:rect l="l" t="t" r="r" b="b"/>
            <a:pathLst>
              <a:path w="9514213" h="4757106">
                <a:moveTo>
                  <a:pt x="0" y="0"/>
                </a:moveTo>
                <a:lnTo>
                  <a:pt x="9514212" y="0"/>
                </a:lnTo>
                <a:lnTo>
                  <a:pt x="9514212" y="4757106"/>
                </a:lnTo>
                <a:lnTo>
                  <a:pt x="0" y="47571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1450" y="252646"/>
            <a:ext cx="7369601" cy="262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Agrandir"/>
              </a:rPr>
              <a:t>Araba Satıcıları ve Araba Fiyatları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04677"/>
            <a:ext cx="6142197" cy="166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Bu grafikte satıcıların türlerine göre satış miktarı ve satış fiyatı verilmiştir.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1450" y="5967297"/>
            <a:ext cx="6142197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Düşük fiyatlı arabaları en çok bireysel satıcılar satmaktadır.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1450" y="7696517"/>
            <a:ext cx="6142197" cy="166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Arabaların fiyatları arttıkça insanlar bireysel satıcıdan almak yerine bayilere yönelmiştir.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21370" y="991777"/>
            <a:ext cx="337930" cy="337930"/>
          </a:xfrm>
          <a:custGeom>
            <a:avLst/>
            <a:gdLst/>
            <a:ahLst/>
            <a:cxnLst/>
            <a:rect l="l" t="t" r="r" b="b"/>
            <a:pathLst>
              <a:path w="337930" h="337930">
                <a:moveTo>
                  <a:pt x="0" y="0"/>
                </a:moveTo>
                <a:lnTo>
                  <a:pt x="337930" y="0"/>
                </a:lnTo>
                <a:lnTo>
                  <a:pt x="337930" y="337930"/>
                </a:lnTo>
                <a:lnTo>
                  <a:pt x="0" y="33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2932469">
            <a:off x="-2458732" y="-2682360"/>
            <a:ext cx="14388035" cy="1606164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330222"/>
            <a:ext cx="7259219" cy="3860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Agrandir"/>
              </a:rPr>
              <a:t>Vites Türleri ve Yıllara Göre satış Fiyatları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4976987"/>
            <a:ext cx="7456311" cy="166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Grafikte görüldüğü üzere, yıllar geçtikçe otomatik vites olan arabaların fiyatları artmıştır.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7031083"/>
            <a:ext cx="7259219" cy="220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grandir"/>
              </a:rPr>
              <a:t>Yeni üretilen yüksek fiyatlı arabaların çoğunda tercih edilen bir özelliktir otomatik vites. Bu yüzden de otomatik vites arabaların fiyatı yüksektir.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857500"/>
            <a:ext cx="9944122" cy="49720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1662681" y="-6438340"/>
            <a:ext cx="13761077" cy="1415359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911263" y="4219178"/>
            <a:ext cx="8465475" cy="1848644"/>
            <a:chOff x="0" y="0"/>
            <a:chExt cx="11287299" cy="2464859"/>
          </a:xfrm>
        </p:grpSpPr>
        <p:sp>
          <p:nvSpPr>
            <p:cNvPr id="4" name="TextBox 4"/>
            <p:cNvSpPr txBox="1"/>
            <p:nvPr/>
          </p:nvSpPr>
          <p:spPr>
            <a:xfrm>
              <a:off x="0" y="-190500"/>
              <a:ext cx="11287299" cy="1600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399"/>
                </a:lnSpc>
                <a:spcBef>
                  <a:spcPct val="0"/>
                </a:spcBef>
              </a:pPr>
              <a:r>
                <a:rPr lang="en-US" sz="6999" u="none">
                  <a:solidFill>
                    <a:srgbClr val="2B2B2B"/>
                  </a:solidFill>
                  <a:latin typeface="Agrandir"/>
                </a:rPr>
                <a:t>Teşekkürler!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819487"/>
              <a:ext cx="11287299" cy="645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>
            <a:off x="11511932" y="6947324"/>
            <a:ext cx="8674222" cy="765225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15141061" y="2810706"/>
            <a:ext cx="6293877" cy="561293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435299">
            <a:off x="-3167656" y="638455"/>
            <a:ext cx="6335313" cy="7076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359</Words>
  <Application>Microsoft Office PowerPoint</Application>
  <PresentationFormat>Özel</PresentationFormat>
  <Paragraphs>44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Calibri</vt:lpstr>
      <vt:lpstr>Agrandir</vt:lpstr>
      <vt:lpstr>Arial</vt:lpstr>
      <vt:lpstr>Agrandir Bold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Pastel Damlalar Temel Sade Sunum</dc:title>
  <cp:lastModifiedBy>Turhan Göksu</cp:lastModifiedBy>
  <cp:revision>2</cp:revision>
  <dcterms:created xsi:type="dcterms:W3CDTF">2006-08-16T00:00:00Z</dcterms:created>
  <dcterms:modified xsi:type="dcterms:W3CDTF">2023-08-01T11:26:53Z</dcterms:modified>
  <dc:identifier>DAFqIpIZdI8</dc:identifier>
</cp:coreProperties>
</file>