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7" r:id="rId2"/>
    <p:sldId id="282" r:id="rId3"/>
    <p:sldId id="376" r:id="rId4"/>
    <p:sldId id="392" r:id="rId5"/>
    <p:sldId id="393" r:id="rId6"/>
    <p:sldId id="394" r:id="rId7"/>
    <p:sldId id="375" r:id="rId8"/>
    <p:sldId id="397" r:id="rId9"/>
    <p:sldId id="398" r:id="rId10"/>
    <p:sldId id="399" r:id="rId11"/>
    <p:sldId id="400" r:id="rId12"/>
  </p:sldIdLst>
  <p:sldSz cx="12192000" cy="6858000"/>
  <p:notesSz cx="6645275" cy="97758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 Slides" id="{DE8BF54A-1323-4403-83F8-D7B5510C9D53}">
          <p14:sldIdLst>
            <p14:sldId id="287"/>
          </p14:sldIdLst>
        </p14:section>
        <p14:section name="Content Slides" id="{1A095CF9-3572-4538-94D7-8ABEC199D1E2}">
          <p14:sldIdLst>
            <p14:sldId id="282"/>
            <p14:sldId id="376"/>
            <p14:sldId id="392"/>
            <p14:sldId id="393"/>
            <p14:sldId id="394"/>
            <p14:sldId id="375"/>
            <p14:sldId id="397"/>
            <p14:sldId id="398"/>
            <p14:sldId id="399"/>
            <p14:sldId id="400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7F007D"/>
    <a:srgbClr val="F3622C"/>
    <a:srgbClr val="20D3FF"/>
    <a:srgbClr val="FF004C"/>
    <a:srgbClr val="00EDB5"/>
    <a:srgbClr val="000000"/>
    <a:srgbClr val="C4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5" autoAdjust="0"/>
    <p:restoredTop sz="77224" autoAdjust="0"/>
  </p:normalViewPr>
  <p:slideViewPr>
    <p:cSldViewPr snapToGrid="0" snapToObjects="1" showGuides="1">
      <p:cViewPr>
        <p:scale>
          <a:sx n="66" d="100"/>
          <a:sy n="66" d="100"/>
        </p:scale>
        <p:origin x="-912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264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312" y="-84"/>
      </p:cViewPr>
      <p:guideLst>
        <p:guide orient="horz" pos="3079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4.xml"/><Relationship Id="rId7" Type="http://schemas.openxmlformats.org/officeDocument/2006/relationships/slide" Target="slides/slide10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975757"/>
            <a:ext cx="5316220" cy="37087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754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806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i="0" dirty="0" smtClean="0"/>
              <a:t>NB: the first </a:t>
            </a:r>
            <a:r>
              <a:rPr lang="en-GB" i="0" dirty="0" smtClean="0"/>
              <a:t>15 lines of </a:t>
            </a:r>
            <a:r>
              <a:rPr lang="en-GB" dirty="0" smtClean="0"/>
              <a:t>DG_03b-EDA-Examples-iris.ipynb</a:t>
            </a:r>
            <a:r>
              <a:rPr lang="en-GB" i="0" dirty="0" smtClean="0"/>
              <a:t> </a:t>
            </a:r>
            <a:r>
              <a:rPr lang="en-GB" i="0" dirty="0" smtClean="0"/>
              <a:t>bring in the data; python is a tool to help with EDA, so focus</a:t>
            </a:r>
            <a:r>
              <a:rPr lang="en-GB" i="0" baseline="0" dirty="0" smtClean="0"/>
              <a:t> more on the exploration, for </a:t>
            </a:r>
            <a:r>
              <a:rPr lang="en-GB" i="0" baseline="0" dirty="0" smtClean="0"/>
              <a:t>intuition.</a:t>
            </a:r>
            <a:endParaRPr lang="en-GB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80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27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EDA is prior to any formal statistical </a:t>
            </a:r>
            <a:r>
              <a:rPr lang="en-GB" dirty="0" err="1" smtClean="0"/>
              <a:t>modeling</a:t>
            </a:r>
            <a:r>
              <a:rPr lang="en-GB" dirty="0" smtClean="0"/>
              <a:t> and </a:t>
            </a:r>
            <a:r>
              <a:rPr lang="en-GB" dirty="0" smtClean="0"/>
              <a:t>inference</a:t>
            </a:r>
          </a:p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EDA is simila</a:t>
            </a:r>
            <a:r>
              <a:rPr lang="en-GB" baseline="0" dirty="0" smtClean="0"/>
              <a:t>r to </a:t>
            </a:r>
            <a:r>
              <a:rPr lang="en-GB" dirty="0" smtClean="0"/>
              <a:t>a crime scene investigation:</a:t>
            </a:r>
          </a:p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- collects clues related to the central question of the case</a:t>
            </a:r>
          </a:p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- does not collect just </a:t>
            </a:r>
            <a:r>
              <a:rPr lang="en-GB" i="1" dirty="0" smtClean="0"/>
              <a:t>any</a:t>
            </a:r>
            <a:r>
              <a:rPr lang="en-GB" dirty="0" smtClean="0"/>
              <a:t> information</a:t>
            </a:r>
          </a:p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806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GB" dirty="0" smtClean="0"/>
              <a:t>Summary </a:t>
            </a:r>
            <a:r>
              <a:rPr lang="en-GB" dirty="0" smtClean="0"/>
              <a:t>Statistics: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smtClean="0"/>
              <a:t>conceal interesting facts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smtClean="0"/>
              <a:t>have unreasonable hidden assumptions about the nature of the data</a:t>
            </a:r>
          </a:p>
          <a:p>
            <a:pPr marL="0" indent="0">
              <a:buNone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though they may be easy to forget - don’t ignore the 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outliers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806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EDA begins with the data (not any summaries/theories of the data)</a:t>
            </a:r>
          </a:p>
          <a:p>
            <a:pPr marL="0" indent="0">
              <a:buNone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806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premise: it is better to be “approximately right” rather than “exactly wrong”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806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037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806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03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=""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684658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1" y="3432381"/>
            <a:ext cx="6003924" cy="258470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95034" y="3432175"/>
            <a:ext cx="5621337" cy="3046413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9D7970F8-12FA-D04B-83BB-C6DA41AAB9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5034" y="377825"/>
            <a:ext cx="5621337" cy="2826359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624071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388188"/>
            <a:ext cx="5984875" cy="609039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/>
          <a:stretch/>
        </p:blipFill>
        <p:spPr>
          <a:xfrm>
            <a:off x="0" y="4435268"/>
            <a:ext cx="4455042" cy="162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377826"/>
            <a:ext cx="5984875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472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Code with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69970" y="388188"/>
            <a:ext cx="3850093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44433A64-D0BF-9E4D-936D-FFBF36D656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20864" y="402011"/>
            <a:ext cx="3486961" cy="295894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4EF55052-A6E3-474C-9427-35F919CD94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11744" y="3530009"/>
            <a:ext cx="3486961" cy="295894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F342D070-5479-624B-90B9-6E89B8E00CC1}"/>
              </a:ext>
            </a:extLst>
          </p:cNvPr>
          <p:cNvCxnSpPr>
            <a:cxnSpLocks/>
            <a:stCxn id="7" idx="3"/>
          </p:cNvCxnSpPr>
          <p:nvPr userDrawn="1"/>
        </p:nvCxnSpPr>
        <p:spPr>
          <a:xfrm flipV="1">
            <a:off x="8120063" y="3428580"/>
            <a:ext cx="3850093" cy="99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27272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ext Slide - Code with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69970" y="388188"/>
            <a:ext cx="3669111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F342D070-5479-624B-90B9-6E89B8E00CC1}"/>
              </a:ext>
            </a:extLst>
          </p:cNvPr>
          <p:cNvCxnSpPr>
            <a:cxnSpLocks/>
          </p:cNvCxnSpPr>
          <p:nvPr userDrawn="1"/>
        </p:nvCxnSpPr>
        <p:spPr>
          <a:xfrm flipV="1">
            <a:off x="7953362" y="0"/>
            <a:ext cx="0" cy="6858002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86468456-4EED-5540-AE85-9A9245313B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4258" y="388188"/>
            <a:ext cx="3412508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203E6D5-C01C-BF4A-9098-6EB8D0B48B94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0064" y="0"/>
            <a:ext cx="0" cy="6858002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53843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4485899"/>
            <a:ext cx="4401082" cy="187486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377826"/>
            <a:ext cx="5984875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5404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1" y="4614727"/>
            <a:ext cx="4070352" cy="1944001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800" cap="all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219701" y="388189"/>
            <a:ext cx="5802312" cy="609039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2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0754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16" y="930001"/>
            <a:ext cx="6306432" cy="1739432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4834916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86488" y="3429000"/>
            <a:ext cx="5621337" cy="304958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4784" y="3438258"/>
            <a:ext cx="5621337" cy="304958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4395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832" y="1242034"/>
            <a:ext cx="2721143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FF004C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pic>
        <p:nvPicPr>
          <p:cNvPr id="10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9020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83110" cy="365470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7F007D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4542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=""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1" y="1240172"/>
            <a:ext cx="9483118" cy="520262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to sit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95079" y="2102264"/>
            <a:ext cx="4645959" cy="437632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4646004" cy="437632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0" y="1240172"/>
            <a:ext cx="9491663" cy="520262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29438088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769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90463" y="928670"/>
            <a:ext cx="11715792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459" y="357166"/>
            <a:ext cx="11715832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565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71B2FF-0CD7-4F26-8531-412225CB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211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=""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7301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=""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6430270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=""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2097835"/>
            <a:ext cx="12192000" cy="5219700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=""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754" y="1124142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19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 Section 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=""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1756434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 Section 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2691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 Section 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5640" y="3666044"/>
            <a:ext cx="2923326" cy="2198740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925767"/>
            <a:ext cx="2521449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200" cap="all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ADD TITLE</a:t>
            </a:r>
          </a:p>
        </p:txBody>
      </p:sp>
      <p:pic>
        <p:nvPicPr>
          <p:cNvPr id="23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pic>
        <p:nvPicPr>
          <p:cNvPr id="7" name="Graphic 31">
            <a:extLst>
              <a:ext uri="{FF2B5EF4-FFF2-40B4-BE49-F238E27FC236}">
                <a16:creationId xmlns=""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9" r:id="rId2"/>
    <p:sldLayoutId id="2147483710" r:id="rId3"/>
    <p:sldLayoutId id="2147483711" r:id="rId4"/>
    <p:sldLayoutId id="2147483713" r:id="rId5"/>
    <p:sldLayoutId id="2147483712" r:id="rId6"/>
    <p:sldLayoutId id="2147483714" r:id="rId7"/>
    <p:sldLayoutId id="2147483718" r:id="rId8"/>
    <p:sldLayoutId id="2147483686" r:id="rId9"/>
    <p:sldLayoutId id="2147483687" r:id="rId10"/>
    <p:sldLayoutId id="2147483696" r:id="rId11"/>
    <p:sldLayoutId id="2147483699" r:id="rId12"/>
    <p:sldLayoutId id="2147483719" r:id="rId13"/>
    <p:sldLayoutId id="2147483720" r:id="rId14"/>
    <p:sldLayoutId id="2147483691" r:id="rId15"/>
    <p:sldLayoutId id="2147483698" r:id="rId16"/>
    <p:sldLayoutId id="2147483689" r:id="rId17"/>
    <p:sldLayoutId id="2147483688" r:id="rId18"/>
    <p:sldLayoutId id="2147483692" r:id="rId19"/>
    <p:sldLayoutId id="2147483650" r:id="rId20"/>
    <p:sldLayoutId id="2147483693" r:id="rId21"/>
    <p:sldLayoutId id="2147483660" r:id="rId22"/>
    <p:sldLayoutId id="2147483722" r:id="rId23"/>
    <p:sldLayoutId id="2147483723" r:id="rId24"/>
  </p:sldLayoutIdLst>
  <p:hf hdr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28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28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28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28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28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78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76238" y="3320716"/>
            <a:ext cx="6596062" cy="2861603"/>
          </a:xfrm>
        </p:spPr>
        <p:txBody>
          <a:bodyPr/>
          <a:lstStyle/>
          <a:p>
            <a:r>
              <a:rPr lang="en-GB" sz="6000" dirty="0" smtClean="0"/>
              <a:t/>
            </a:r>
            <a:br>
              <a:rPr lang="en-GB" sz="6000" dirty="0" smtClean="0"/>
            </a:br>
            <a:r>
              <a:rPr lang="en-GB" sz="6000" dirty="0"/>
              <a:t>Exploratory</a:t>
            </a:r>
            <a:r>
              <a:rPr lang="en-GB" sz="6000" dirty="0" smtClean="0"/>
              <a:t> Data </a:t>
            </a:r>
            <a:br>
              <a:rPr lang="en-GB" sz="6000" dirty="0" smtClean="0"/>
            </a:br>
            <a:r>
              <a:rPr lang="en-GB" sz="6000" dirty="0" smtClean="0"/>
              <a:t>Analysis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6935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925D0F8-92E3-4D21-95F6-B0B08880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720000"/>
            <a:ext cx="9491663" cy="687614"/>
          </a:xfrm>
        </p:spPr>
        <p:txBody>
          <a:bodyPr/>
          <a:lstStyle/>
          <a:p>
            <a:r>
              <a:rPr lang="en-GB" b="1" dirty="0" smtClean="0"/>
              <a:t>EDA in practice</a:t>
            </a:r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079998" y="1636157"/>
                <a:ext cx="10626898" cy="4801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 smtClean="0"/>
                  <a:t>SME?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GB" dirty="0" smtClean="0"/>
                  <a:t>Talking to an SME may influence what questions you ask the data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n-GB" dirty="0" smtClean="0"/>
              </a:p>
              <a:p>
                <a:r>
                  <a:rPr lang="en-GB" dirty="0"/>
                  <a:t>Outliers</a:t>
                </a:r>
                <a:r>
                  <a:rPr lang="en-GB" dirty="0" smtClean="0"/>
                  <a:t>?</a:t>
                </a:r>
              </a:p>
              <a:p>
                <a:pPr marL="800100" lvl="2" indent="-342900">
                  <a:buFont typeface="Wingdings" panose="05000000000000000000" pitchFamily="2" charset="2"/>
                  <a:buChar char="Ø"/>
                </a:pPr>
                <a:r>
                  <a:rPr lang="en-GB" dirty="0" smtClean="0"/>
                  <a:t>Decide how many </a:t>
                </a:r>
                <a:r>
                  <a:rPr lang="en-GB" dirty="0" err="1" smtClean="0"/>
                  <a:t>s.d.</a:t>
                </a:r>
                <a:r>
                  <a:rPr lang="en-GB" dirty="0" smtClean="0"/>
                  <a:t> away from the mean?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3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/>
                  <a:t>? 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±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5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/>
                  <a:t>? 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±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7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dirty="0" smtClean="0"/>
                  <a:t>?</a:t>
                </a:r>
              </a:p>
              <a:p>
                <a:pPr marL="800100" lvl="2" indent="-342900">
                  <a:buFont typeface="Wingdings" panose="05000000000000000000" pitchFamily="2" charset="2"/>
                  <a:buChar char="Ø"/>
                </a:pPr>
                <a:endParaRPr lang="en-GB" dirty="0" smtClean="0"/>
              </a:p>
              <a:p>
                <a:r>
                  <a:rPr lang="en-GB" dirty="0" smtClean="0"/>
                  <a:t>Variables?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GB" dirty="0" smtClean="0"/>
                  <a:t>Ordinal? Continuous?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GB" dirty="0" smtClean="0"/>
                  <a:t>Correlated? Contribute nothing informative? Remove? 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n-GB" dirty="0" smtClean="0"/>
              </a:p>
              <a:p>
                <a:r>
                  <a:rPr lang="en-GB" dirty="0" smtClean="0"/>
                  <a:t>Rows?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GB" dirty="0" smtClean="0"/>
                  <a:t>Duplicates?</a:t>
                </a:r>
              </a:p>
              <a:p>
                <a:pPr marL="800100" lvl="2" indent="-342900">
                  <a:buFont typeface="Wingdings" panose="05000000000000000000" pitchFamily="2" charset="2"/>
                  <a:buChar char="Ø"/>
                </a:pPr>
                <a:endParaRPr lang="en-GB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GB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GB" dirty="0" smtClean="0"/>
              </a:p>
              <a:p>
                <a:pPr marL="800100" lvl="1" indent="-342900">
                  <a:buFontTx/>
                  <a:buAutoNum type="arabicParenR"/>
                </a:pPr>
                <a:endParaRPr lang="en-GB" dirty="0"/>
              </a:p>
              <a:p>
                <a:pPr marL="800100" lvl="1" indent="-342900">
                  <a:buAutoNum type="arabicParenR"/>
                </a:pPr>
                <a:endParaRPr lang="en-GB" dirty="0" smtClean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998" y="1636157"/>
                <a:ext cx="10626898" cy="4801314"/>
              </a:xfrm>
              <a:prstGeom prst="rect">
                <a:avLst/>
              </a:prstGeom>
              <a:blipFill rotWithShape="1">
                <a:blip r:embed="rId3"/>
                <a:stretch>
                  <a:fillRect l="-459" t="-6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89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925D0F8-92E3-4D21-95F6-B0B08880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720000"/>
            <a:ext cx="9491663" cy="687614"/>
          </a:xfrm>
        </p:spPr>
        <p:txBody>
          <a:bodyPr/>
          <a:lstStyle/>
          <a:p>
            <a:r>
              <a:rPr lang="en-GB" b="1" dirty="0" smtClean="0"/>
              <a:t>EDA in practice: example</a:t>
            </a:r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1079998" y="1459670"/>
            <a:ext cx="106268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Together we will review a simple EDA of iris:</a:t>
            </a:r>
          </a:p>
          <a:p>
            <a:pPr lvl="3"/>
            <a:r>
              <a:rPr lang="en-GB" dirty="0" smtClean="0"/>
              <a:t>contains </a:t>
            </a:r>
            <a:r>
              <a:rPr lang="en-GB" dirty="0"/>
              <a:t>3 classes of 50 instances each, </a:t>
            </a:r>
            <a:endParaRPr lang="en-GB" dirty="0" smtClean="0"/>
          </a:p>
          <a:p>
            <a:pPr lvl="3"/>
            <a:r>
              <a:rPr lang="en-GB" dirty="0" smtClean="0"/>
              <a:t>each </a:t>
            </a:r>
            <a:r>
              <a:rPr lang="en-GB" dirty="0"/>
              <a:t>class refers to a type of iris </a:t>
            </a:r>
            <a:r>
              <a:rPr lang="en-GB" dirty="0" smtClean="0"/>
              <a:t>plant</a:t>
            </a:r>
          </a:p>
          <a:p>
            <a:endParaRPr lang="en-GB" dirty="0"/>
          </a:p>
          <a:p>
            <a:r>
              <a:rPr lang="en-GB" dirty="0" smtClean="0"/>
              <a:t>See: DG_03b-EDA-Examples-iris.ipynb</a:t>
            </a:r>
          </a:p>
          <a:p>
            <a:pPr lvl="3"/>
            <a:r>
              <a:rPr lang="en-GB" smtClean="0"/>
              <a:t>.</a:t>
            </a:r>
            <a:r>
              <a:rPr lang="en-GB" dirty="0" smtClean="0"/>
              <a:t>describe</a:t>
            </a:r>
            <a:endParaRPr lang="en-GB" dirty="0"/>
          </a:p>
          <a:p>
            <a:pPr lvl="3"/>
            <a:r>
              <a:rPr lang="en-GB" dirty="0" smtClean="0"/>
              <a:t>.boxplot    [</a:t>
            </a:r>
            <a:r>
              <a:rPr lang="en-GB" dirty="0" err="1" smtClean="0"/>
              <a:t>sns</a:t>
            </a:r>
            <a:r>
              <a:rPr lang="en-GB" dirty="0" smtClean="0"/>
              <a:t>]</a:t>
            </a:r>
          </a:p>
          <a:p>
            <a:pPr lvl="3"/>
            <a:r>
              <a:rPr lang="en-GB" dirty="0" smtClean="0"/>
              <a:t>.</a:t>
            </a:r>
            <a:r>
              <a:rPr lang="en-GB" dirty="0" err="1" smtClean="0"/>
              <a:t>hist</a:t>
            </a:r>
            <a:endParaRPr lang="en-GB" dirty="0" smtClean="0"/>
          </a:p>
          <a:p>
            <a:pPr lvl="3"/>
            <a:r>
              <a:rPr lang="en-GB" dirty="0" smtClean="0"/>
              <a:t>.</a:t>
            </a:r>
            <a:r>
              <a:rPr lang="en-GB" dirty="0" err="1" smtClean="0"/>
              <a:t>kdeplot</a:t>
            </a:r>
            <a:r>
              <a:rPr lang="en-GB" dirty="0" smtClean="0"/>
              <a:t>    [</a:t>
            </a:r>
            <a:r>
              <a:rPr lang="en-GB" dirty="0" err="1" smtClean="0"/>
              <a:t>sns</a:t>
            </a:r>
            <a:r>
              <a:rPr lang="en-GB" dirty="0" smtClean="0"/>
              <a:t>]</a:t>
            </a:r>
          </a:p>
          <a:p>
            <a:pPr lvl="3"/>
            <a:r>
              <a:rPr lang="en-GB" dirty="0" smtClean="0"/>
              <a:t>.</a:t>
            </a:r>
            <a:r>
              <a:rPr lang="en-GB" dirty="0" err="1" smtClean="0"/>
              <a:t>heatmap</a:t>
            </a:r>
            <a:r>
              <a:rPr lang="en-GB" dirty="0" smtClean="0"/>
              <a:t>  [</a:t>
            </a:r>
            <a:r>
              <a:rPr lang="en-GB" dirty="0" err="1" smtClean="0"/>
              <a:t>sns</a:t>
            </a:r>
            <a:r>
              <a:rPr lang="en-GB" dirty="0" smtClean="0"/>
              <a:t>]</a:t>
            </a:r>
          </a:p>
          <a:p>
            <a:pPr lvl="3"/>
            <a:r>
              <a:rPr lang="en-GB" dirty="0" smtClean="0"/>
              <a:t>.scatter</a:t>
            </a:r>
          </a:p>
          <a:p>
            <a:pPr lvl="3"/>
            <a:r>
              <a:rPr lang="en-GB" dirty="0" smtClean="0"/>
              <a:t>.</a:t>
            </a:r>
            <a:r>
              <a:rPr lang="en-GB" dirty="0" err="1" smtClean="0"/>
              <a:t>pairplot</a:t>
            </a:r>
            <a:r>
              <a:rPr lang="en-GB" dirty="0" smtClean="0"/>
              <a:t>    [</a:t>
            </a:r>
            <a:r>
              <a:rPr lang="en-GB" dirty="0" err="1" smtClean="0"/>
              <a:t>sns</a:t>
            </a:r>
            <a:r>
              <a:rPr lang="en-GB" dirty="0" smtClean="0"/>
              <a:t>]</a:t>
            </a:r>
          </a:p>
          <a:p>
            <a:pPr lvl="3"/>
            <a:r>
              <a:rPr lang="en-GB" dirty="0" smtClean="0"/>
              <a:t>.</a:t>
            </a:r>
            <a:r>
              <a:rPr lang="en-GB" dirty="0" err="1" smtClean="0"/>
              <a:t>violinplot</a:t>
            </a:r>
            <a:r>
              <a:rPr lang="en-GB" dirty="0"/>
              <a:t> </a:t>
            </a:r>
            <a:r>
              <a:rPr lang="en-GB" dirty="0" smtClean="0"/>
              <a:t> [</a:t>
            </a:r>
            <a:r>
              <a:rPr lang="en-GB" dirty="0" err="1" smtClean="0"/>
              <a:t>sns</a:t>
            </a:r>
            <a:r>
              <a:rPr lang="en-GB" dirty="0" smtClean="0"/>
              <a:t>]</a:t>
            </a:r>
          </a:p>
          <a:p>
            <a:endParaRPr lang="en-GB" dirty="0" smtClean="0"/>
          </a:p>
          <a:p>
            <a:r>
              <a:rPr lang="en-GB" dirty="0" smtClean="0"/>
              <a:t>Exercise: Conduct an exploratory data analysis on any of the three data sets:</a:t>
            </a:r>
          </a:p>
          <a:p>
            <a:pPr marL="1714500" lvl="3" indent="-342900">
              <a:buAutoNum type="arabicPeriod"/>
            </a:pPr>
            <a:r>
              <a:rPr lang="en-GB" dirty="0" smtClean="0"/>
              <a:t>Iris</a:t>
            </a:r>
          </a:p>
          <a:p>
            <a:pPr marL="1714500" lvl="3" indent="-342900">
              <a:buAutoNum type="arabicPeriod"/>
            </a:pPr>
            <a:r>
              <a:rPr lang="en-GB" dirty="0" smtClean="0"/>
              <a:t>NYC Taxi</a:t>
            </a:r>
          </a:p>
          <a:p>
            <a:pPr marL="1714500" lvl="3" indent="-342900">
              <a:buAutoNum type="arabicPeriod"/>
            </a:pPr>
            <a:r>
              <a:rPr lang="en-GB" dirty="0" smtClean="0"/>
              <a:t>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8356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8BE35E5-BC18-0044-AB86-7D1AEA321C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3076605"/>
            <a:ext cx="2521449" cy="660148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6264" y="1263713"/>
            <a:ext cx="7733577" cy="267765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GB" sz="2800" dirty="0" smtClean="0"/>
              <a:t>creative</a:t>
            </a:r>
            <a:endParaRPr lang="en-GB" sz="2800" dirty="0" smtClean="0"/>
          </a:p>
          <a:p>
            <a:r>
              <a:rPr lang="en-GB" sz="2800" dirty="0" smtClean="0"/>
              <a:t>philosophy</a:t>
            </a:r>
            <a:endParaRPr lang="en-GB" sz="2800" dirty="0" smtClean="0"/>
          </a:p>
          <a:p>
            <a:r>
              <a:rPr lang="en-GB" sz="2800" dirty="0" smtClean="0"/>
              <a:t>complement</a:t>
            </a:r>
            <a:endParaRPr lang="en-GB" sz="2800" dirty="0" smtClean="0"/>
          </a:p>
          <a:p>
            <a:r>
              <a:rPr lang="en-GB" sz="2800" dirty="0" smtClean="0"/>
              <a:t>ambiguous</a:t>
            </a:r>
            <a:endParaRPr lang="en-GB" sz="2800" dirty="0" smtClean="0"/>
          </a:p>
          <a:p>
            <a:r>
              <a:rPr lang="en-GB" sz="2800" dirty="0" smtClean="0"/>
              <a:t>tools</a:t>
            </a:r>
            <a:endParaRPr lang="en-GB" sz="2800" dirty="0" smtClean="0"/>
          </a:p>
          <a:p>
            <a:r>
              <a:rPr lang="en-GB" sz="2800" dirty="0" smtClean="0"/>
              <a:t>in </a:t>
            </a:r>
            <a:r>
              <a:rPr lang="en-GB" sz="2800" dirty="0" smtClean="0"/>
              <a:t>practice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82744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925D0F8-92E3-4D21-95F6-B0B08880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720000"/>
            <a:ext cx="9491663" cy="687614"/>
          </a:xfrm>
        </p:spPr>
        <p:txBody>
          <a:bodyPr/>
          <a:lstStyle/>
          <a:p>
            <a:r>
              <a:rPr lang="en-GB" b="1" dirty="0"/>
              <a:t>EDA </a:t>
            </a:r>
            <a:r>
              <a:rPr lang="en-GB" b="1" dirty="0" smtClean="0"/>
              <a:t>as </a:t>
            </a:r>
            <a:r>
              <a:rPr lang="en-GB" b="1" dirty="0"/>
              <a:t>a creative </a:t>
            </a:r>
            <a:r>
              <a:rPr lang="en-GB" b="1" dirty="0" smtClean="0"/>
              <a:t>process</a:t>
            </a:r>
            <a:endParaRPr lang="en-GB" b="1" dirty="0"/>
          </a:p>
        </p:txBody>
      </p:sp>
      <p:sp>
        <p:nvSpPr>
          <p:cNvPr id="2" name="Rectangle 1"/>
          <p:cNvSpPr/>
          <p:nvPr/>
        </p:nvSpPr>
        <p:spPr>
          <a:xfrm>
            <a:off x="1079998" y="1636157"/>
            <a:ext cx="96401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There are </a:t>
            </a:r>
            <a:r>
              <a:rPr lang="en-GB" b="1" dirty="0" smtClean="0"/>
              <a:t>multiple techniques</a:t>
            </a:r>
            <a:r>
              <a:rPr lang="en-GB" dirty="0" smtClean="0"/>
              <a:t>, but </a:t>
            </a:r>
            <a:r>
              <a:rPr lang="en-GB" dirty="0" smtClean="0"/>
              <a:t>NOT </a:t>
            </a:r>
            <a:r>
              <a:rPr lang="en-GB" dirty="0"/>
              <a:t>a fixed </a:t>
            </a:r>
            <a:r>
              <a:rPr lang="en-GB" dirty="0" smtClean="0"/>
              <a:t>set that you have to use.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Let </a:t>
            </a:r>
            <a:r>
              <a:rPr lang="en-GB" dirty="0"/>
              <a:t>the </a:t>
            </a:r>
            <a:r>
              <a:rPr lang="en-GB" b="1" dirty="0"/>
              <a:t>data speak for themselves</a:t>
            </a:r>
            <a:endParaRPr lang="en-GB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wait </a:t>
            </a:r>
            <a:r>
              <a:rPr lang="en-GB" dirty="0"/>
              <a:t>until a plausible “story” emerges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data </a:t>
            </a:r>
            <a:r>
              <a:rPr lang="en-GB" dirty="0" smtClean="0"/>
              <a:t>reveal </a:t>
            </a:r>
            <a:r>
              <a:rPr lang="en-GB" dirty="0"/>
              <a:t>its underlying structure and </a:t>
            </a:r>
            <a:r>
              <a:rPr lang="en-GB" dirty="0" smtClean="0"/>
              <a:t>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Do not “torture” </a:t>
            </a:r>
            <a:r>
              <a:rPr lang="en-GB" dirty="0"/>
              <a:t>the data </a:t>
            </a:r>
            <a:r>
              <a:rPr lang="en-GB" dirty="0" smtClean="0"/>
              <a:t>set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if a </a:t>
            </a:r>
            <a:r>
              <a:rPr lang="en-GB" dirty="0" smtClean="0"/>
              <a:t>variable/feature </a:t>
            </a:r>
            <a:r>
              <a:rPr lang="en-GB" dirty="0"/>
              <a:t>is surprising then continue exploring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data interpretation requires background </a:t>
            </a:r>
            <a:r>
              <a:rPr lang="en-GB" dirty="0" smtClean="0"/>
              <a:t>knowledge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i="1" dirty="0" smtClean="0"/>
          </a:p>
          <a:p>
            <a:r>
              <a:rPr lang="en-GB" i="1" dirty="0" smtClean="0"/>
              <a:t>EDA </a:t>
            </a:r>
            <a:r>
              <a:rPr lang="en-GB" i="1" dirty="0" smtClean="0"/>
              <a:t>competence </a:t>
            </a:r>
            <a:r>
              <a:rPr lang="en-GB" i="1" dirty="0"/>
              <a:t>and confidence </a:t>
            </a:r>
            <a:r>
              <a:rPr lang="en-GB" i="1" dirty="0" smtClean="0"/>
              <a:t>come </a:t>
            </a:r>
            <a:r>
              <a:rPr lang="en-GB" i="1" dirty="0"/>
              <a:t>with </a:t>
            </a:r>
            <a:r>
              <a:rPr lang="en-GB" i="1" dirty="0" smtClean="0"/>
              <a:t>practice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2338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925D0F8-92E3-4D21-95F6-B0B08880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720000"/>
            <a:ext cx="9491663" cy="687614"/>
          </a:xfrm>
        </p:spPr>
        <p:txBody>
          <a:bodyPr/>
          <a:lstStyle/>
          <a:p>
            <a:r>
              <a:rPr lang="en-GB" b="1" dirty="0" smtClean="0"/>
              <a:t>EDA as a philosophy</a:t>
            </a:r>
            <a:endParaRPr lang="en-GB" b="1" dirty="0"/>
          </a:p>
        </p:txBody>
      </p:sp>
      <p:sp>
        <p:nvSpPr>
          <p:cNvPr id="2" name="Rectangle 1"/>
          <p:cNvSpPr/>
          <p:nvPr/>
        </p:nvSpPr>
        <p:spPr>
          <a:xfrm>
            <a:off x="1079998" y="1636157"/>
            <a:ext cx="964013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maintain </a:t>
            </a:r>
            <a:r>
              <a:rPr lang="en-GB" dirty="0"/>
              <a:t>an </a:t>
            </a:r>
            <a:r>
              <a:rPr lang="en-GB" b="1" dirty="0"/>
              <a:t>open </a:t>
            </a:r>
            <a:r>
              <a:rPr lang="en-GB" b="1" dirty="0" smtClean="0"/>
              <a:t>mind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consider </a:t>
            </a:r>
            <a:r>
              <a:rPr lang="en-GB" b="1" dirty="0" smtClean="0"/>
              <a:t>multiple</a:t>
            </a:r>
            <a:r>
              <a:rPr lang="en-GB" dirty="0" smtClean="0"/>
              <a:t> perspectives</a:t>
            </a: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 smtClean="0"/>
              <a:t>willingness </a:t>
            </a:r>
            <a:r>
              <a:rPr lang="en-GB" dirty="0"/>
              <a:t>to examine the </a:t>
            </a:r>
            <a:r>
              <a:rPr lang="en-GB" dirty="0" smtClean="0"/>
              <a:t>outliers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err="1" smtClean="0"/>
              <a:t>reexpressing</a:t>
            </a:r>
            <a:r>
              <a:rPr lang="en-GB" dirty="0" smtClean="0"/>
              <a:t> data to explore </a:t>
            </a:r>
            <a:r>
              <a:rPr lang="en-GB" b="1" dirty="0" smtClean="0"/>
              <a:t>unanticipated </a:t>
            </a:r>
            <a:r>
              <a:rPr lang="en-GB" b="1" dirty="0" smtClean="0"/>
              <a:t>patterns</a:t>
            </a:r>
            <a:endParaRPr lang="en-GB" b="1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t</a:t>
            </a:r>
            <a:r>
              <a:rPr lang="en-GB" dirty="0" smtClean="0"/>
              <a:t>reat scales of measurements as arbitrary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emphasis </a:t>
            </a:r>
            <a:r>
              <a:rPr lang="en-GB" dirty="0"/>
              <a:t>upon </a:t>
            </a:r>
            <a:r>
              <a:rPr lang="en-GB" b="1" dirty="0"/>
              <a:t>visual </a:t>
            </a:r>
            <a:r>
              <a:rPr lang="en-GB" b="1" dirty="0" smtClean="0"/>
              <a:t>displays </a:t>
            </a:r>
            <a:r>
              <a:rPr lang="en-GB" dirty="0" smtClean="0"/>
              <a:t>- be </a:t>
            </a:r>
            <a:r>
              <a:rPr lang="en-GB" b="1" dirty="0" err="1"/>
              <a:t>skeptical</a:t>
            </a:r>
            <a:r>
              <a:rPr lang="en-GB" b="1" dirty="0"/>
              <a:t> </a:t>
            </a:r>
            <a:r>
              <a:rPr lang="en-GB" dirty="0"/>
              <a:t>of measures that summarise </a:t>
            </a:r>
            <a:r>
              <a:rPr lang="en-GB" dirty="0" smtClean="0"/>
              <a:t>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925D0F8-92E3-4D21-95F6-B0B08880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720000"/>
            <a:ext cx="9491663" cy="687614"/>
          </a:xfrm>
        </p:spPr>
        <p:txBody>
          <a:bodyPr/>
          <a:lstStyle/>
          <a:p>
            <a:r>
              <a:rPr lang="en-GB" b="1" dirty="0" smtClean="0"/>
              <a:t>EDA complements CDA</a:t>
            </a:r>
            <a:endParaRPr lang="en-GB" b="1" dirty="0"/>
          </a:p>
        </p:txBody>
      </p:sp>
      <p:sp>
        <p:nvSpPr>
          <p:cNvPr id="2" name="Rectangle 1"/>
          <p:cNvSpPr/>
          <p:nvPr/>
        </p:nvSpPr>
        <p:spPr>
          <a:xfrm>
            <a:off x="1079998" y="1636157"/>
            <a:ext cx="96401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EDA </a:t>
            </a:r>
            <a:r>
              <a:rPr lang="en-GB" dirty="0"/>
              <a:t>complements traditional confirmatory data analysis (CDA) by</a:t>
            </a:r>
            <a:r>
              <a:rPr lang="en-GB" dirty="0" smtClean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helping to </a:t>
            </a:r>
            <a:r>
              <a:rPr lang="en-GB" b="1" dirty="0" smtClean="0"/>
              <a:t>generate </a:t>
            </a:r>
            <a:r>
              <a:rPr lang="en-GB" b="1" dirty="0"/>
              <a:t>a "working" </a:t>
            </a:r>
            <a:r>
              <a:rPr lang="en-GB" b="1" dirty="0" smtClean="0"/>
              <a:t>hypothesis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spotting </a:t>
            </a:r>
            <a:r>
              <a:rPr lang="en-GB" b="1" dirty="0"/>
              <a:t>outliers </a:t>
            </a:r>
            <a:r>
              <a:rPr lang="en-GB" dirty="0"/>
              <a:t>and assumption violations that might invalidate </a:t>
            </a:r>
            <a:r>
              <a:rPr lang="en-GB" dirty="0" smtClean="0"/>
              <a:t>CDA</a:t>
            </a:r>
          </a:p>
        </p:txBody>
      </p:sp>
    </p:spTree>
    <p:extLst>
      <p:ext uri="{BB962C8B-B14F-4D97-AF65-F5344CB8AC3E}">
        <p14:creationId xmlns:p14="http://schemas.microsoft.com/office/powerpoint/2010/main" val="33966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925D0F8-92E3-4D21-95F6-B0B08880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720000"/>
            <a:ext cx="9491663" cy="687614"/>
          </a:xfrm>
        </p:spPr>
        <p:txBody>
          <a:bodyPr/>
          <a:lstStyle/>
          <a:p>
            <a:r>
              <a:rPr lang="en-GB" b="1" dirty="0" smtClean="0"/>
              <a:t>EDA is ambiguous</a:t>
            </a:r>
            <a:endParaRPr lang="en-GB" b="1" dirty="0"/>
          </a:p>
        </p:txBody>
      </p:sp>
      <p:sp>
        <p:nvSpPr>
          <p:cNvPr id="2" name="Rectangle 1"/>
          <p:cNvSpPr/>
          <p:nvPr/>
        </p:nvSpPr>
        <p:spPr>
          <a:xfrm>
            <a:off x="1079998" y="1636157"/>
            <a:ext cx="106268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CDA is biased: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predetermined hypothesis can lead to </a:t>
            </a:r>
            <a:r>
              <a:rPr lang="en-US" b="1" dirty="0" smtClean="0"/>
              <a:t>overlooking counterexamples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provides a </a:t>
            </a:r>
            <a:r>
              <a:rPr lang="en-US" b="1" dirty="0" smtClean="0"/>
              <a:t>false sense of certainty</a:t>
            </a:r>
            <a:r>
              <a:rPr lang="en-US" dirty="0" smtClean="0"/>
              <a:t>, which is often preferred by the audience</a:t>
            </a:r>
          </a:p>
          <a:p>
            <a:endParaRPr lang="en-US" dirty="0" smtClean="0"/>
          </a:p>
          <a:p>
            <a:r>
              <a:rPr lang="en-US" dirty="0" smtClean="0"/>
              <a:t>EDA </a:t>
            </a:r>
            <a:r>
              <a:rPr lang="en-US" dirty="0" smtClean="0"/>
              <a:t>is ambiguous: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allows the analysis to be </a:t>
            </a:r>
            <a:r>
              <a:rPr lang="en-GB" b="1" dirty="0" smtClean="0"/>
              <a:t>open</a:t>
            </a:r>
            <a:r>
              <a:rPr lang="en-GB" dirty="0" smtClean="0"/>
              <a:t> and explore </a:t>
            </a:r>
            <a:r>
              <a:rPr lang="en-GB" b="1" dirty="0" smtClean="0"/>
              <a:t>all</a:t>
            </a:r>
            <a:r>
              <a:rPr lang="en-GB" dirty="0" smtClean="0"/>
              <a:t> the data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i="1" dirty="0" smtClean="0"/>
              <a:t>“Far better an approximate answer to the right question, which is often vague, </a:t>
            </a:r>
          </a:p>
          <a:p>
            <a:r>
              <a:rPr lang="en-GB" i="1" dirty="0" smtClean="0"/>
              <a:t>than an exact answer to the wrong question, which can always be made precise.”</a:t>
            </a:r>
          </a:p>
          <a:p>
            <a:r>
              <a:rPr lang="en-GB" dirty="0" smtClean="0"/>
              <a:t>John Tukey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303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tools within EDA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23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925D0F8-92E3-4D21-95F6-B0B08880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720000"/>
            <a:ext cx="9491663" cy="687614"/>
          </a:xfrm>
        </p:spPr>
        <p:txBody>
          <a:bodyPr/>
          <a:lstStyle/>
          <a:p>
            <a:r>
              <a:rPr lang="en-GB" b="1" dirty="0" smtClean="0"/>
              <a:t>EDA has some tools</a:t>
            </a:r>
            <a:endParaRPr lang="en-GB" b="1" dirty="0"/>
          </a:p>
        </p:txBody>
      </p:sp>
      <p:sp>
        <p:nvSpPr>
          <p:cNvPr id="2" name="Rectangle 1"/>
          <p:cNvSpPr/>
          <p:nvPr/>
        </p:nvSpPr>
        <p:spPr>
          <a:xfrm>
            <a:off x="949368" y="1779687"/>
            <a:ext cx="10757527" cy="507831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GB" b="1" i="1" dirty="0"/>
              <a:t>Graphical techniques:</a:t>
            </a:r>
          </a:p>
          <a:p>
            <a:pPr lvl="1"/>
            <a:r>
              <a:rPr lang="en-GB" dirty="0"/>
              <a:t>Plotting the raw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stem-and-leaf diagrams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histograms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scatter plots</a:t>
            </a:r>
          </a:p>
          <a:p>
            <a:pPr lvl="1"/>
            <a:r>
              <a:rPr lang="en-GB" dirty="0"/>
              <a:t>Plotting simple statistics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mean plots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box plots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residual plots</a:t>
            </a:r>
          </a:p>
          <a:p>
            <a:pPr lvl="1"/>
            <a:r>
              <a:rPr lang="en-GB" dirty="0"/>
              <a:t>Positioning (multiple) plots to amplify cognition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b="1" i="1" dirty="0"/>
              <a:t>Univariate methods</a:t>
            </a:r>
          </a:p>
          <a:p>
            <a:pPr lvl="1"/>
            <a:r>
              <a:rPr lang="en-GB" dirty="0"/>
              <a:t>look at one variable (data column) at a time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i="1" dirty="0"/>
              <a:t>What type of variation occurs </a:t>
            </a:r>
            <a:br>
              <a:rPr lang="en-GB" i="1" dirty="0"/>
            </a:br>
            <a:r>
              <a:rPr lang="en-GB" i="1" dirty="0"/>
              <a:t>within my variables</a:t>
            </a:r>
            <a:r>
              <a:rPr lang="en-GB" i="1" dirty="0" smtClean="0"/>
              <a:t>?</a:t>
            </a:r>
            <a:endParaRPr lang="en-GB" i="1" dirty="0"/>
          </a:p>
          <a:p>
            <a:endParaRPr lang="en-GB" b="1" i="1" dirty="0" smtClean="0"/>
          </a:p>
          <a:p>
            <a:endParaRPr lang="en-GB" b="1" i="1" dirty="0"/>
          </a:p>
          <a:p>
            <a:r>
              <a:rPr lang="en-GB" b="1" i="1" dirty="0" smtClean="0"/>
              <a:t>Quantitative </a:t>
            </a:r>
            <a:r>
              <a:rPr lang="en-GB" b="1" i="1" dirty="0"/>
              <a:t>techniques:</a:t>
            </a:r>
          </a:p>
          <a:p>
            <a:pPr lvl="1"/>
            <a:r>
              <a:rPr lang="en-GB" dirty="0"/>
              <a:t>Summary statistics, data profiling</a:t>
            </a:r>
          </a:p>
          <a:p>
            <a:pPr lvl="1"/>
            <a:r>
              <a:rPr lang="en-GB" dirty="0"/>
              <a:t>Interval estimation</a:t>
            </a:r>
          </a:p>
          <a:p>
            <a:pPr lvl="1"/>
            <a:r>
              <a:rPr lang="en-GB" dirty="0"/>
              <a:t>Measures of location or of scale</a:t>
            </a:r>
          </a:p>
          <a:p>
            <a:pPr lvl="1"/>
            <a:r>
              <a:rPr lang="en-GB" b="1" dirty="0"/>
              <a:t>Shapes of distributions</a:t>
            </a:r>
            <a:endParaRPr lang="en-GB" dirty="0"/>
          </a:p>
          <a:p>
            <a:pPr lvl="1"/>
            <a:r>
              <a:rPr lang="en-GB" dirty="0"/>
              <a:t>Residual analysis</a:t>
            </a:r>
          </a:p>
          <a:p>
            <a:pPr lvl="1"/>
            <a:r>
              <a:rPr lang="en-GB" dirty="0"/>
              <a:t>Data re-expression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i="1" dirty="0"/>
              <a:t>Multivariate methods</a:t>
            </a:r>
          </a:p>
          <a:p>
            <a:pPr lvl="1"/>
            <a:r>
              <a:rPr lang="en-GB" dirty="0"/>
              <a:t>look at two or more variables at a time to explore relationships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i="1" dirty="0"/>
              <a:t>What type of covariation occurs between my variables?</a:t>
            </a:r>
          </a:p>
          <a:p>
            <a:endParaRPr lang="en-GB" i="1" dirty="0"/>
          </a:p>
        </p:txBody>
      </p:sp>
      <p:sp>
        <p:nvSpPr>
          <p:cNvPr id="3" name="Rectangle 2"/>
          <p:cNvSpPr/>
          <p:nvPr/>
        </p:nvSpPr>
        <p:spPr>
          <a:xfrm>
            <a:off x="1079998" y="1315671"/>
            <a:ext cx="10626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columns of numbers are difficult to interpret (large datasets are tedious, boring, and/or overwhelming)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46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EDA in practice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14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lide-tempalte" id="{7DFE4F53-6A44-FD4D-9607-47C581E3A957}" vid="{EF4214AA-DFC6-D646-98EC-145FB889E9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11797</TotalTime>
  <Words>549</Words>
  <Application>Microsoft Office PowerPoint</Application>
  <PresentationFormat>Custom</PresentationFormat>
  <Paragraphs>144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Exploratory Data  Analysis</vt:lpstr>
      <vt:lpstr>PowerPoint Presentation</vt:lpstr>
      <vt:lpstr>EDA as a creative process</vt:lpstr>
      <vt:lpstr>EDA as a philosophy</vt:lpstr>
      <vt:lpstr>EDA complements CDA</vt:lpstr>
      <vt:lpstr>EDA is ambiguous</vt:lpstr>
      <vt:lpstr>tools within EDA</vt:lpstr>
      <vt:lpstr>EDA has some tools</vt:lpstr>
      <vt:lpstr>EDA in practice</vt:lpstr>
      <vt:lpstr>EDA in practice</vt:lpstr>
      <vt:lpstr>EDA in practice: example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That’s why there  are white header layouts too</dc:title>
  <dc:creator>Michael Burgess</dc:creator>
  <cp:lastModifiedBy>KUNAL</cp:lastModifiedBy>
  <cp:revision>298</cp:revision>
  <cp:lastPrinted>2019-07-03T09:46:41Z</cp:lastPrinted>
  <dcterms:created xsi:type="dcterms:W3CDTF">2019-07-17T14:23:11Z</dcterms:created>
  <dcterms:modified xsi:type="dcterms:W3CDTF">2019-09-17T21:56:20Z</dcterms:modified>
</cp:coreProperties>
</file>