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45.xml" ContentType="application/vnd.openxmlformats-officedocument.presentationml.notesSlide+xml"/>
  <Override PartName="/ppt/charts/chart4.xml" ContentType="application/vnd.openxmlformats-officedocument.drawingml.chart+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handoutMasterIdLst>
    <p:handoutMasterId r:id="rId61"/>
  </p:handoutMasterIdLst>
  <p:sldIdLst>
    <p:sldId id="287" r:id="rId2"/>
    <p:sldId id="345" r:id="rId3"/>
    <p:sldId id="346" r:id="rId4"/>
    <p:sldId id="308" r:id="rId5"/>
    <p:sldId id="330" r:id="rId6"/>
    <p:sldId id="332" r:id="rId7"/>
    <p:sldId id="367" r:id="rId8"/>
    <p:sldId id="288" r:id="rId9"/>
    <p:sldId id="270" r:id="rId10"/>
    <p:sldId id="271" r:id="rId11"/>
    <p:sldId id="272" r:id="rId12"/>
    <p:sldId id="315" r:id="rId13"/>
    <p:sldId id="279" r:id="rId14"/>
    <p:sldId id="347" r:id="rId15"/>
    <p:sldId id="351" r:id="rId16"/>
    <p:sldId id="318" r:id="rId17"/>
    <p:sldId id="319" r:id="rId18"/>
    <p:sldId id="320" r:id="rId19"/>
    <p:sldId id="348" r:id="rId20"/>
    <p:sldId id="349" r:id="rId21"/>
    <p:sldId id="350" r:id="rId22"/>
    <p:sldId id="333" r:id="rId23"/>
    <p:sldId id="280" r:id="rId24"/>
    <p:sldId id="323" r:id="rId25"/>
    <p:sldId id="370" r:id="rId26"/>
    <p:sldId id="372" r:id="rId27"/>
    <p:sldId id="373" r:id="rId28"/>
    <p:sldId id="374" r:id="rId29"/>
    <p:sldId id="369" r:id="rId30"/>
    <p:sldId id="321" r:id="rId31"/>
    <p:sldId id="352" r:id="rId32"/>
    <p:sldId id="324" r:id="rId33"/>
    <p:sldId id="342" r:id="rId34"/>
    <p:sldId id="368" r:id="rId35"/>
    <p:sldId id="325" r:id="rId36"/>
    <p:sldId id="326" r:id="rId37"/>
    <p:sldId id="353" r:id="rId38"/>
    <p:sldId id="295" r:id="rId39"/>
    <p:sldId id="296" r:id="rId40"/>
    <p:sldId id="297" r:id="rId41"/>
    <p:sldId id="298" r:id="rId42"/>
    <p:sldId id="299" r:id="rId43"/>
    <p:sldId id="300" r:id="rId44"/>
    <p:sldId id="322" r:id="rId45"/>
    <p:sldId id="354" r:id="rId46"/>
    <p:sldId id="327" r:id="rId47"/>
    <p:sldId id="328" r:id="rId48"/>
    <p:sldId id="337" r:id="rId49"/>
    <p:sldId id="343" r:id="rId50"/>
    <p:sldId id="338" r:id="rId51"/>
    <p:sldId id="362" r:id="rId52"/>
    <p:sldId id="355" r:id="rId53"/>
    <p:sldId id="365" r:id="rId54"/>
    <p:sldId id="366" r:id="rId55"/>
    <p:sldId id="358" r:id="rId56"/>
    <p:sldId id="359" r:id="rId57"/>
    <p:sldId id="360" r:id="rId58"/>
    <p:sldId id="361" r:id="rId59"/>
  </p:sldIdLst>
  <p:sldSz cx="12192000" cy="6858000"/>
  <p:notesSz cx="6645275" cy="9775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79">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4C"/>
    <a:srgbClr val="004050"/>
    <a:srgbClr val="7F007D"/>
    <a:srgbClr val="F3622C"/>
    <a:srgbClr val="20D3FF"/>
    <a:srgbClr val="00EDB5"/>
    <a:srgbClr val="000000"/>
    <a:srgbClr val="C4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905" autoAdjust="0"/>
    <p:restoredTop sz="84639" autoAdjust="0"/>
  </p:normalViewPr>
  <p:slideViewPr>
    <p:cSldViewPr snapToGrid="0" snapToObjects="1" showGuides="1">
      <p:cViewPr varScale="1">
        <p:scale>
          <a:sx n="40" d="100"/>
          <a:sy n="40" d="100"/>
        </p:scale>
        <p:origin x="224" y="1408"/>
      </p:cViewPr>
      <p:guideLst>
        <p:guide orient="horz" pos="2160"/>
        <p:guide pos="3840"/>
      </p:guideLst>
    </p:cSldViewPr>
  </p:slideViewPr>
  <p:outlineViewPr>
    <p:cViewPr>
      <p:scale>
        <a:sx n="33" d="100"/>
        <a:sy n="33" d="100"/>
      </p:scale>
      <p:origin x="0" y="3108"/>
    </p:cViewPr>
    <p:sldLst>
      <p:sld r:id="rId1" collapse="1"/>
    </p:sldLst>
  </p:outlineViewPr>
  <p:notesTextViewPr>
    <p:cViewPr>
      <p:scale>
        <a:sx n="1" d="1"/>
        <a:sy n="1" d="1"/>
      </p:scale>
      <p:origin x="0" y="0"/>
    </p:cViewPr>
  </p:notesTextViewPr>
  <p:sorterViewPr>
    <p:cViewPr>
      <p:scale>
        <a:sx n="66" d="100"/>
        <a:sy n="66" d="100"/>
      </p:scale>
      <p:origin x="0" y="-3888"/>
    </p:cViewPr>
  </p:sorterViewPr>
  <p:notesViewPr>
    <p:cSldViewPr snapToGrid="0" snapToObjects="1">
      <p:cViewPr varScale="1">
        <p:scale>
          <a:sx n="117" d="100"/>
          <a:sy n="117" d="100"/>
        </p:scale>
        <p:origin x="-1404" y="-108"/>
      </p:cViewPr>
      <p:guideLst>
        <p:guide orient="horz" pos="3079"/>
        <p:guide pos="209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ATA\Hunt\CV\Data%20Science\2019%20-%20post%20Grove\QA\Analysis%202%20days%20course%20-%20Sep%2023rd%2024th%202019\1%20-%20stats\dice%20bar%20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ATA\Hunt\CV\Data%20Science\2019%20-%20post%20Grove\QA\Analysis%202%20days%20course%20-%20Sep%2023rd%2024th%202019\1%20-%20stats\dice%20bar%20char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ATA\Hunt\CV\Data%20Science\2019%20-%20post%20Grove\QA\Analysis%202%20days%20course%20-%20Sep%2023rd%2024th%202019\1%20-%20stats\dice%20bar%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Sheet1!$A$1:$A$4</c:f>
              <c:numCache>
                <c:formatCode>General</c:formatCode>
                <c:ptCount val="4"/>
                <c:pt idx="0">
                  <c:v>170</c:v>
                </c:pt>
                <c:pt idx="1">
                  <c:v>175</c:v>
                </c:pt>
                <c:pt idx="2">
                  <c:v>165</c:v>
                </c:pt>
                <c:pt idx="3">
                  <c:v>155</c:v>
                </c:pt>
              </c:numCache>
            </c:numRef>
          </c:yVal>
          <c:smooth val="0"/>
          <c:extLst>
            <c:ext xmlns:c16="http://schemas.microsoft.com/office/drawing/2014/chart" uri="{C3380CC4-5D6E-409C-BE32-E72D297353CC}">
              <c16:uniqueId val="{00000000-8EA5-5D42-90BC-2E4373B438F8}"/>
            </c:ext>
          </c:extLst>
        </c:ser>
        <c:dLbls>
          <c:showLegendKey val="0"/>
          <c:showVal val="0"/>
          <c:showCatName val="0"/>
          <c:showSerName val="0"/>
          <c:showPercent val="0"/>
          <c:showBubbleSize val="0"/>
        </c:dLbls>
        <c:axId val="225430528"/>
        <c:axId val="225698560"/>
      </c:scatterChart>
      <c:valAx>
        <c:axId val="225430528"/>
        <c:scaling>
          <c:orientation val="minMax"/>
        </c:scaling>
        <c:delete val="0"/>
        <c:axPos val="b"/>
        <c:majorTickMark val="out"/>
        <c:minorTickMark val="none"/>
        <c:tickLblPos val="nextTo"/>
        <c:crossAx val="225698560"/>
        <c:crosses val="autoZero"/>
        <c:crossBetween val="midCat"/>
      </c:valAx>
      <c:valAx>
        <c:axId val="225698560"/>
        <c:scaling>
          <c:orientation val="minMax"/>
        </c:scaling>
        <c:delete val="0"/>
        <c:axPos val="l"/>
        <c:numFmt formatCode="General" sourceLinked="1"/>
        <c:majorTickMark val="out"/>
        <c:minorTickMark val="none"/>
        <c:tickLblPos val="nextTo"/>
        <c:crossAx val="225430528"/>
        <c:crosses val="autoZero"/>
        <c:crossBetween val="midCat"/>
      </c:valAx>
      <c:spPr>
        <a:noFill/>
        <a:ln w="25400">
          <a:no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1"/>
          <c:order val="0"/>
          <c:tx>
            <c:strRef>
              <c:f>prob!$G$1</c:f>
              <c:strCache>
                <c:ptCount val="1"/>
                <c:pt idx="0">
                  <c:v>Probability</c:v>
                </c:pt>
              </c:strCache>
            </c:strRef>
          </c:tx>
          <c:invertIfNegative val="0"/>
          <c:cat>
            <c:numRef>
              <c:f>prob!$F$2:$F$12</c:f>
              <c:numCache>
                <c:formatCode>General</c:formatCode>
                <c:ptCount val="11"/>
                <c:pt idx="0">
                  <c:v>2</c:v>
                </c:pt>
                <c:pt idx="1">
                  <c:v>3</c:v>
                </c:pt>
                <c:pt idx="2">
                  <c:v>4</c:v>
                </c:pt>
                <c:pt idx="3">
                  <c:v>5</c:v>
                </c:pt>
                <c:pt idx="4">
                  <c:v>6</c:v>
                </c:pt>
                <c:pt idx="5">
                  <c:v>7</c:v>
                </c:pt>
                <c:pt idx="6">
                  <c:v>8</c:v>
                </c:pt>
                <c:pt idx="7">
                  <c:v>9</c:v>
                </c:pt>
                <c:pt idx="8">
                  <c:v>10</c:v>
                </c:pt>
                <c:pt idx="9">
                  <c:v>11</c:v>
                </c:pt>
                <c:pt idx="10">
                  <c:v>12</c:v>
                </c:pt>
              </c:numCache>
            </c:numRef>
          </c:cat>
          <c:val>
            <c:numRef>
              <c:f>prob!$G$2:$G$12</c:f>
              <c:numCache>
                <c:formatCode>General</c:formatCode>
                <c:ptCount val="11"/>
                <c:pt idx="0">
                  <c:v>2.7777777777777776E-2</c:v>
                </c:pt>
                <c:pt idx="1">
                  <c:v>5.5555555555555552E-2</c:v>
                </c:pt>
                <c:pt idx="2">
                  <c:v>8.3333333333333329E-2</c:v>
                </c:pt>
                <c:pt idx="3">
                  <c:v>0.1111111111111111</c:v>
                </c:pt>
                <c:pt idx="4">
                  <c:v>0.1388888888888889</c:v>
                </c:pt>
                <c:pt idx="5">
                  <c:v>0.16666666666666666</c:v>
                </c:pt>
                <c:pt idx="6">
                  <c:v>0.1388888888888889</c:v>
                </c:pt>
                <c:pt idx="7">
                  <c:v>0.1111111111111111</c:v>
                </c:pt>
                <c:pt idx="8">
                  <c:v>8.3333333333333329E-2</c:v>
                </c:pt>
                <c:pt idx="9">
                  <c:v>5.5555555555555552E-2</c:v>
                </c:pt>
                <c:pt idx="10">
                  <c:v>2.7777777777777776E-2</c:v>
                </c:pt>
              </c:numCache>
            </c:numRef>
          </c:val>
          <c:extLst>
            <c:ext xmlns:c16="http://schemas.microsoft.com/office/drawing/2014/chart" uri="{C3380CC4-5D6E-409C-BE32-E72D297353CC}">
              <c16:uniqueId val="{00000000-F24A-4E43-85CE-8E66E091F2F1}"/>
            </c:ext>
          </c:extLst>
        </c:ser>
        <c:dLbls>
          <c:showLegendKey val="0"/>
          <c:showVal val="0"/>
          <c:showCatName val="0"/>
          <c:showSerName val="0"/>
          <c:showPercent val="0"/>
          <c:showBubbleSize val="0"/>
        </c:dLbls>
        <c:gapWidth val="30"/>
        <c:axId val="226038528"/>
        <c:axId val="226040448"/>
      </c:barChart>
      <c:catAx>
        <c:axId val="226038528"/>
        <c:scaling>
          <c:orientation val="minMax"/>
        </c:scaling>
        <c:delete val="0"/>
        <c:axPos val="b"/>
        <c:title>
          <c:tx>
            <c:rich>
              <a:bodyPr/>
              <a:lstStyle/>
              <a:p>
                <a:pPr>
                  <a:defRPr/>
                </a:pPr>
                <a:r>
                  <a:rPr lang="en-GB"/>
                  <a:t>Combinations</a:t>
                </a:r>
              </a:p>
            </c:rich>
          </c:tx>
          <c:overlay val="0"/>
        </c:title>
        <c:numFmt formatCode="General" sourceLinked="1"/>
        <c:majorTickMark val="out"/>
        <c:minorTickMark val="none"/>
        <c:tickLblPos val="nextTo"/>
        <c:crossAx val="226040448"/>
        <c:crosses val="autoZero"/>
        <c:auto val="1"/>
        <c:lblAlgn val="ctr"/>
        <c:lblOffset val="100"/>
        <c:noMultiLvlLbl val="0"/>
      </c:catAx>
      <c:valAx>
        <c:axId val="226040448"/>
        <c:scaling>
          <c:orientation val="minMax"/>
        </c:scaling>
        <c:delete val="0"/>
        <c:axPos val="l"/>
        <c:majorGridlines/>
        <c:title>
          <c:tx>
            <c:rich>
              <a:bodyPr rot="-5400000" vert="horz"/>
              <a:lstStyle/>
              <a:p>
                <a:pPr>
                  <a:defRPr sz="1600"/>
                </a:pPr>
                <a:r>
                  <a:rPr lang="en-GB" sz="1600" dirty="0"/>
                  <a:t>Probability of Combinations</a:t>
                </a:r>
              </a:p>
            </c:rich>
          </c:tx>
          <c:overlay val="0"/>
        </c:title>
        <c:numFmt formatCode="General" sourceLinked="1"/>
        <c:majorTickMark val="out"/>
        <c:minorTickMark val="none"/>
        <c:tickLblPos val="nextTo"/>
        <c:crossAx val="22603852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1"/>
          <c:order val="0"/>
          <c:tx>
            <c:strRef>
              <c:f>count!$G$1</c:f>
              <c:strCache>
                <c:ptCount val="1"/>
                <c:pt idx="0">
                  <c:v>Count</c:v>
                </c:pt>
              </c:strCache>
            </c:strRef>
          </c:tx>
          <c:invertIfNegative val="0"/>
          <c:cat>
            <c:numRef>
              <c:f>count!$F$2:$F$12</c:f>
              <c:numCache>
                <c:formatCode>General</c:formatCode>
                <c:ptCount val="11"/>
                <c:pt idx="0">
                  <c:v>2</c:v>
                </c:pt>
                <c:pt idx="1">
                  <c:v>3</c:v>
                </c:pt>
                <c:pt idx="2">
                  <c:v>4</c:v>
                </c:pt>
                <c:pt idx="3">
                  <c:v>5</c:v>
                </c:pt>
                <c:pt idx="4">
                  <c:v>6</c:v>
                </c:pt>
                <c:pt idx="5">
                  <c:v>7</c:v>
                </c:pt>
                <c:pt idx="6">
                  <c:v>8</c:v>
                </c:pt>
                <c:pt idx="7">
                  <c:v>9</c:v>
                </c:pt>
                <c:pt idx="8">
                  <c:v>10</c:v>
                </c:pt>
                <c:pt idx="9">
                  <c:v>11</c:v>
                </c:pt>
                <c:pt idx="10">
                  <c:v>12</c:v>
                </c:pt>
              </c:numCache>
            </c:numRef>
          </c:cat>
          <c:val>
            <c:numRef>
              <c:f>count!$G$2:$G$12</c:f>
              <c:numCache>
                <c:formatCode>General</c:formatCode>
                <c:ptCount val="11"/>
                <c:pt idx="0">
                  <c:v>1</c:v>
                </c:pt>
                <c:pt idx="1">
                  <c:v>2</c:v>
                </c:pt>
                <c:pt idx="2">
                  <c:v>3</c:v>
                </c:pt>
                <c:pt idx="3">
                  <c:v>4</c:v>
                </c:pt>
                <c:pt idx="4">
                  <c:v>5</c:v>
                </c:pt>
                <c:pt idx="5">
                  <c:v>6</c:v>
                </c:pt>
                <c:pt idx="6">
                  <c:v>5</c:v>
                </c:pt>
                <c:pt idx="7">
                  <c:v>4</c:v>
                </c:pt>
                <c:pt idx="8">
                  <c:v>3</c:v>
                </c:pt>
                <c:pt idx="9">
                  <c:v>2</c:v>
                </c:pt>
                <c:pt idx="10">
                  <c:v>1</c:v>
                </c:pt>
              </c:numCache>
            </c:numRef>
          </c:val>
          <c:extLst>
            <c:ext xmlns:c16="http://schemas.microsoft.com/office/drawing/2014/chart" uri="{C3380CC4-5D6E-409C-BE32-E72D297353CC}">
              <c16:uniqueId val="{00000000-5663-814A-8C3B-2897B388460D}"/>
            </c:ext>
          </c:extLst>
        </c:ser>
        <c:dLbls>
          <c:showLegendKey val="0"/>
          <c:showVal val="0"/>
          <c:showCatName val="0"/>
          <c:showSerName val="0"/>
          <c:showPercent val="0"/>
          <c:showBubbleSize val="0"/>
        </c:dLbls>
        <c:gapWidth val="30"/>
        <c:axId val="226056832"/>
        <c:axId val="226071296"/>
      </c:barChart>
      <c:catAx>
        <c:axId val="226056832"/>
        <c:scaling>
          <c:orientation val="minMax"/>
        </c:scaling>
        <c:delete val="0"/>
        <c:axPos val="b"/>
        <c:title>
          <c:tx>
            <c:rich>
              <a:bodyPr/>
              <a:lstStyle/>
              <a:p>
                <a:pPr>
                  <a:defRPr/>
                </a:pPr>
                <a:r>
                  <a:rPr lang="en-GB"/>
                  <a:t>Combinations</a:t>
                </a:r>
              </a:p>
            </c:rich>
          </c:tx>
          <c:overlay val="0"/>
        </c:title>
        <c:numFmt formatCode="General" sourceLinked="1"/>
        <c:majorTickMark val="out"/>
        <c:minorTickMark val="none"/>
        <c:tickLblPos val="nextTo"/>
        <c:crossAx val="226071296"/>
        <c:crosses val="autoZero"/>
        <c:auto val="1"/>
        <c:lblAlgn val="ctr"/>
        <c:lblOffset val="100"/>
        <c:noMultiLvlLbl val="0"/>
      </c:catAx>
      <c:valAx>
        <c:axId val="226071296"/>
        <c:scaling>
          <c:orientation val="minMax"/>
        </c:scaling>
        <c:delete val="0"/>
        <c:axPos val="l"/>
        <c:majorGridlines/>
        <c:title>
          <c:tx>
            <c:rich>
              <a:bodyPr rot="-5400000" vert="horz"/>
              <a:lstStyle/>
              <a:p>
                <a:pPr>
                  <a:defRPr sz="1600"/>
                </a:pPr>
                <a:r>
                  <a:rPr lang="en-GB" sz="1600"/>
                  <a:t>Count of Combinations</a:t>
                </a:r>
              </a:p>
            </c:rich>
          </c:tx>
          <c:overlay val="0"/>
        </c:title>
        <c:numFmt formatCode="General" sourceLinked="1"/>
        <c:majorTickMark val="out"/>
        <c:minorTickMark val="none"/>
        <c:tickLblPos val="nextTo"/>
        <c:crossAx val="22605683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lineChart>
        <c:grouping val="standard"/>
        <c:varyColors val="0"/>
        <c:ser>
          <c:idx val="1"/>
          <c:order val="0"/>
          <c:tx>
            <c:strRef>
              <c:f>'prob (pdf)'!$G$1</c:f>
              <c:strCache>
                <c:ptCount val="1"/>
                <c:pt idx="0">
                  <c:v>Probability</c:v>
                </c:pt>
              </c:strCache>
            </c:strRef>
          </c:tx>
          <c:spPr>
            <a:ln w="38100"/>
          </c:spPr>
          <c:marker>
            <c:symbol val="none"/>
          </c:marker>
          <c:cat>
            <c:numRef>
              <c:f>'prob (pdf)'!$F$2:$F$12</c:f>
              <c:numCache>
                <c:formatCode>General</c:formatCode>
                <c:ptCount val="11"/>
                <c:pt idx="0">
                  <c:v>2</c:v>
                </c:pt>
                <c:pt idx="1">
                  <c:v>3</c:v>
                </c:pt>
                <c:pt idx="2">
                  <c:v>4</c:v>
                </c:pt>
                <c:pt idx="3">
                  <c:v>5</c:v>
                </c:pt>
                <c:pt idx="4">
                  <c:v>6</c:v>
                </c:pt>
                <c:pt idx="5">
                  <c:v>7</c:v>
                </c:pt>
                <c:pt idx="6">
                  <c:v>8</c:v>
                </c:pt>
                <c:pt idx="7">
                  <c:v>9</c:v>
                </c:pt>
                <c:pt idx="8">
                  <c:v>10</c:v>
                </c:pt>
                <c:pt idx="9">
                  <c:v>11</c:v>
                </c:pt>
                <c:pt idx="10">
                  <c:v>12</c:v>
                </c:pt>
              </c:numCache>
            </c:numRef>
          </c:cat>
          <c:val>
            <c:numRef>
              <c:f>'prob (pdf)'!$G$2:$G$12</c:f>
              <c:numCache>
                <c:formatCode>General</c:formatCode>
                <c:ptCount val="11"/>
                <c:pt idx="0">
                  <c:v>3.1047369051184293E-3</c:v>
                </c:pt>
                <c:pt idx="1">
                  <c:v>1.4732005983654593E-2</c:v>
                </c:pt>
                <c:pt idx="2">
                  <c:v>4.9456577833431804E-2</c:v>
                </c:pt>
                <c:pt idx="3">
                  <c:v>0.11746577002705626</c:v>
                </c:pt>
                <c:pt idx="4">
                  <c:v>0.1973893381401147</c:v>
                </c:pt>
                <c:pt idx="5">
                  <c:v>0.23467192964790159</c:v>
                </c:pt>
                <c:pt idx="6">
                  <c:v>0.1973893381401147</c:v>
                </c:pt>
                <c:pt idx="7">
                  <c:v>0.11746577002705626</c:v>
                </c:pt>
                <c:pt idx="8">
                  <c:v>4.9456577833431804E-2</c:v>
                </c:pt>
                <c:pt idx="9">
                  <c:v>1.4732005983654593E-2</c:v>
                </c:pt>
                <c:pt idx="10">
                  <c:v>3.1047369051184293E-3</c:v>
                </c:pt>
              </c:numCache>
            </c:numRef>
          </c:val>
          <c:smooth val="0"/>
          <c:extLst>
            <c:ext xmlns:c16="http://schemas.microsoft.com/office/drawing/2014/chart" uri="{C3380CC4-5D6E-409C-BE32-E72D297353CC}">
              <c16:uniqueId val="{00000000-8454-9D46-B4DB-94005EA8B247}"/>
            </c:ext>
          </c:extLst>
        </c:ser>
        <c:dLbls>
          <c:showLegendKey val="0"/>
          <c:showVal val="0"/>
          <c:showCatName val="0"/>
          <c:showSerName val="0"/>
          <c:showPercent val="0"/>
          <c:showBubbleSize val="0"/>
        </c:dLbls>
        <c:smooth val="0"/>
        <c:axId val="226364800"/>
        <c:axId val="226383360"/>
      </c:lineChart>
      <c:catAx>
        <c:axId val="226364800"/>
        <c:scaling>
          <c:orientation val="minMax"/>
        </c:scaling>
        <c:delete val="0"/>
        <c:axPos val="b"/>
        <c:title>
          <c:tx>
            <c:rich>
              <a:bodyPr/>
              <a:lstStyle/>
              <a:p>
                <a:pPr>
                  <a:defRPr/>
                </a:pPr>
                <a:r>
                  <a:rPr lang="en-GB"/>
                  <a:t>Age</a:t>
                </a:r>
              </a:p>
            </c:rich>
          </c:tx>
          <c:overlay val="0"/>
        </c:title>
        <c:numFmt formatCode="General" sourceLinked="1"/>
        <c:majorTickMark val="out"/>
        <c:minorTickMark val="none"/>
        <c:tickLblPos val="nextTo"/>
        <c:crossAx val="226383360"/>
        <c:crosses val="autoZero"/>
        <c:auto val="1"/>
        <c:lblAlgn val="ctr"/>
        <c:lblOffset val="100"/>
        <c:noMultiLvlLbl val="0"/>
      </c:catAx>
      <c:valAx>
        <c:axId val="226383360"/>
        <c:scaling>
          <c:orientation val="minMax"/>
        </c:scaling>
        <c:delete val="0"/>
        <c:axPos val="l"/>
        <c:majorGridlines/>
        <c:title>
          <c:tx>
            <c:rich>
              <a:bodyPr rot="-5400000" vert="horz"/>
              <a:lstStyle/>
              <a:p>
                <a:pPr>
                  <a:defRPr/>
                </a:pPr>
                <a:r>
                  <a:rPr lang="en-GB"/>
                  <a:t>Probability of Age</a:t>
                </a:r>
              </a:p>
            </c:rich>
          </c:tx>
          <c:overlay val="0"/>
        </c:title>
        <c:numFmt formatCode="General" sourceLinked="1"/>
        <c:majorTickMark val="out"/>
        <c:minorTickMark val="none"/>
        <c:tickLblPos val="nextTo"/>
        <c:crossAx val="226364800"/>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11/11/2019</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11/11/2019</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branch of mathematics dealing with the collection, analysis, interpretation, and presentation of masses of numerical data</a:t>
            </a:r>
          </a:p>
        </p:txBody>
      </p:sp>
      <p:sp>
        <p:nvSpPr>
          <p:cNvPr id="4" name="Slide Number Placeholder 3"/>
          <p:cNvSpPr>
            <a:spLocks noGrp="1"/>
          </p:cNvSpPr>
          <p:nvPr>
            <p:ph type="sldNum" sz="quarter" idx="10"/>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1807754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22d7720_0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22d7720_0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Answer highlighted on next slide</a:t>
            </a:r>
            <a:endParaRPr dirty="0"/>
          </a:p>
        </p:txBody>
      </p:sp>
    </p:spTree>
    <p:extLst>
      <p:ext uri="{BB962C8B-B14F-4D97-AF65-F5344CB8AC3E}">
        <p14:creationId xmlns:p14="http://schemas.microsoft.com/office/powerpoint/2010/main" val="370123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22d7720_0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22d7720_0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042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t>Descriptive Statistics</a:t>
            </a:r>
            <a:r>
              <a:rPr lang="en-GB" sz="1200" b="1" baseline="0" dirty="0"/>
              <a:t> - </a:t>
            </a:r>
            <a:r>
              <a:rPr lang="en-GB" sz="1200" b="0" i="0" kern="1200" dirty="0">
                <a:solidFill>
                  <a:schemeClr val="tx1"/>
                </a:solidFill>
                <a:effectLst/>
                <a:latin typeface="+mn-lt"/>
                <a:ea typeface="+mn-ea"/>
                <a:cs typeface="+mn-cs"/>
              </a:rPr>
              <a:t>describing, presenting, summarizing and organizing your data</a:t>
            </a:r>
            <a:r>
              <a:rPr lang="en-GB" sz="1200" b="0" i="0" kern="1200" baseline="0" dirty="0">
                <a:solidFill>
                  <a:schemeClr val="tx1"/>
                </a:solidFill>
                <a:effectLst/>
                <a:latin typeface="+mn-lt"/>
                <a:ea typeface="+mn-ea"/>
                <a:cs typeface="+mn-cs"/>
              </a:rPr>
              <a:t> – </a:t>
            </a:r>
            <a:r>
              <a:rPr lang="en-GB" sz="1200" b="1" i="1" kern="1200" baseline="0" dirty="0">
                <a:solidFill>
                  <a:schemeClr val="tx1"/>
                </a:solidFill>
                <a:effectLst/>
                <a:latin typeface="+mn-lt"/>
                <a:ea typeface="+mn-ea"/>
                <a:cs typeface="+mn-cs"/>
              </a:rPr>
              <a:t>via </a:t>
            </a:r>
            <a:r>
              <a:rPr lang="en-GB" sz="1200" b="1" i="1" kern="1200" dirty="0">
                <a:solidFill>
                  <a:schemeClr val="tx1"/>
                </a:solidFill>
                <a:effectLst/>
                <a:latin typeface="+mn-lt"/>
                <a:ea typeface="+mn-ea"/>
                <a:cs typeface="+mn-cs"/>
              </a:rPr>
              <a:t>numerical calculations or graphs or tables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i.e. blurb at the back of a book (describes/summarises the book, which can be thought of as</a:t>
            </a:r>
            <a:r>
              <a:rPr lang="en-GB" sz="1200" b="0" i="0" kern="1200" baseline="0" dirty="0">
                <a:solidFill>
                  <a:schemeClr val="tx1"/>
                </a:solidFill>
                <a:effectLst/>
                <a:latin typeface="+mn-lt"/>
                <a:ea typeface="+mn-ea"/>
                <a:cs typeface="+mn-cs"/>
              </a:rPr>
              <a:t> the raw data</a:t>
            </a:r>
            <a:r>
              <a:rPr lang="en-GB"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t>Inferential Statistics - </a:t>
            </a:r>
            <a:r>
              <a:rPr lang="en-GB" sz="1200" b="0" i="0" kern="1200" dirty="0">
                <a:solidFill>
                  <a:schemeClr val="tx1"/>
                </a:solidFill>
                <a:effectLst/>
                <a:latin typeface="+mn-lt"/>
                <a:ea typeface="+mn-ea"/>
                <a:cs typeface="+mn-cs"/>
              </a:rPr>
              <a:t>drawing conclusions regarding populations – </a:t>
            </a:r>
            <a:r>
              <a:rPr lang="en-GB" sz="1200" b="1" i="1" kern="1200" dirty="0">
                <a:solidFill>
                  <a:schemeClr val="tx1"/>
                </a:solidFill>
                <a:effectLst/>
                <a:latin typeface="+mn-lt"/>
                <a:ea typeface="+mn-ea"/>
                <a:cs typeface="+mn-cs"/>
              </a:rPr>
              <a:t>via sample data</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12</a:t>
            </a:fld>
            <a:endParaRPr lang="en-GB"/>
          </a:p>
        </p:txBody>
      </p:sp>
    </p:spTree>
    <p:extLst>
      <p:ext uri="{BB962C8B-B14F-4D97-AF65-F5344CB8AC3E}">
        <p14:creationId xmlns:p14="http://schemas.microsoft.com/office/powerpoint/2010/main" val="3298387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5d1b7f1_0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5d1b7f1_0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63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14</a:t>
            </a:fld>
            <a:endParaRPr lang="en-GB"/>
          </a:p>
        </p:txBody>
      </p:sp>
    </p:spTree>
    <p:extLst>
      <p:ext uri="{BB962C8B-B14F-4D97-AF65-F5344CB8AC3E}">
        <p14:creationId xmlns:p14="http://schemas.microsoft.com/office/powerpoint/2010/main" val="138045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1220788"/>
            <a:ext cx="5867400" cy="33004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5C749F76-09CE-481A-90DD-B27CF9C410FE}" type="slidenum">
              <a:rPr lang="en-GB" smtClean="0"/>
              <a:t>15</a:t>
            </a:fld>
            <a:endParaRPr lang="en-GB"/>
          </a:p>
        </p:txBody>
      </p:sp>
    </p:spTree>
    <p:extLst>
      <p:ext uri="{BB962C8B-B14F-4D97-AF65-F5344CB8AC3E}">
        <p14:creationId xmlns:p14="http://schemas.microsoft.com/office/powerpoint/2010/main" val="1905542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1220788"/>
            <a:ext cx="5867400" cy="33004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2">
                    <a:lumMod val="50000"/>
                  </a:schemeClr>
                </a:solidFill>
              </a:rPr>
              <a:t>NB: Median is not affected by extreme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Median: half of</a:t>
            </a:r>
            <a:r>
              <a:rPr lang="en-GB" baseline="0" dirty="0"/>
              <a:t> </a:t>
            </a:r>
            <a:r>
              <a:rPr lang="en-GB" baseline="0" dirty="0" err="1"/>
              <a:t>obs</a:t>
            </a:r>
            <a:r>
              <a:rPr lang="en-GB" baseline="0" dirty="0"/>
              <a:t> above and half of </a:t>
            </a:r>
            <a:r>
              <a:rPr lang="en-GB" baseline="0" dirty="0" err="1"/>
              <a:t>obs</a:t>
            </a:r>
            <a:r>
              <a:rPr lang="en-GB" baseline="0" dirty="0"/>
              <a:t> below</a:t>
            </a:r>
            <a:endParaRPr lang="en-GB" dirty="0"/>
          </a:p>
        </p:txBody>
      </p:sp>
      <p:sp>
        <p:nvSpPr>
          <p:cNvPr id="4" name="Slide Number Placeholder 3"/>
          <p:cNvSpPr>
            <a:spLocks noGrp="1"/>
          </p:cNvSpPr>
          <p:nvPr>
            <p:ph type="sldNum" sz="quarter" idx="10"/>
          </p:nvPr>
        </p:nvSpPr>
        <p:spPr/>
        <p:txBody>
          <a:bodyPr/>
          <a:lstStyle/>
          <a:p>
            <a:fld id="{5C749F76-09CE-481A-90DD-B27CF9C410FE}" type="slidenum">
              <a:rPr lang="en-GB" smtClean="0"/>
              <a:t>16</a:t>
            </a:fld>
            <a:endParaRPr lang="en-GB"/>
          </a:p>
        </p:txBody>
      </p:sp>
    </p:spTree>
    <p:extLst>
      <p:ext uri="{BB962C8B-B14F-4D97-AF65-F5344CB8AC3E}">
        <p14:creationId xmlns:p14="http://schemas.microsoft.com/office/powerpoint/2010/main" val="124540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1220788"/>
            <a:ext cx="5867400" cy="33004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2">
                    <a:lumMod val="50000"/>
                  </a:schemeClr>
                </a:solidFill>
              </a:rPr>
              <a:t>NB: Mode is not affected by extreme values.</a:t>
            </a:r>
          </a:p>
        </p:txBody>
      </p:sp>
      <p:sp>
        <p:nvSpPr>
          <p:cNvPr id="4" name="Slide Number Placeholder 3"/>
          <p:cNvSpPr>
            <a:spLocks noGrp="1"/>
          </p:cNvSpPr>
          <p:nvPr>
            <p:ph type="sldNum" sz="quarter" idx="10"/>
          </p:nvPr>
        </p:nvSpPr>
        <p:spPr/>
        <p:txBody>
          <a:bodyPr/>
          <a:lstStyle/>
          <a:p>
            <a:fld id="{5C749F76-09CE-481A-90DD-B27CF9C410FE}" type="slidenum">
              <a:rPr lang="en-GB" smtClean="0"/>
              <a:t>17</a:t>
            </a:fld>
            <a:endParaRPr lang="en-GB"/>
          </a:p>
        </p:txBody>
      </p:sp>
    </p:spTree>
    <p:extLst>
      <p:ext uri="{BB962C8B-B14F-4D97-AF65-F5344CB8AC3E}">
        <p14:creationId xmlns:p14="http://schemas.microsoft.com/office/powerpoint/2010/main" val="1110005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1220788"/>
            <a:ext cx="5867400" cy="33004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2">
                    <a:lumMod val="50000"/>
                  </a:schemeClr>
                </a:solidFill>
              </a:rPr>
              <a:t>NB: Mean is affected by extreme values;</a:t>
            </a:r>
            <a:r>
              <a:rPr lang="en-GB" sz="1200" b="0" baseline="0" dirty="0">
                <a:solidFill>
                  <a:schemeClr val="bg2">
                    <a:lumMod val="50000"/>
                  </a:schemeClr>
                </a:solidFill>
              </a:rPr>
              <a:t> prone to distortion by “outliers”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baseline="0" dirty="0">
              <a:solidFill>
                <a:schemeClr val="bg2">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baseline="0" dirty="0">
                <a:solidFill>
                  <a:schemeClr val="bg2">
                    <a:lumMod val="50000"/>
                  </a:schemeClr>
                </a:solidFill>
              </a:rPr>
              <a:t>“outliers” = observations far from </a:t>
            </a:r>
            <a:r>
              <a:rPr lang="en-GB" sz="1200" b="0" baseline="0" dirty="0" err="1">
                <a:solidFill>
                  <a:schemeClr val="bg2">
                    <a:lumMod val="50000"/>
                  </a:schemeClr>
                </a:solidFill>
              </a:rPr>
              <a:t>center</a:t>
            </a:r>
            <a:endParaRPr lang="en-GB" sz="1200" b="0" dirty="0">
              <a:solidFill>
                <a:schemeClr val="bg2">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AKA: Arithmetic</a:t>
            </a:r>
            <a:r>
              <a:rPr lang="en-GB" baseline="0" dirty="0"/>
              <a:t> Mean</a:t>
            </a:r>
            <a:endParaRPr lang="en-GB" dirty="0"/>
          </a:p>
        </p:txBody>
      </p:sp>
      <p:sp>
        <p:nvSpPr>
          <p:cNvPr id="4" name="Slide Number Placeholder 3"/>
          <p:cNvSpPr>
            <a:spLocks noGrp="1"/>
          </p:cNvSpPr>
          <p:nvPr>
            <p:ph type="sldNum" sz="quarter" idx="10"/>
          </p:nvPr>
        </p:nvSpPr>
        <p:spPr/>
        <p:txBody>
          <a:bodyPr/>
          <a:lstStyle/>
          <a:p>
            <a:fld id="{5C749F76-09CE-481A-90DD-B27CF9C410FE}" type="slidenum">
              <a:rPr lang="en-GB" smtClean="0"/>
              <a:t>18</a:t>
            </a:fld>
            <a:endParaRPr lang="en-GB"/>
          </a:p>
        </p:txBody>
      </p:sp>
    </p:spTree>
    <p:extLst>
      <p:ext uri="{BB962C8B-B14F-4D97-AF65-F5344CB8AC3E}">
        <p14:creationId xmlns:p14="http://schemas.microsoft.com/office/powerpoint/2010/main" val="1720811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Median: 4.5</a:t>
            </a:r>
          </a:p>
          <a:p>
            <a:r>
              <a:rPr lang="en-GB" dirty="0"/>
              <a:t>2,</a:t>
            </a:r>
            <a:r>
              <a:rPr lang="en-GB" baseline="0" dirty="0"/>
              <a:t> 3, </a:t>
            </a:r>
            <a:r>
              <a:rPr lang="en-GB" b="1" baseline="0" dirty="0"/>
              <a:t>4, 5</a:t>
            </a:r>
            <a:r>
              <a:rPr lang="en-GB" baseline="0" dirty="0"/>
              <a:t>, 5, 10</a:t>
            </a:r>
          </a:p>
          <a:p>
            <a:endParaRPr lang="en-GB" baseline="0" dirty="0"/>
          </a:p>
          <a:p>
            <a:r>
              <a:rPr lang="en-GB" dirty="0"/>
              <a:t>Mode: 5</a:t>
            </a:r>
          </a:p>
          <a:p>
            <a:r>
              <a:rPr lang="en-GB" dirty="0"/>
              <a:t>2,</a:t>
            </a:r>
            <a:r>
              <a:rPr lang="en-GB" baseline="0" dirty="0"/>
              <a:t> 3, 4, </a:t>
            </a:r>
            <a:r>
              <a:rPr lang="en-GB" b="1" baseline="0" dirty="0"/>
              <a:t>5, 5</a:t>
            </a:r>
            <a:r>
              <a:rPr lang="en-GB" baseline="0" dirty="0"/>
              <a:t>, 10</a:t>
            </a:r>
            <a:endParaRPr lang="en-GB" dirty="0"/>
          </a:p>
          <a:p>
            <a:endParaRPr lang="en-GB" dirty="0"/>
          </a:p>
          <a:p>
            <a:r>
              <a:rPr lang="en-GB" dirty="0"/>
              <a:t>Mean: 4.8</a:t>
            </a:r>
          </a:p>
          <a:p>
            <a:r>
              <a:rPr lang="en-GB" dirty="0"/>
              <a:t>(2+5+4+5+3+10)</a:t>
            </a:r>
            <a:r>
              <a:rPr lang="en-GB" baseline="0" dirty="0"/>
              <a:t> / 6</a:t>
            </a:r>
            <a:endParaRPr lang="en-GB" dirty="0"/>
          </a:p>
          <a:p>
            <a:endParaRPr lang="en-GB" dirty="0"/>
          </a:p>
          <a:p>
            <a:endParaRPr lang="en-GB" dirty="0"/>
          </a:p>
          <a:p>
            <a:r>
              <a:rPr lang="en-GB" dirty="0"/>
              <a:t>Median: 4.5</a:t>
            </a:r>
          </a:p>
          <a:p>
            <a:r>
              <a:rPr lang="en-GB" dirty="0"/>
              <a:t>2,</a:t>
            </a:r>
            <a:r>
              <a:rPr lang="en-GB" baseline="0" dirty="0"/>
              <a:t> 3, </a:t>
            </a:r>
            <a:r>
              <a:rPr lang="en-GB" b="1" baseline="0" dirty="0"/>
              <a:t>4, 5</a:t>
            </a:r>
            <a:r>
              <a:rPr lang="en-GB" baseline="0" dirty="0"/>
              <a:t>, 5, 101</a:t>
            </a:r>
          </a:p>
          <a:p>
            <a:endParaRPr lang="en-GB" baseline="0" dirty="0"/>
          </a:p>
          <a:p>
            <a:r>
              <a:rPr lang="en-GB" dirty="0"/>
              <a:t>Mode: 5</a:t>
            </a:r>
          </a:p>
          <a:p>
            <a:r>
              <a:rPr lang="en-GB" dirty="0"/>
              <a:t>2,</a:t>
            </a:r>
            <a:r>
              <a:rPr lang="en-GB" baseline="0" dirty="0"/>
              <a:t> 3, 4, </a:t>
            </a:r>
            <a:r>
              <a:rPr lang="en-GB" b="1" baseline="0" dirty="0"/>
              <a:t>5, 5</a:t>
            </a:r>
            <a:r>
              <a:rPr lang="en-GB" baseline="0" dirty="0"/>
              <a:t>, 101</a:t>
            </a:r>
            <a:endParaRPr lang="en-GB" dirty="0"/>
          </a:p>
          <a:p>
            <a:endParaRPr lang="en-GB" dirty="0"/>
          </a:p>
          <a:p>
            <a:r>
              <a:rPr lang="en-GB" dirty="0"/>
              <a:t>Mean: 20</a:t>
            </a:r>
          </a:p>
          <a:p>
            <a:r>
              <a:rPr lang="en-GB" dirty="0"/>
              <a:t>(2+5+4+5+3+101)</a:t>
            </a:r>
            <a:r>
              <a:rPr lang="en-GB" baseline="0" dirty="0"/>
              <a:t> / 6</a:t>
            </a:r>
          </a:p>
          <a:p>
            <a:endParaRPr lang="en-GB" baseline="0" dirty="0"/>
          </a:p>
          <a:p>
            <a:r>
              <a:rPr lang="en-GB" baseline="0" dirty="0"/>
              <a:t>Mean is affected by outliers! (statistically correct, but misleading)</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19</a:t>
            </a:fld>
            <a:endParaRPr lang="en-GB"/>
          </a:p>
        </p:txBody>
      </p:sp>
    </p:spTree>
    <p:extLst>
      <p:ext uri="{BB962C8B-B14F-4D97-AF65-F5344CB8AC3E}">
        <p14:creationId xmlns:p14="http://schemas.microsoft.com/office/powerpoint/2010/main" val="378618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
          <p:cNvSpPr>
            <a:spLocks noGrp="1" noRot="1" noChangeAspect="1" noChangeArrowheads="1" noTextEdit="1"/>
          </p:cNvSpPr>
          <p:nvPr>
            <p:ph type="sldImg"/>
          </p:nvPr>
        </p:nvSpPr>
        <p:spPr>
          <a:ln/>
        </p:spPr>
      </p:sp>
      <p:sp>
        <p:nvSpPr>
          <p:cNvPr id="27654"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93227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Median:  100,000</a:t>
            </a:r>
            <a:r>
              <a:rPr lang="en-GB" baseline="0" dirty="0"/>
              <a:t> (represents the situation of the majority of the group, the mean income for the group would be 100 million, distortion)</a:t>
            </a:r>
            <a:endParaRPr lang="en-GB" dirty="0"/>
          </a:p>
          <a:p>
            <a:r>
              <a:rPr lang="en-GB" dirty="0"/>
              <a:t>Median:  37 (equal number</a:t>
            </a:r>
            <a:r>
              <a:rPr lang="en-GB" baseline="0" dirty="0"/>
              <a:t> of people above and below</a:t>
            </a:r>
            <a:r>
              <a:rPr lang="en-GB" dirty="0"/>
              <a:t>)</a:t>
            </a:r>
          </a:p>
          <a:p>
            <a:r>
              <a:rPr lang="en-GB" dirty="0"/>
              <a:t>Mode:     30 (mode</a:t>
            </a:r>
            <a:r>
              <a:rPr lang="en-GB" baseline="0" dirty="0"/>
              <a:t> is </a:t>
            </a:r>
            <a:r>
              <a:rPr lang="en-GB" dirty="0"/>
              <a:t>only useful in certain circumstances)</a:t>
            </a:r>
          </a:p>
          <a:p>
            <a:r>
              <a:rPr lang="en-GB" dirty="0"/>
              <a:t>Median:  $10,000 (mean is $220,000 accounts for the extreme cases, whilst the median </a:t>
            </a:r>
            <a:r>
              <a:rPr lang="en-GB" sz="1200" b="0" i="0" kern="1200" dirty="0">
                <a:solidFill>
                  <a:schemeClr val="tx1"/>
                </a:solidFill>
                <a:effectLst/>
                <a:latin typeface="+mn-lt"/>
                <a:ea typeface="+mn-ea"/>
                <a:cs typeface="+mn-cs"/>
              </a:rPr>
              <a:t>better indicator of the “middle” salary</a:t>
            </a:r>
            <a:r>
              <a:rPr lang="en-GB" dirty="0"/>
              <a:t>)</a:t>
            </a:r>
          </a:p>
          <a:p>
            <a:r>
              <a:rPr lang="en-GB" dirty="0"/>
              <a:t>Mode:     £10,000</a:t>
            </a:r>
            <a:r>
              <a:rPr lang="en-GB" baseline="0" dirty="0"/>
              <a:t> (mean would be unrepresentative, £216,000)</a:t>
            </a:r>
          </a:p>
          <a:p>
            <a:r>
              <a:rPr lang="en-GB" baseline="0" dirty="0"/>
              <a:t>Mean:     (15 + 18 + 22 + 20) / 4 = 75 / 4 = 18.75</a:t>
            </a:r>
          </a:p>
          <a:p>
            <a:endParaRPr lang="en-GB" baseline="0" dirty="0"/>
          </a:p>
          <a:p>
            <a:r>
              <a:rPr lang="en-GB" baseline="0" dirty="0"/>
              <a:t>Generally,</a:t>
            </a:r>
          </a:p>
          <a:p>
            <a:endParaRPr lang="en-GB" baseline="0" dirty="0"/>
          </a:p>
          <a:p>
            <a:r>
              <a:rPr lang="en-GB" dirty="0"/>
              <a:t>Nominal =&gt; Mode</a:t>
            </a:r>
          </a:p>
          <a:p>
            <a:r>
              <a:rPr lang="en-GB" dirty="0"/>
              <a:t>Ordinal =&gt; Median</a:t>
            </a:r>
          </a:p>
          <a:p>
            <a:r>
              <a:rPr lang="en-GB" dirty="0"/>
              <a:t>Interval/Ratio (not skewed) =&gt; Mean</a:t>
            </a:r>
          </a:p>
          <a:p>
            <a:r>
              <a:rPr lang="en-GB" dirty="0"/>
              <a:t>Interval/Ratio (skewed) =&gt; Median</a:t>
            </a:r>
            <a:endParaRPr lang="en-GB" sz="1200" b="0" i="0" kern="1200" dirty="0">
              <a:solidFill>
                <a:schemeClr val="tx1"/>
              </a:solidFill>
              <a:effectLst/>
              <a:latin typeface="+mn-lt"/>
              <a:ea typeface="+mn-ea"/>
              <a:cs typeface="+mn-cs"/>
            </a:endParaRPr>
          </a:p>
          <a:p>
            <a:br>
              <a:rPr lang="en-GB" dirty="0"/>
            </a:br>
            <a:endParaRPr lang="en-GB" dirty="0"/>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20</a:t>
            </a:fld>
            <a:endParaRPr lang="en-GB"/>
          </a:p>
        </p:txBody>
      </p:sp>
    </p:spTree>
    <p:extLst>
      <p:ext uri="{BB962C8B-B14F-4D97-AF65-F5344CB8AC3E}">
        <p14:creationId xmlns:p14="http://schemas.microsoft.com/office/powerpoint/2010/main" val="2139291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Is there a best measure of central tendency?</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No, but there is often a "best" measure of central tendency with regards to the data you are analysing</a:t>
            </a:r>
          </a:p>
          <a:p>
            <a:pPr marL="171450" indent="-171450">
              <a:buFont typeface="Arial" panose="020B0604020202020204" pitchFamily="34" charset="0"/>
              <a:buChar char="•"/>
            </a:pPr>
            <a:r>
              <a:rPr lang="en-GB" sz="1000" b="0" i="0" kern="1200" dirty="0">
                <a:solidFill>
                  <a:schemeClr val="tx1"/>
                </a:solidFill>
                <a:effectLst/>
                <a:latin typeface="+mn-lt"/>
                <a:ea typeface="+mn-ea"/>
                <a:cs typeface="+mn-cs"/>
              </a:rPr>
              <a:t>Do all datasets</a:t>
            </a:r>
            <a:r>
              <a:rPr lang="en-GB" sz="1000" b="0" i="0" kern="1200" baseline="0" dirty="0">
                <a:solidFill>
                  <a:schemeClr val="tx1"/>
                </a:solidFill>
                <a:effectLst/>
                <a:latin typeface="+mn-lt"/>
                <a:ea typeface="+mn-ea"/>
                <a:cs typeface="+mn-cs"/>
              </a:rPr>
              <a:t> </a:t>
            </a:r>
            <a:r>
              <a:rPr lang="en-GB" sz="1000" b="0" i="0" kern="1200" dirty="0">
                <a:solidFill>
                  <a:schemeClr val="tx1"/>
                </a:solidFill>
                <a:effectLst/>
                <a:latin typeface="+mn-lt"/>
                <a:ea typeface="+mn-ea"/>
                <a:cs typeface="+mn-cs"/>
              </a:rPr>
              <a:t>have a median, mode and mean?</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All continuous data has a median, mode and mean</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ordinal data has a median and mode only (the mean’s existence is still under debate)</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nominal data has only a mode</a:t>
            </a:r>
          </a:p>
          <a:p>
            <a:pPr marL="171450" lvl="0" indent="-171450">
              <a:buFont typeface="Arial" panose="020B0604020202020204" pitchFamily="34" charset="0"/>
              <a:buChar char="•"/>
            </a:pPr>
            <a:r>
              <a:rPr lang="en-GB" sz="1000" b="0" i="0" kern="1200" dirty="0">
                <a:solidFill>
                  <a:schemeClr val="tx1"/>
                </a:solidFill>
                <a:effectLst/>
                <a:latin typeface="+mn-lt"/>
                <a:ea typeface="+mn-ea"/>
                <a:cs typeface="+mn-cs"/>
              </a:rPr>
              <a:t>When to choose the mean?</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When distribution of data is continuous</a:t>
            </a:r>
            <a:r>
              <a:rPr lang="en-GB" sz="1000" b="0" i="0" kern="1200" baseline="0" dirty="0">
                <a:solidFill>
                  <a:schemeClr val="tx1"/>
                </a:solidFill>
                <a:effectLst/>
                <a:latin typeface="+mn-lt"/>
                <a:ea typeface="+mn-ea"/>
                <a:cs typeface="+mn-cs"/>
              </a:rPr>
              <a:t> </a:t>
            </a:r>
            <a:r>
              <a:rPr lang="en-GB" sz="1000" b="0" i="0" kern="1200" dirty="0">
                <a:solidFill>
                  <a:schemeClr val="tx1"/>
                </a:solidFill>
                <a:effectLst/>
                <a:latin typeface="+mn-lt"/>
                <a:ea typeface="+mn-ea"/>
                <a:cs typeface="+mn-cs"/>
              </a:rPr>
              <a:t>and symmetrical (but depends on what your goals are)</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Not with categorical</a:t>
            </a:r>
            <a:r>
              <a:rPr lang="en-GB" sz="1000" b="0" i="0" kern="1200" baseline="0" dirty="0">
                <a:solidFill>
                  <a:schemeClr val="tx1"/>
                </a:solidFill>
                <a:effectLst/>
                <a:latin typeface="+mn-lt"/>
                <a:ea typeface="+mn-ea"/>
                <a:cs typeface="+mn-cs"/>
              </a:rPr>
              <a:t> data (can’t sum the values)</a:t>
            </a:r>
            <a:endParaRPr lang="en-GB" sz="10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kern="1200" dirty="0">
                <a:solidFill>
                  <a:schemeClr val="tx1"/>
                </a:solidFill>
                <a:effectLst/>
                <a:latin typeface="+mn-lt"/>
                <a:ea typeface="+mn-ea"/>
                <a:cs typeface="+mn-cs"/>
              </a:rPr>
              <a:t>When to choose the mode?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kern="1200" dirty="0">
                <a:solidFill>
                  <a:schemeClr val="tx1"/>
                </a:solidFill>
                <a:effectLst/>
                <a:latin typeface="+mn-lt"/>
                <a:ea typeface="+mn-ea"/>
                <a:cs typeface="+mn-cs"/>
              </a:rPr>
              <a:t>When data</a:t>
            </a:r>
            <a:r>
              <a:rPr lang="en-GB" sz="1000" b="0" i="0" kern="1200" baseline="0" dirty="0">
                <a:solidFill>
                  <a:schemeClr val="tx1"/>
                </a:solidFill>
                <a:effectLst/>
                <a:latin typeface="+mn-lt"/>
                <a:ea typeface="+mn-ea"/>
                <a:cs typeface="+mn-cs"/>
              </a:rPr>
              <a:t> is nominal (or ordinal)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kern="1200" dirty="0">
                <a:solidFill>
                  <a:schemeClr val="tx1"/>
                </a:solidFill>
                <a:effectLst/>
                <a:latin typeface="+mn-lt"/>
                <a:ea typeface="+mn-ea"/>
                <a:cs typeface="+mn-cs"/>
              </a:rPr>
              <a:t>When to choose the median?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kern="1200" dirty="0">
                <a:solidFill>
                  <a:schemeClr val="tx1"/>
                </a:solidFill>
                <a:effectLst/>
                <a:latin typeface="+mn-lt"/>
                <a:ea typeface="+mn-ea"/>
                <a:cs typeface="+mn-cs"/>
              </a:rPr>
              <a:t>When data set is not</a:t>
            </a:r>
            <a:r>
              <a:rPr lang="en-GB" sz="1000" b="0" i="0" kern="1200" baseline="0" dirty="0">
                <a:solidFill>
                  <a:schemeClr val="tx1"/>
                </a:solidFill>
                <a:effectLst/>
                <a:latin typeface="+mn-lt"/>
                <a:ea typeface="+mn-ea"/>
                <a:cs typeface="+mn-cs"/>
              </a:rPr>
              <a:t> symmetrically distribution </a:t>
            </a:r>
            <a:r>
              <a:rPr lang="en-GB" sz="1000" b="0" i="0" kern="1200" dirty="0">
                <a:solidFill>
                  <a:schemeClr val="tx1"/>
                </a:solidFill>
                <a:effectLst/>
                <a:latin typeface="+mn-lt"/>
                <a:ea typeface="+mn-ea"/>
                <a:cs typeface="+mn-cs"/>
              </a:rPr>
              <a:t>or you are dealing with ordinal data</a:t>
            </a:r>
          </a:p>
          <a:p>
            <a:pPr marL="171450" indent="-171450">
              <a:buFont typeface="Arial" panose="020B0604020202020204" pitchFamily="34" charset="0"/>
              <a:buChar char="•"/>
            </a:pPr>
            <a:r>
              <a:rPr lang="en-GB" sz="1000" b="0" i="0" kern="1200" dirty="0">
                <a:solidFill>
                  <a:schemeClr val="tx1"/>
                </a:solidFill>
                <a:effectLst/>
                <a:latin typeface="+mn-lt"/>
                <a:ea typeface="+mn-ea"/>
                <a:cs typeface="+mn-cs"/>
              </a:rPr>
              <a:t>If data</a:t>
            </a:r>
            <a:r>
              <a:rPr lang="en-GB" sz="1000" b="0" i="0" kern="1200" baseline="0" dirty="0">
                <a:solidFill>
                  <a:schemeClr val="tx1"/>
                </a:solidFill>
                <a:effectLst/>
                <a:latin typeface="+mn-lt"/>
                <a:ea typeface="+mn-ea"/>
                <a:cs typeface="+mn-cs"/>
              </a:rPr>
              <a:t> has outliers, which </a:t>
            </a:r>
            <a:r>
              <a:rPr lang="en-GB" sz="1000" b="0" i="0" kern="1200" dirty="0">
                <a:solidFill>
                  <a:schemeClr val="tx1"/>
                </a:solidFill>
                <a:effectLst/>
                <a:latin typeface="+mn-lt"/>
                <a:ea typeface="+mn-ea"/>
                <a:cs typeface="+mn-cs"/>
              </a:rPr>
              <a:t>measure of central tendency is most</a:t>
            </a:r>
            <a:r>
              <a:rPr lang="en-GB" sz="1000" b="0" i="0" kern="1200" baseline="0" dirty="0">
                <a:solidFill>
                  <a:schemeClr val="tx1"/>
                </a:solidFill>
                <a:effectLst/>
                <a:latin typeface="+mn-lt"/>
                <a:ea typeface="+mn-ea"/>
                <a:cs typeface="+mn-cs"/>
              </a:rPr>
              <a:t> appropriate</a:t>
            </a:r>
            <a:r>
              <a:rPr lang="en-GB" sz="10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median (mean can be distorted by the outliers) (depends on how influential the outliers are)</a:t>
            </a:r>
          </a:p>
          <a:p>
            <a:pPr marL="171450" indent="-171450">
              <a:buFont typeface="Arial" panose="020B0604020202020204" pitchFamily="34" charset="0"/>
              <a:buChar char="•"/>
            </a:pPr>
            <a:r>
              <a:rPr lang="en-GB" sz="1000" b="0" i="0" kern="1200" dirty="0">
                <a:solidFill>
                  <a:schemeClr val="tx1"/>
                </a:solidFill>
                <a:effectLst/>
                <a:latin typeface="+mn-lt"/>
                <a:ea typeface="+mn-ea"/>
                <a:cs typeface="+mn-cs"/>
              </a:rPr>
              <a:t>In a normally distributed data set, which is greatest: mode, median or mean?</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mean, median and mean are equal to each other (i.e., the same value).</a:t>
            </a:r>
          </a:p>
          <a:p>
            <a:pPr marL="171450" indent="-171450">
              <a:buFont typeface="Arial" panose="020B0604020202020204" pitchFamily="34" charset="0"/>
              <a:buChar char="•"/>
            </a:pPr>
            <a:r>
              <a:rPr lang="en-GB" sz="1000" b="0" i="0" kern="1200" dirty="0">
                <a:solidFill>
                  <a:schemeClr val="tx1"/>
                </a:solidFill>
                <a:effectLst/>
                <a:latin typeface="+mn-lt"/>
                <a:ea typeface="+mn-ea"/>
                <a:cs typeface="+mn-cs"/>
              </a:rPr>
              <a:t>For any data set, which measures of central tendency have only one value?</a:t>
            </a:r>
          </a:p>
          <a:p>
            <a:pPr marL="628650" lvl="1" indent="-171450">
              <a:buFont typeface="Arial" panose="020B0604020202020204" pitchFamily="34" charset="0"/>
              <a:buChar char="•"/>
            </a:pPr>
            <a:r>
              <a:rPr lang="en-GB" sz="1000" b="0" i="0" kern="1200" dirty="0">
                <a:solidFill>
                  <a:schemeClr val="tx1"/>
                </a:solidFill>
                <a:effectLst/>
                <a:latin typeface="+mn-lt"/>
                <a:ea typeface="+mn-ea"/>
                <a:cs typeface="+mn-cs"/>
              </a:rPr>
              <a:t>The median and mean can only have one value for a given data set. The mode can have more than </a:t>
            </a:r>
            <a:r>
              <a:rPr lang="en-GB" sz="1000" b="0" i="0" kern="1200">
                <a:solidFill>
                  <a:schemeClr val="tx1"/>
                </a:solidFill>
                <a:effectLst/>
                <a:latin typeface="+mn-lt"/>
                <a:ea typeface="+mn-ea"/>
                <a:cs typeface="+mn-cs"/>
              </a:rPr>
              <a:t>one value</a:t>
            </a:r>
            <a:endParaRPr lang="en-GB"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8901C6-1DA1-FB44-ABEE-06A0FEB7738E}" type="slidenum">
              <a:rPr lang="en-GB" smtClean="0"/>
              <a:t>21</a:t>
            </a:fld>
            <a:endParaRPr lang="en-GB"/>
          </a:p>
        </p:txBody>
      </p:sp>
    </p:spTree>
    <p:extLst>
      <p:ext uri="{BB962C8B-B14F-4D97-AF65-F5344CB8AC3E}">
        <p14:creationId xmlns:p14="http://schemas.microsoft.com/office/powerpoint/2010/main" val="2947444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e.g.</a:t>
            </a:r>
            <a:r>
              <a:rPr lang="en-GB" sz="1200" b="0" i="0" kern="1200" baseline="0" dirty="0">
                <a:solidFill>
                  <a:schemeClr val="tx1"/>
                </a:solidFill>
                <a:effectLst/>
                <a:latin typeface="+mn-lt"/>
                <a:ea typeface="+mn-ea"/>
                <a:cs typeface="+mn-cs"/>
              </a:rPr>
              <a:t> discussing/studying Data about English Farms; </a:t>
            </a:r>
          </a:p>
          <a:p>
            <a:r>
              <a:rPr lang="en-GB" sz="1200" b="0" i="0" kern="1200" baseline="0" dirty="0">
                <a:solidFill>
                  <a:schemeClr val="tx1"/>
                </a:solidFill>
                <a:effectLst/>
                <a:latin typeface="+mn-lt"/>
                <a:ea typeface="+mn-ea"/>
                <a:cs typeface="+mn-cs"/>
              </a:rPr>
              <a:t>then the first question will need to determine the population: </a:t>
            </a:r>
          </a:p>
          <a:p>
            <a:r>
              <a:rPr lang="en-GB" sz="1200" b="0" i="0" kern="1200" baseline="0" dirty="0">
                <a:solidFill>
                  <a:schemeClr val="tx1"/>
                </a:solidFill>
                <a:effectLst/>
                <a:latin typeface="+mn-lt"/>
                <a:ea typeface="+mn-ea"/>
                <a:cs typeface="+mn-cs"/>
              </a:rPr>
              <a:t>- all farms in England? </a:t>
            </a:r>
          </a:p>
          <a:p>
            <a:r>
              <a:rPr lang="en-GB" sz="1200" b="0" i="0" kern="1200" baseline="0" dirty="0">
                <a:solidFill>
                  <a:schemeClr val="tx1"/>
                </a:solidFill>
                <a:effectLst/>
                <a:latin typeface="+mn-lt"/>
                <a:ea typeface="+mn-ea"/>
                <a:cs typeface="+mn-cs"/>
              </a:rPr>
              <a:t>- Or farms that grow crops? </a:t>
            </a:r>
          </a:p>
          <a:p>
            <a:r>
              <a:rPr lang="en-GB" sz="1200" b="0" i="0" kern="1200" baseline="0" dirty="0">
                <a:solidFill>
                  <a:schemeClr val="tx1"/>
                </a:solidFill>
                <a:effectLst/>
                <a:latin typeface="+mn-lt"/>
                <a:ea typeface="+mn-ea"/>
                <a:cs typeface="+mn-cs"/>
              </a:rPr>
              <a:t>- Or those that have livestock? </a:t>
            </a:r>
            <a:r>
              <a:rPr lang="en-GB" sz="1200" b="0" i="0" kern="1200" baseline="0" dirty="0" err="1">
                <a:solidFill>
                  <a:schemeClr val="tx1"/>
                </a:solidFill>
                <a:effectLst/>
                <a:latin typeface="+mn-lt"/>
                <a:ea typeface="+mn-ea"/>
                <a:cs typeface="+mn-cs"/>
              </a:rPr>
              <a:t>etc</a:t>
            </a:r>
            <a:endParaRPr lang="en-GB"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8901C6-1DA1-FB44-ABEE-06A0FEB7738E}" type="slidenum">
              <a:rPr lang="en-GB" smtClean="0"/>
              <a:t>22</a:t>
            </a:fld>
            <a:endParaRPr lang="en-GB"/>
          </a:p>
        </p:txBody>
      </p:sp>
    </p:spTree>
    <p:extLst>
      <p:ext uri="{BB962C8B-B14F-4D97-AF65-F5344CB8AC3E}">
        <p14:creationId xmlns:p14="http://schemas.microsoft.com/office/powerpoint/2010/main" val="1349561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Often data are presented as a frequency 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frequencies for class intervals or individual data values</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23</a:t>
            </a:fld>
            <a:endParaRPr lang="en-GB"/>
          </a:p>
        </p:txBody>
      </p:sp>
    </p:spTree>
    <p:extLst>
      <p:ext uri="{BB962C8B-B14F-4D97-AF65-F5344CB8AC3E}">
        <p14:creationId xmlns:p14="http://schemas.microsoft.com/office/powerpoint/2010/main" val="17664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f5d86b5a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f5d86b5a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0" dirty="0">
                <a:solidFill>
                  <a:srgbClr val="000000"/>
                </a:solidFill>
              </a:rPr>
              <a:t>Answer can include something about the </a:t>
            </a:r>
            <a:r>
              <a:rPr lang="en-GB" sz="1200" b="0" dirty="0" err="1">
                <a:solidFill>
                  <a:srgbClr val="000000"/>
                </a:solidFill>
              </a:rPr>
              <a:t>center</a:t>
            </a:r>
            <a:r>
              <a:rPr lang="en-GB" sz="1200" b="0" dirty="0">
                <a:solidFill>
                  <a:srgbClr val="000000"/>
                </a:solidFill>
              </a:rPr>
              <a:t>, shape, and spread of the distribution</a:t>
            </a:r>
            <a:endParaRPr lang="en-GB" dirty="0"/>
          </a:p>
        </p:txBody>
      </p:sp>
    </p:spTree>
    <p:extLst>
      <p:ext uri="{BB962C8B-B14F-4D97-AF65-F5344CB8AC3E}">
        <p14:creationId xmlns:p14="http://schemas.microsoft.com/office/powerpoint/2010/main" val="3841232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f5d86b5a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f5d86b5a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415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f5d86b5a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f5d86b5a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692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5d86b5a_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5d86b5a_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93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5d86b5a_0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5d86b5a_0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877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e49e5a93_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e49e5a93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19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Data are collected as a source of information</a:t>
            </a:r>
          </a:p>
        </p:txBody>
      </p:sp>
      <p:sp>
        <p:nvSpPr>
          <p:cNvPr id="4" name="Slide Number Placeholder 3"/>
          <p:cNvSpPr>
            <a:spLocks noGrp="1"/>
          </p:cNvSpPr>
          <p:nvPr>
            <p:ph type="sldNum" sz="quarter" idx="5"/>
          </p:nvPr>
        </p:nvSpPr>
        <p:spPr/>
        <p:txBody>
          <a:bodyPr/>
          <a:lstStyle/>
          <a:p>
            <a:fld id="{548901C6-1DA1-FB44-ABEE-06A0FEB7738E}" type="slidenum">
              <a:rPr lang="en-GB" smtClean="0"/>
              <a:t>3</a:t>
            </a:fld>
            <a:endParaRPr lang="en-GB"/>
          </a:p>
        </p:txBody>
      </p:sp>
    </p:spTree>
    <p:extLst>
      <p:ext uri="{BB962C8B-B14F-4D97-AF65-F5344CB8AC3E}">
        <p14:creationId xmlns:p14="http://schemas.microsoft.com/office/powerpoint/2010/main" val="2740103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Visualising the </a:t>
            </a:r>
            <a:r>
              <a:rPr lang="en-GB" sz="1200" b="0" i="0" kern="1200" dirty="0" err="1">
                <a:solidFill>
                  <a:schemeClr val="tx1"/>
                </a:solidFill>
                <a:effectLst/>
                <a:latin typeface="+mn-lt"/>
                <a:ea typeface="+mn-ea"/>
                <a:cs typeface="+mn-cs"/>
              </a:rPr>
              <a:t>freq</a:t>
            </a:r>
            <a:r>
              <a:rPr lang="en-GB" sz="1200" b="0" i="0" kern="1200" baseline="0" dirty="0">
                <a:solidFill>
                  <a:schemeClr val="tx1"/>
                </a:solidFill>
                <a:effectLst/>
                <a:latin typeface="+mn-lt"/>
                <a:ea typeface="+mn-ea"/>
                <a:cs typeface="+mn-cs"/>
              </a:rPr>
              <a:t> </a:t>
            </a:r>
            <a:r>
              <a:rPr lang="en-GB" sz="1200" b="0" i="0" kern="1200" baseline="0" dirty="0" err="1">
                <a:solidFill>
                  <a:schemeClr val="tx1"/>
                </a:solidFill>
                <a:effectLst/>
                <a:latin typeface="+mn-lt"/>
                <a:ea typeface="+mn-ea"/>
                <a:cs typeface="+mn-cs"/>
              </a:rPr>
              <a:t>distn</a:t>
            </a:r>
            <a:r>
              <a:rPr lang="en-GB" sz="1200" b="0" i="0" kern="1200" baseline="0" dirty="0">
                <a:solidFill>
                  <a:schemeClr val="tx1"/>
                </a:solidFill>
                <a:effectLst/>
                <a:latin typeface="+mn-lt"/>
                <a:ea typeface="+mn-ea"/>
                <a:cs typeface="+mn-cs"/>
              </a:rPr>
              <a:t>, benefits include:</a:t>
            </a:r>
            <a:endParaRPr lang="en-GB" sz="1200" b="0" i="0" kern="1200" dirty="0">
              <a:solidFill>
                <a:schemeClr val="tx1"/>
              </a:solidFill>
              <a:effectLst/>
              <a:latin typeface="+mn-lt"/>
              <a:ea typeface="+mn-ea"/>
              <a:cs typeface="+mn-cs"/>
            </a:endParaRPr>
          </a:p>
          <a:p>
            <a:pPr marL="171450" lvl="0" indent="-171450">
              <a:buFont typeface="Wingdings" panose="05000000000000000000" pitchFamily="2" charset="2"/>
              <a:buChar char="ü"/>
            </a:pPr>
            <a:r>
              <a:rPr lang="en-GB" i="0" dirty="0"/>
              <a:t>range of values</a:t>
            </a:r>
          </a:p>
          <a:p>
            <a:pPr marL="171450" lvl="0" indent="-171450">
              <a:buFont typeface="Wingdings" panose="05000000000000000000" pitchFamily="2" charset="2"/>
              <a:buChar char="ü"/>
            </a:pPr>
            <a:r>
              <a:rPr lang="en-GB" i="0" dirty="0"/>
              <a:t>shape created when the values are plotted</a:t>
            </a:r>
          </a:p>
          <a:p>
            <a:pPr marL="171450" lvl="0" indent="-171450">
              <a:buFont typeface="Wingdings" panose="05000000000000000000" pitchFamily="2" charset="2"/>
              <a:buChar char="ü"/>
            </a:pPr>
            <a:r>
              <a:rPr lang="en-GB" i="0" dirty="0"/>
              <a:t>outliers</a:t>
            </a:r>
          </a:p>
        </p:txBody>
      </p:sp>
      <p:sp>
        <p:nvSpPr>
          <p:cNvPr id="4" name="Slide Number Placeholder 3"/>
          <p:cNvSpPr>
            <a:spLocks noGrp="1"/>
          </p:cNvSpPr>
          <p:nvPr>
            <p:ph type="sldNum" sz="quarter" idx="10"/>
          </p:nvPr>
        </p:nvSpPr>
        <p:spPr/>
        <p:txBody>
          <a:bodyPr/>
          <a:lstStyle/>
          <a:p>
            <a:fld id="{548901C6-1DA1-FB44-ABEE-06A0FEB7738E}" type="slidenum">
              <a:rPr lang="en-GB" smtClean="0"/>
              <a:t>30</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31</a:t>
            </a:fld>
            <a:endParaRPr lang="en-GB"/>
          </a:p>
        </p:txBody>
      </p:sp>
    </p:spTree>
    <p:extLst>
      <p:ext uri="{BB962C8B-B14F-4D97-AF65-F5344CB8AC3E}">
        <p14:creationId xmlns:p14="http://schemas.microsoft.com/office/powerpoint/2010/main" val="2699790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7F007D"/>
              </a:solidFill>
            </a:endParaRPr>
          </a:p>
        </p:txBody>
      </p:sp>
      <p:sp>
        <p:nvSpPr>
          <p:cNvPr id="4" name="Slide Number Placeholder 3"/>
          <p:cNvSpPr>
            <a:spLocks noGrp="1"/>
          </p:cNvSpPr>
          <p:nvPr>
            <p:ph type="sldNum" sz="quarter" idx="10"/>
          </p:nvPr>
        </p:nvSpPr>
        <p:spPr/>
        <p:txBody>
          <a:bodyPr/>
          <a:lstStyle/>
          <a:p>
            <a:fld id="{548901C6-1DA1-FB44-ABEE-06A0FEB7738E}" type="slidenum">
              <a:rPr lang="en-GB" smtClean="0"/>
              <a:t>32</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rgbClr val="7F007D"/>
                </a:solidFill>
              </a:rPr>
              <a:t>Why useful?</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7F007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rgbClr val="7F007D"/>
                </a:solidFill>
              </a:rPr>
              <a:t>If</a:t>
            </a:r>
            <a:r>
              <a:rPr lang="en-GB" baseline="0" dirty="0">
                <a:solidFill>
                  <a:srgbClr val="7F007D"/>
                </a:solidFill>
              </a:rPr>
              <a:t> distribution of data are not symmetric</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solidFill>
                <a:srgbClr val="7F007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solidFill>
                  <a:srgbClr val="7F007D"/>
                </a:solidFill>
              </a:rPr>
              <a:t>NB:</a:t>
            </a:r>
          </a:p>
          <a:p>
            <a:pPr indent="-361950">
              <a:lnSpc>
                <a:spcPct val="150000"/>
              </a:lnSpc>
              <a:buSzPts val="2100"/>
            </a:pPr>
            <a:r>
              <a:rPr lang="en-GB" sz="1200" dirty="0">
                <a:solidFill>
                  <a:srgbClr val="000000"/>
                </a:solidFill>
              </a:rPr>
              <a:t>The 25th percentile is also called the first quartile, </a:t>
            </a:r>
            <a:r>
              <a:rPr lang="en-GB" sz="1200" dirty="0">
                <a:solidFill>
                  <a:schemeClr val="accent1"/>
                </a:solidFill>
              </a:rPr>
              <a:t>Q1</a:t>
            </a:r>
            <a:r>
              <a:rPr lang="en-GB" sz="1200" dirty="0">
                <a:solidFill>
                  <a:srgbClr val="000000"/>
                </a:solidFill>
              </a:rPr>
              <a:t>.</a:t>
            </a:r>
          </a:p>
          <a:p>
            <a:pPr indent="-361950">
              <a:lnSpc>
                <a:spcPct val="150000"/>
              </a:lnSpc>
              <a:spcBef>
                <a:spcPts val="0"/>
              </a:spcBef>
              <a:buClr>
                <a:srgbClr val="000000"/>
              </a:buClr>
              <a:buSzPts val="2100"/>
            </a:pPr>
            <a:r>
              <a:rPr lang="en-GB" sz="1200" dirty="0">
                <a:solidFill>
                  <a:srgbClr val="000000"/>
                </a:solidFill>
              </a:rPr>
              <a:t>The 50th percentile is also called the median.</a:t>
            </a:r>
          </a:p>
          <a:p>
            <a:pPr indent="-361950">
              <a:lnSpc>
                <a:spcPct val="150000"/>
              </a:lnSpc>
              <a:spcBef>
                <a:spcPts val="0"/>
              </a:spcBef>
              <a:buSzPts val="2100"/>
            </a:pPr>
            <a:r>
              <a:rPr lang="en-GB" sz="1200" dirty="0">
                <a:solidFill>
                  <a:srgbClr val="000000"/>
                </a:solidFill>
              </a:rPr>
              <a:t>The 75th percentile is also called the third quartile, </a:t>
            </a:r>
            <a:r>
              <a:rPr lang="en-GB" sz="1200" dirty="0">
                <a:solidFill>
                  <a:schemeClr val="accent1"/>
                </a:solidFill>
              </a:rPr>
              <a:t>Q3</a:t>
            </a:r>
            <a:r>
              <a:rPr lang="en-GB" sz="1200" dirty="0">
                <a:solidFill>
                  <a:srgbClr val="000000"/>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7F007D"/>
              </a:solidFill>
            </a:endParaRPr>
          </a:p>
        </p:txBody>
      </p:sp>
      <p:sp>
        <p:nvSpPr>
          <p:cNvPr id="4" name="Slide Number Placeholder 3"/>
          <p:cNvSpPr>
            <a:spLocks noGrp="1"/>
          </p:cNvSpPr>
          <p:nvPr>
            <p:ph type="sldNum" sz="quarter" idx="10"/>
          </p:nvPr>
        </p:nvSpPr>
        <p:spPr/>
        <p:txBody>
          <a:bodyPr/>
          <a:lstStyle/>
          <a:p>
            <a:fld id="{548901C6-1DA1-FB44-ABEE-06A0FEB7738E}" type="slidenum">
              <a:rPr lang="en-GB" smtClean="0"/>
              <a:t>33</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c5810fb_0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c5810fb_0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rPr>
              <a:t>The box in a </a:t>
            </a:r>
            <a:r>
              <a:rPr lang="en-GB" sz="1200" dirty="0">
                <a:solidFill>
                  <a:schemeClr val="accent1"/>
                </a:solidFill>
              </a:rPr>
              <a:t>box plot</a:t>
            </a:r>
            <a:r>
              <a:rPr lang="en-GB" sz="1200" dirty="0">
                <a:solidFill>
                  <a:srgbClr val="000000"/>
                </a:solidFill>
              </a:rPr>
              <a:t> represents the middle 50% of the data, and the thick line in the box is the median.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endParaRPr>
          </a:p>
          <a:p>
            <a:pPr marL="0" indent="0">
              <a:lnSpc>
                <a:spcPct val="150000"/>
              </a:lnSpc>
              <a:buNone/>
            </a:pPr>
            <a:r>
              <a:rPr lang="en-GB" sz="1200" dirty="0">
                <a:solidFill>
                  <a:schemeClr val="accent1"/>
                </a:solidFill>
              </a:rPr>
              <a:t>Whiskers</a:t>
            </a:r>
            <a:r>
              <a:rPr lang="en-GB" sz="1200" dirty="0">
                <a:solidFill>
                  <a:srgbClr val="000000"/>
                </a:solidFill>
              </a:rPr>
              <a:t> of a box plot can extend up to 1.5 x IQR away from the quartiles:</a:t>
            </a:r>
          </a:p>
          <a:p>
            <a:pPr marL="171450" indent="-171450">
              <a:lnSpc>
                <a:spcPct val="115000"/>
              </a:lnSpc>
              <a:buClr>
                <a:srgbClr val="000000"/>
              </a:buClr>
              <a:buSzPts val="1100"/>
              <a:buFont typeface="Arial" panose="020B0604020202020204" pitchFamily="34" charset="0"/>
              <a:buChar char="•"/>
            </a:pPr>
            <a:r>
              <a:rPr lang="en-GB" sz="1200" dirty="0">
                <a:solidFill>
                  <a:srgbClr val="000000"/>
                </a:solidFill>
              </a:rPr>
              <a:t>max upper whisker reach = Q3 + 1.5 x IQR</a:t>
            </a:r>
          </a:p>
          <a:p>
            <a:pPr marL="171450" indent="-171450">
              <a:lnSpc>
                <a:spcPct val="115000"/>
              </a:lnSpc>
              <a:buClr>
                <a:srgbClr val="000000"/>
              </a:buClr>
              <a:buSzPts val="1100"/>
              <a:buFont typeface="Arial" panose="020B0604020202020204" pitchFamily="34" charset="0"/>
              <a:buChar char="•"/>
            </a:pPr>
            <a:r>
              <a:rPr lang="en-GB" sz="1200" dirty="0">
                <a:solidFill>
                  <a:srgbClr val="000000"/>
                </a:solidFill>
              </a:rPr>
              <a:t>max lower whisker reach = Q1 - 1.5 x IQR</a:t>
            </a:r>
          </a:p>
          <a:p>
            <a:pPr marL="0" marR="0" lvl="0" indent="0" algn="l" defTabSz="914400" rtl="0" eaLnBrk="1" fontAlgn="auto" latinLnBrk="0" hangingPunct="1">
              <a:lnSpc>
                <a:spcPct val="115000"/>
              </a:lnSpc>
              <a:spcBef>
                <a:spcPts val="0"/>
              </a:spcBef>
              <a:spcAft>
                <a:spcPts val="0"/>
              </a:spcAft>
              <a:buClr>
                <a:srgbClr val="000000"/>
              </a:buClr>
              <a:buSzPts val="1100"/>
              <a:buFont typeface="Arial" panose="020B0604020202020204" pitchFamily="34" charset="0"/>
              <a:buNone/>
              <a:tabLst/>
              <a:defRPr/>
            </a:pPr>
            <a:endParaRPr lang="en-GB" sz="1200" dirty="0">
              <a:solidFill>
                <a:srgbClr val="000000"/>
              </a:solidFill>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panose="020B0604020202020204" pitchFamily="34" charset="0"/>
              <a:buNone/>
              <a:tabLst/>
              <a:defRPr/>
            </a:pPr>
            <a:r>
              <a:rPr lang="en-GB" sz="1200" dirty="0">
                <a:solidFill>
                  <a:srgbClr val="000000"/>
                </a:solidFill>
              </a:rPr>
              <a:t>A potential </a:t>
            </a:r>
            <a:r>
              <a:rPr lang="en-GB" sz="1200" dirty="0">
                <a:solidFill>
                  <a:schemeClr val="accent1"/>
                </a:solidFill>
              </a:rPr>
              <a:t>outlier</a:t>
            </a:r>
            <a:r>
              <a:rPr lang="en-GB" sz="1200" dirty="0">
                <a:solidFill>
                  <a:srgbClr val="000000"/>
                </a:solidFill>
              </a:rPr>
              <a:t> = an observation beyond the maximum reach of the whiskers. (appears extreme relative to the rest of the data)</a:t>
            </a:r>
          </a:p>
          <a:p>
            <a:pPr marL="0" indent="0">
              <a:lnSpc>
                <a:spcPct val="115000"/>
              </a:lnSpc>
              <a:buClr>
                <a:srgbClr val="000000"/>
              </a:buClr>
              <a:buSzPts val="1100"/>
              <a:buFont typeface="Arial" panose="020B0604020202020204" pitchFamily="34" charset="0"/>
              <a:buNone/>
            </a:pPr>
            <a:endParaRPr lang="en-GB"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endParaRPr>
          </a:p>
        </p:txBody>
      </p:sp>
    </p:spTree>
    <p:extLst>
      <p:ext uri="{BB962C8B-B14F-4D97-AF65-F5344CB8AC3E}">
        <p14:creationId xmlns:p14="http://schemas.microsoft.com/office/powerpoint/2010/main" val="3927721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defRPr/>
            </a:pPr>
            <a:r>
              <a:rPr lang="en-GB" sz="1200" dirty="0"/>
              <a:t>Why do we square the distance from the mean?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e.g. 0 2 4 =&gt; (0-”2”) + (2-”2”) + (4-”2”) =&gt; -2 + 0 +2 =&gt; 0 =&gt; </a:t>
            </a:r>
            <a:r>
              <a:rPr lang="en-GB" baseline="0" dirty="0" err="1"/>
              <a:t>var</a:t>
            </a:r>
            <a:r>
              <a:rPr lang="en-GB" baseline="0" dirty="0"/>
              <a:t> = 0  </a:t>
            </a:r>
            <a:r>
              <a:rPr lang="en-GB" baseline="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e.g. 0 2 4 =&gt; (0-2)</a:t>
            </a:r>
            <a:r>
              <a:rPr lang="en-GB" baseline="30000" dirty="0"/>
              <a:t>2</a:t>
            </a:r>
            <a:r>
              <a:rPr lang="en-GB" baseline="0" dirty="0"/>
              <a:t> + (2-2)</a:t>
            </a:r>
            <a:r>
              <a:rPr lang="en-GB" baseline="30000" dirty="0"/>
              <a:t>2</a:t>
            </a:r>
            <a:r>
              <a:rPr lang="en-GB" baseline="0" dirty="0"/>
              <a:t> + (4-2)</a:t>
            </a:r>
            <a:r>
              <a:rPr lang="en-GB" baseline="30000" dirty="0"/>
              <a:t>2</a:t>
            </a:r>
            <a:r>
              <a:rPr lang="en-GB" baseline="0" dirty="0"/>
              <a:t>     =&gt; +4 + 0 +4 =&gt; 8 =&gt; </a:t>
            </a:r>
            <a:r>
              <a:rPr lang="en-GB" baseline="0" dirty="0" err="1"/>
              <a:t>var</a:t>
            </a:r>
            <a:r>
              <a:rPr lang="en-GB" baseline="0" dirty="0"/>
              <a:t> = 4  </a:t>
            </a:r>
            <a:r>
              <a:rPr lang="en-GB" baseline="0"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35</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36</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8901C6-1DA1-FB44-ABEE-06A0FEB7738E}" type="slidenum">
              <a:rPr lang="en-GB" smtClean="0"/>
              <a:t>37</a:t>
            </a:fld>
            <a:endParaRPr lang="en-GB"/>
          </a:p>
        </p:txBody>
      </p:sp>
    </p:spTree>
    <p:extLst>
      <p:ext uri="{BB962C8B-B14F-4D97-AF65-F5344CB8AC3E}">
        <p14:creationId xmlns:p14="http://schemas.microsoft.com/office/powerpoint/2010/main" val="134956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5d2d9db_0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5d2d9db_0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390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78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defRPr/>
            </a:pPr>
            <a:r>
              <a:rPr lang="en-GB" sz="1200" dirty="0">
                <a:solidFill>
                  <a:schemeClr val="bg2">
                    <a:lumMod val="50000"/>
                  </a:schemeClr>
                </a:solidFill>
              </a:rPr>
              <a:t>Data set or data table </a:t>
            </a:r>
            <a:r>
              <a:rPr lang="en-GB" sz="1200" b="0" dirty="0">
                <a:solidFill>
                  <a:schemeClr val="bg2">
                    <a:lumMod val="50000"/>
                  </a:schemeClr>
                </a:solidFill>
              </a:rPr>
              <a:t>- measured or collected data values represented as numbers or text.</a:t>
            </a:r>
          </a:p>
          <a:p>
            <a:pPr>
              <a:lnSpc>
                <a:spcPct val="100000"/>
              </a:lnSpc>
              <a:defRPr/>
            </a:pPr>
            <a:r>
              <a:rPr lang="en-GB" sz="1200" dirty="0">
                <a:solidFill>
                  <a:schemeClr val="bg2">
                    <a:lumMod val="50000"/>
                  </a:schemeClr>
                </a:solidFill>
              </a:rPr>
              <a:t>Rows</a:t>
            </a:r>
            <a:r>
              <a:rPr lang="en-GB" sz="1200" b="0" dirty="0">
                <a:solidFill>
                  <a:schemeClr val="bg2">
                    <a:lumMod val="50000"/>
                  </a:schemeClr>
                </a:solidFill>
              </a:rPr>
              <a:t> – Individual items in a data set.</a:t>
            </a:r>
          </a:p>
          <a:p>
            <a:pPr>
              <a:lnSpc>
                <a:spcPct val="100000"/>
              </a:lnSpc>
              <a:defRPr/>
            </a:pPr>
            <a:r>
              <a:rPr lang="en-GB" sz="1200" dirty="0">
                <a:solidFill>
                  <a:schemeClr val="bg2">
                    <a:lumMod val="50000"/>
                  </a:schemeClr>
                </a:solidFill>
              </a:rPr>
              <a:t>Columns</a:t>
            </a:r>
            <a:r>
              <a:rPr lang="en-GB" sz="1200" b="0" dirty="0">
                <a:solidFill>
                  <a:schemeClr val="bg2">
                    <a:lumMod val="50000"/>
                  </a:schemeClr>
                </a:solidFill>
              </a:rPr>
              <a:t> – list attributes of each item in a row. An attribute is thought of as a set of values describing some aspect across all observations.</a:t>
            </a:r>
          </a:p>
          <a:p>
            <a:pPr>
              <a:lnSpc>
                <a:spcPct val="100000"/>
              </a:lnSpc>
              <a:defRPr/>
            </a:pPr>
            <a:r>
              <a:rPr lang="en-GB" sz="1200" dirty="0">
                <a:solidFill>
                  <a:schemeClr val="bg2">
                    <a:lumMod val="50000"/>
                  </a:schemeClr>
                </a:solidFill>
              </a:rPr>
              <a:t>Observations</a:t>
            </a:r>
            <a:r>
              <a:rPr lang="en-GB" sz="1200" b="0" dirty="0">
                <a:solidFill>
                  <a:schemeClr val="bg2">
                    <a:lumMod val="50000"/>
                  </a:schemeClr>
                </a:solidFill>
              </a:rPr>
              <a:t> – each row is referred to as an observation.</a:t>
            </a:r>
          </a:p>
          <a:p>
            <a:pPr>
              <a:lnSpc>
                <a:spcPct val="100000"/>
              </a:lnSpc>
              <a:defRPr/>
            </a:pPr>
            <a:r>
              <a:rPr lang="en-GB" sz="1200" dirty="0">
                <a:solidFill>
                  <a:schemeClr val="bg2">
                    <a:lumMod val="50000"/>
                  </a:schemeClr>
                </a:solidFill>
              </a:rPr>
              <a:t>Variables</a:t>
            </a:r>
            <a:r>
              <a:rPr lang="en-GB" sz="1200" b="0" dirty="0">
                <a:solidFill>
                  <a:schemeClr val="bg2">
                    <a:lumMod val="50000"/>
                  </a:schemeClr>
                </a:solidFill>
              </a:rPr>
              <a:t> - individual columns in each observation.</a:t>
            </a:r>
            <a:endParaRPr lang="en-GB" sz="1200" dirty="0">
              <a:solidFill>
                <a:schemeClr val="bg2">
                  <a:lumMod val="50000"/>
                </a:schemeClr>
              </a:solidFill>
            </a:endParaRP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4</a:t>
            </a:fld>
            <a:endParaRPr lang="en-GB"/>
          </a:p>
        </p:txBody>
      </p:sp>
    </p:spTree>
    <p:extLst>
      <p:ext uri="{BB962C8B-B14F-4D97-AF65-F5344CB8AC3E}">
        <p14:creationId xmlns:p14="http://schemas.microsoft.com/office/powerpoint/2010/main" val="2585324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5d2d9db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5d2d9db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447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5d2d9db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5d2d9db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358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8755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5d2d9db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5d2d9db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24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Count = Frequencies = Observed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Probability</a:t>
            </a:r>
            <a:r>
              <a:rPr lang="en-GB" baseline="0" dirty="0"/>
              <a:t> = Calculated = # occurrences / # all possible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a:t>pmf</a:t>
            </a:r>
            <a:r>
              <a:rPr lang="en-GB" dirty="0"/>
              <a:t> obey the rules of probability: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baseline="0" dirty="0"/>
              <a:t>probability of all possible outcomes sums to 1;</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2) can combine probabilities, via adding, multiplying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548901C6-1DA1-FB44-ABEE-06A0FEB7738E}" type="slidenum">
              <a:rPr lang="en-GB" smtClean="0"/>
              <a:t>44</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e.g. probability of being between 6.5 and 7.5 = 62% - 38% = 24%</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e.g. probability of being under 7 years old = 50%</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pdf</a:t>
            </a:r>
            <a:r>
              <a:rPr lang="en-GB" baseline="0" dirty="0"/>
              <a:t> </a:t>
            </a:r>
            <a:r>
              <a:rPr lang="en-GB" dirty="0"/>
              <a:t>obey the rules of probability: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baseline="0" dirty="0"/>
              <a:t>probability of all possible outcomes sums to 1;</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2) can combine probabilities, via adding, multiplying.</a:t>
            </a:r>
          </a:p>
        </p:txBody>
      </p:sp>
      <p:sp>
        <p:nvSpPr>
          <p:cNvPr id="4" name="Slide Number Placeholder 3"/>
          <p:cNvSpPr>
            <a:spLocks noGrp="1"/>
          </p:cNvSpPr>
          <p:nvPr>
            <p:ph type="sldNum" sz="quarter" idx="10"/>
          </p:nvPr>
        </p:nvSpPr>
        <p:spPr/>
        <p:txBody>
          <a:bodyPr/>
          <a:lstStyle/>
          <a:p>
            <a:fld id="{548901C6-1DA1-FB44-ABEE-06A0FEB7738E}" type="slidenum">
              <a:rPr lang="en-GB" smtClean="0"/>
              <a:t>45</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P(x&lt;</a:t>
            </a:r>
            <a:r>
              <a:rPr lang="el-GR" baseline="0" dirty="0">
                <a:latin typeface="Calibri"/>
                <a:cs typeface="Calibri"/>
              </a:rPr>
              <a:t>μ</a:t>
            </a:r>
            <a:r>
              <a:rPr lang="en-GB" baseline="0" dirty="0">
                <a:latin typeface="Calibri"/>
                <a:cs typeface="Calibri"/>
              </a:rPr>
              <a:t>) = 50%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a:latin typeface="Calibri"/>
                <a:cs typeface="Calibri"/>
              </a:rPr>
              <a:t>Σ</a:t>
            </a:r>
            <a:r>
              <a:rPr lang="en-GB" baseline="0" dirty="0">
                <a:latin typeface="Calibri"/>
                <a:cs typeface="Calibri"/>
              </a:rPr>
              <a:t>(</a:t>
            </a:r>
            <a:r>
              <a:rPr lang="en-GB" baseline="0" dirty="0"/>
              <a:t>P)</a:t>
            </a:r>
            <a:r>
              <a:rPr lang="en-GB" baseline="0" dirty="0">
                <a:latin typeface="+mn-lt"/>
                <a:cs typeface="Calibri"/>
              </a:rPr>
              <a:t> = 100% = area under pdf</a:t>
            </a: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548901C6-1DA1-FB44-ABEE-06A0FEB7738E}" type="slidenum">
              <a:rPr lang="en-GB" smtClean="0"/>
              <a:t>46</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47</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left"/>
                    </m:oMathParaPr>
                    <m:oMath xmlns:m="http://schemas.openxmlformats.org/officeDocument/2006/math">
                      <m:r>
                        <a:rPr lang="en-GB" i="1" smtClean="0">
                          <a:latin typeface="Cambria Math"/>
                        </a:rPr>
                        <m:t>𝑓</m:t>
                      </m:r>
                      <m:d>
                        <m:dPr>
                          <m:ctrlPr>
                            <a:rPr lang="en-GB" i="1">
                              <a:latin typeface="Cambria Math" panose="02040503050406030204" pitchFamily="18" charset="0"/>
                            </a:rPr>
                          </m:ctrlPr>
                        </m:dPr>
                        <m:e>
                          <m:r>
                            <a:rPr lang="en-GB" i="1">
                              <a:latin typeface="Cambria Math"/>
                            </a:rPr>
                            <m:t>𝑥</m:t>
                          </m:r>
                        </m:e>
                      </m:d>
                      <m:r>
                        <a:rPr lang="en-GB" i="1">
                          <a:latin typeface="Cambria Math"/>
                        </a:rPr>
                        <m:t>= </m:t>
                      </m:r>
                      <m:f>
                        <m:fPr>
                          <m:ctrlPr>
                            <a:rPr lang="en-GB" i="1">
                              <a:latin typeface="Cambria Math" panose="02040503050406030204" pitchFamily="18" charset="0"/>
                            </a:rPr>
                          </m:ctrlPr>
                        </m:fPr>
                        <m:num>
                          <m:r>
                            <a:rPr lang="en-GB" i="1">
                              <a:latin typeface="Cambria Math"/>
                            </a:rPr>
                            <m:t>1</m:t>
                          </m:r>
                        </m:num>
                        <m:den>
                          <m:r>
                            <a:rPr lang="en-GB" i="1">
                              <a:latin typeface="Cambria Math"/>
                              <a:ea typeface="Cambria Math"/>
                            </a:rPr>
                            <m:t>𝜎</m:t>
                          </m:r>
                          <m:rad>
                            <m:radPr>
                              <m:degHide m:val="on"/>
                              <m:ctrlPr>
                                <a:rPr lang="en-GB" i="1">
                                  <a:latin typeface="Cambria Math" panose="02040503050406030204" pitchFamily="18" charset="0"/>
                                  <a:ea typeface="Cambria Math"/>
                                </a:rPr>
                              </m:ctrlPr>
                            </m:radPr>
                            <m:deg/>
                            <m:e>
                              <m:r>
                                <a:rPr lang="en-GB" i="1">
                                  <a:latin typeface="Cambria Math"/>
                                  <a:ea typeface="Cambria Math"/>
                                </a:rPr>
                                <m:t>2</m:t>
                              </m:r>
                              <m:r>
                                <a:rPr lang="en-GB" i="1">
                                  <a:latin typeface="Cambria Math"/>
                                  <a:ea typeface="Cambria Math"/>
                                </a:rPr>
                                <m:t>𝜋</m:t>
                              </m:r>
                            </m:e>
                          </m:rad>
                        </m:den>
                      </m:f>
                      <m:sSup>
                        <m:sSupPr>
                          <m:ctrlPr>
                            <a:rPr lang="en-GB" i="1">
                              <a:latin typeface="Cambria Math" panose="02040503050406030204" pitchFamily="18" charset="0"/>
                            </a:rPr>
                          </m:ctrlPr>
                        </m:sSupPr>
                        <m:e>
                          <m:r>
                            <a:rPr lang="en-GB" i="1">
                              <a:latin typeface="Cambria Math"/>
                            </a:rPr>
                            <m:t>𝑒</m:t>
                          </m:r>
                        </m:e>
                        <m:sup>
                          <m:r>
                            <a:rPr lang="en-GB" i="1">
                              <a:latin typeface="Cambria Math"/>
                            </a:rPr>
                            <m:t>−</m:t>
                          </m:r>
                          <m:f>
                            <m:fPr>
                              <m:ctrlPr>
                                <a:rPr lang="en-GB" i="1">
                                  <a:latin typeface="Cambria Math" panose="02040503050406030204" pitchFamily="18" charset="0"/>
                                </a:rPr>
                              </m:ctrlPr>
                            </m:fPr>
                            <m:num>
                              <m:r>
                                <a:rPr lang="en-GB" i="1">
                                  <a:latin typeface="Cambria Math"/>
                                </a:rPr>
                                <m:t>1</m:t>
                              </m:r>
                            </m:num>
                            <m:den>
                              <m:r>
                                <a:rPr lang="en-GB" i="1">
                                  <a:latin typeface="Cambria Math"/>
                                </a:rPr>
                                <m:t>2</m:t>
                              </m:r>
                            </m:den>
                          </m:f>
                          <m:sSup>
                            <m:sSupPr>
                              <m:ctrlPr>
                                <a:rPr lang="en-GB" i="1">
                                  <a:latin typeface="Cambria Math" panose="02040503050406030204" pitchFamily="18" charset="0"/>
                                </a:rPr>
                              </m:ctrlPr>
                            </m:sSupPr>
                            <m:e>
                              <m:r>
                                <a:rPr lang="en-GB" i="1">
                                  <a:latin typeface="Cambria Math"/>
                                </a:rPr>
                                <m:t>(</m:t>
                              </m:r>
                              <m:f>
                                <m:fPr>
                                  <m:ctrlPr>
                                    <a:rPr lang="en-GB" i="1">
                                      <a:latin typeface="Cambria Math" panose="02040503050406030204" pitchFamily="18" charset="0"/>
                                    </a:rPr>
                                  </m:ctrlPr>
                                </m:fPr>
                                <m:num>
                                  <m:r>
                                    <a:rPr lang="en-GB" i="1">
                                      <a:latin typeface="Cambria Math"/>
                                    </a:rPr>
                                    <m:t>𝑥</m:t>
                                  </m:r>
                                  <m:r>
                                    <a:rPr lang="en-GB" i="1">
                                      <a:latin typeface="Cambria Math"/>
                                    </a:rPr>
                                    <m:t>−</m:t>
                                  </m:r>
                                  <m:r>
                                    <a:rPr lang="en-GB" i="1">
                                      <a:latin typeface="Cambria Math"/>
                                      <a:ea typeface="Cambria Math"/>
                                    </a:rPr>
                                    <m:t>𝜇</m:t>
                                  </m:r>
                                </m:num>
                                <m:den>
                                  <m:r>
                                    <a:rPr lang="en-GB" i="1">
                                      <a:latin typeface="Cambria Math"/>
                                      <a:ea typeface="Cambria Math"/>
                                    </a:rPr>
                                    <m:t>𝜎</m:t>
                                  </m:r>
                                </m:den>
                              </m:f>
                              <m:r>
                                <a:rPr lang="en-GB" i="1">
                                  <a:latin typeface="Cambria Math"/>
                                </a:rPr>
                                <m:t>)</m:t>
                              </m:r>
                            </m:e>
                            <m:sup>
                              <m:r>
                                <a:rPr lang="en-GB" i="1">
                                  <a:latin typeface="Cambria Math"/>
                                </a:rPr>
                                <m:t>2</m:t>
                              </m:r>
                            </m:sup>
                          </m:sSup>
                        </m:sup>
                      </m:sSup>
                    </m:oMath>
                  </m:oMathPara>
                </a14:m>
                <a:endParaRPr lang="en-GB"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Unimodal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Symmetric about the mean</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Flattens symmetrically as the variance is increased</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Tails may extend toward infinity</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Total area = 1</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first application: analysis of errors of measurement made in astronomical observations (Galileo)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errors due to imperfect instruments and imperfect observers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errors were symmetric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small errors occurred more frequently than large errors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hypothesized distributions of errors followed a normal distribution</a:t>
                </a:r>
              </a:p>
              <a:p>
                <a:pPr>
                  <a:defRPr/>
                </a:pPr>
                <a:endParaRPr lang="en-GB" sz="1200" b="0" i="0" kern="1200" dirty="0">
                  <a:solidFill>
                    <a:schemeClr val="tx1"/>
                  </a:solidFill>
                  <a:effectLst/>
                  <a:latin typeface="+mn-lt"/>
                  <a:ea typeface="+mn-ea"/>
                  <a:cs typeface="+mn-cs"/>
                </a:endParaRPr>
              </a:p>
              <a:p>
                <a:pPr>
                  <a:defRPr/>
                </a:pPr>
                <a:r>
                  <a:rPr lang="en-GB" i="0" dirty="0"/>
                  <a:t>Gaussian distribution,</a:t>
                </a:r>
                <a:r>
                  <a:rPr lang="en-GB" i="0" baseline="0" dirty="0"/>
                  <a:t> named </a:t>
                </a:r>
                <a:r>
                  <a:rPr lang="en-GB" sz="1200" i="0" dirty="0"/>
                  <a:t>after the German mathematician, Karl Friedrich Gauss (1777-1855)</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i="0" smtClean="0">
                    <a:latin typeface="Cambria Math"/>
                  </a:rPr>
                  <a:t>𝑓</a:t>
                </a:r>
                <a:r>
                  <a:rPr lang="en-GB" i="0">
                    <a:latin typeface="Cambria Math"/>
                  </a:rPr>
                  <a:t>(𝑥)=  1/(</a:t>
                </a:r>
                <a:r>
                  <a:rPr lang="en-GB" i="0">
                    <a:latin typeface="Cambria Math"/>
                    <a:ea typeface="Cambria Math"/>
                  </a:rPr>
                  <a:t>𝜎√2𝜋) </a:t>
                </a:r>
                <a:r>
                  <a:rPr lang="en-GB" i="0">
                    <a:latin typeface="Cambria Math"/>
                  </a:rPr>
                  <a:t>𝑒^(−1/2 〖((𝑥−</a:t>
                </a:r>
                <a:r>
                  <a:rPr lang="en-GB" i="0">
                    <a:latin typeface="Cambria Math"/>
                    <a:ea typeface="Cambria Math"/>
                  </a:rPr>
                  <a:t>𝜇)/𝜎</a:t>
                </a:r>
                <a:r>
                  <a:rPr lang="en-GB" i="0">
                    <a:latin typeface="Cambria Math"/>
                  </a:rPr>
                  <a:t>)〗^2 )</a:t>
                </a:r>
                <a:endParaRPr lang="en-GB"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Unimodal </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Symmetric about the mean</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Flattens symmetrically as the variance is increased</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Tails may extend toward infinity</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Total area = 1</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smtClean="0">
                    <a:solidFill>
                      <a:schemeClr val="tx1"/>
                    </a:solidFill>
                    <a:effectLst/>
                    <a:latin typeface="+mn-lt"/>
                    <a:ea typeface="+mn-ea"/>
                    <a:cs typeface="+mn-cs"/>
                  </a:rPr>
                  <a:t>first </a:t>
                </a:r>
                <a:r>
                  <a:rPr lang="en-GB" sz="1200" b="0" i="0" kern="1200" dirty="0">
                    <a:solidFill>
                      <a:schemeClr val="tx1"/>
                    </a:solidFill>
                    <a:effectLst/>
                    <a:latin typeface="+mn-lt"/>
                    <a:ea typeface="+mn-ea"/>
                    <a:cs typeface="+mn-cs"/>
                  </a:rPr>
                  <a:t>application: analysis of errors of measurement made in astronomical observations (Galileo)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errors due to imperfect instruments and imperfect observers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errors were symmetric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small errors occurred more frequently than large errors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hypothesized distributions of errors followed a normal </a:t>
                </a:r>
                <a:r>
                  <a:rPr lang="en-GB" sz="1200" b="0" i="0" kern="1200" dirty="0" smtClean="0">
                    <a:solidFill>
                      <a:schemeClr val="tx1"/>
                    </a:solidFill>
                    <a:effectLst/>
                    <a:latin typeface="+mn-lt"/>
                    <a:ea typeface="+mn-ea"/>
                    <a:cs typeface="+mn-cs"/>
                  </a:rPr>
                  <a:t>distribution</a:t>
                </a:r>
              </a:p>
              <a:p>
                <a:pPr>
                  <a:defRPr/>
                </a:pPr>
                <a:endParaRPr lang="en-GB" sz="1200" b="0" i="0" kern="1200" dirty="0" smtClean="0">
                  <a:solidFill>
                    <a:schemeClr val="tx1"/>
                  </a:solidFill>
                  <a:effectLst/>
                  <a:latin typeface="+mn-lt"/>
                  <a:ea typeface="+mn-ea"/>
                  <a:cs typeface="+mn-cs"/>
                </a:endParaRPr>
              </a:p>
              <a:p>
                <a:pPr>
                  <a:defRPr/>
                </a:pPr>
                <a:r>
                  <a:rPr lang="en-GB" i="0" dirty="0" smtClean="0"/>
                  <a:t>Gaussian distribution,</a:t>
                </a:r>
                <a:r>
                  <a:rPr lang="en-GB" i="0" baseline="0" dirty="0" smtClean="0"/>
                  <a:t> named </a:t>
                </a:r>
                <a:r>
                  <a:rPr lang="en-GB" sz="1200" i="0" dirty="0" smtClean="0"/>
                  <a:t>after the German mathematician, Karl Friedrich Gauss (1777-1855)</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p:txBody>
          </p:sp>
        </mc:Fallback>
      </mc:AlternateContent>
      <p:sp>
        <p:nvSpPr>
          <p:cNvPr id="4" name="Slide Number Placeholder 3"/>
          <p:cNvSpPr>
            <a:spLocks noGrp="1"/>
          </p:cNvSpPr>
          <p:nvPr>
            <p:ph type="sldNum" sz="quarter" idx="10"/>
          </p:nvPr>
        </p:nvSpPr>
        <p:spPr/>
        <p:txBody>
          <a:bodyPr/>
          <a:lstStyle/>
          <a:p>
            <a:fld id="{548901C6-1DA1-FB44-ABEE-06A0FEB7738E}" type="slidenum">
              <a:rPr lang="en-GB" smtClean="0"/>
              <a:t>48</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49</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Numerical data: interval scale or a ratio scale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interval scale: the differences between two consecutive numbers carry equal significance in any part of the scale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e.g. the difference between 100 and 102 cm is the same as the difference between 176 and 178 cm</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interval scale: properties of identity, magnitude, and equal intervals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ratio scale: additional property of a true 0.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Why we care?</a:t>
            </a:r>
          </a:p>
          <a:p>
            <a:r>
              <a:rPr lang="en-GB" sz="1200" b="0" i="0" kern="1200" dirty="0">
                <a:solidFill>
                  <a:schemeClr val="tx1"/>
                </a:solidFill>
                <a:effectLst/>
                <a:latin typeface="+mn-lt"/>
                <a:ea typeface="+mn-ea"/>
                <a:cs typeface="+mn-cs"/>
              </a:rPr>
              <a:t>statistical methods can only be used with certain data types</a:t>
            </a:r>
          </a:p>
          <a:p>
            <a:r>
              <a:rPr lang="en-GB" dirty="0"/>
              <a:t>e.g.</a:t>
            </a:r>
            <a:br>
              <a:rPr lang="en-GB" dirty="0"/>
            </a:br>
            <a:r>
              <a:rPr lang="en-GB" dirty="0"/>
              <a:t>Nominal  - frequency</a:t>
            </a:r>
            <a:r>
              <a:rPr lang="en-GB" baseline="0" dirty="0"/>
              <a:t> / proportion</a:t>
            </a:r>
          </a:p>
          <a:p>
            <a:r>
              <a:rPr lang="en-GB" baseline="0" dirty="0"/>
              <a:t>Ordinal – percentiles</a:t>
            </a:r>
          </a:p>
          <a:p>
            <a:r>
              <a:rPr lang="en-GB" baseline="0" dirty="0"/>
              <a:t>Continuous – histograms, box plot</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5</a:t>
            </a:fld>
            <a:endParaRPr lang="en-GB"/>
          </a:p>
        </p:txBody>
      </p:sp>
    </p:spTree>
    <p:extLst>
      <p:ext uri="{BB962C8B-B14F-4D97-AF65-F5344CB8AC3E}">
        <p14:creationId xmlns:p14="http://schemas.microsoft.com/office/powerpoint/2010/main" val="25853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GB" dirty="0">
                    <a:solidFill>
                      <a:srgbClr val="00B0F0"/>
                    </a:solidFill>
                  </a:rPr>
                  <a:t>some </a:t>
                </a:r>
                <a14:m>
                  <m:oMath xmlns:m="http://schemas.openxmlformats.org/officeDocument/2006/math">
                    <m:acc>
                      <m:accPr>
                        <m:chr m:val="̅"/>
                        <m:ctrlPr>
                          <a:rPr lang="en-GB" i="1">
                            <a:solidFill>
                              <a:srgbClr val="00B0F0"/>
                            </a:solidFill>
                            <a:latin typeface="Cambria Math" panose="02040503050406030204" pitchFamily="18" charset="0"/>
                          </a:rPr>
                        </m:ctrlPr>
                      </m:accPr>
                      <m:e>
                        <m:r>
                          <a:rPr lang="en-GB" i="1">
                            <a:solidFill>
                              <a:srgbClr val="00B0F0"/>
                            </a:solidFill>
                            <a:latin typeface="Cambria Math"/>
                          </a:rPr>
                          <m:t>𝑥</m:t>
                        </m:r>
                      </m:e>
                    </m:acc>
                  </m:oMath>
                </a14:m>
                <a:r>
                  <a:rPr lang="en-GB" dirty="0">
                    <a:solidFill>
                      <a:srgbClr val="00B0F0"/>
                    </a:solidFill>
                  </a:rPr>
                  <a:t> will a little higher than </a:t>
                </a:r>
                <a:r>
                  <a:rPr lang="el-GR" dirty="0">
                    <a:solidFill>
                      <a:srgbClr val="7F007D"/>
                    </a:solidFill>
                    <a:latin typeface="+mn-lt"/>
                    <a:cs typeface="Calibri"/>
                  </a:rPr>
                  <a:t>μ</a:t>
                </a:r>
                <a:endParaRPr lang="en-GB" dirty="0">
                  <a:solidFill>
                    <a:srgbClr val="7F007D"/>
                  </a:solidFill>
                  <a:latin typeface="+mn-lt"/>
                  <a:cs typeface="Calibri"/>
                </a:endParaRPr>
              </a:p>
              <a:p>
                <a:pPr lvl="0"/>
                <a:r>
                  <a:rPr lang="en-GB" dirty="0">
                    <a:solidFill>
                      <a:srgbClr val="00B0F0"/>
                    </a:solidFill>
                  </a:rPr>
                  <a:t>some </a:t>
                </a:r>
                <a14:m>
                  <m:oMath xmlns:m="http://schemas.openxmlformats.org/officeDocument/2006/math">
                    <m:acc>
                      <m:accPr>
                        <m:chr m:val="̅"/>
                        <m:ctrlPr>
                          <a:rPr lang="en-GB" i="1">
                            <a:solidFill>
                              <a:srgbClr val="00B0F0"/>
                            </a:solidFill>
                            <a:latin typeface="Cambria Math" panose="02040503050406030204" pitchFamily="18" charset="0"/>
                          </a:rPr>
                        </m:ctrlPr>
                      </m:accPr>
                      <m:e>
                        <m:r>
                          <a:rPr lang="en-GB" i="1">
                            <a:solidFill>
                              <a:srgbClr val="00B0F0"/>
                            </a:solidFill>
                            <a:latin typeface="Cambria Math"/>
                          </a:rPr>
                          <m:t>𝑥</m:t>
                        </m:r>
                      </m:e>
                    </m:acc>
                  </m:oMath>
                </a14:m>
                <a:r>
                  <a:rPr lang="en-GB" dirty="0">
                    <a:solidFill>
                      <a:srgbClr val="00B0F0"/>
                    </a:solidFill>
                  </a:rPr>
                  <a:t> will a little lower than </a:t>
                </a:r>
                <a:r>
                  <a:rPr lang="el-GR" dirty="0">
                    <a:solidFill>
                      <a:srgbClr val="7F007D"/>
                    </a:solidFill>
                    <a:latin typeface="+mn-lt"/>
                    <a:cs typeface="Calibri"/>
                  </a:rPr>
                  <a:t>μ</a:t>
                </a:r>
                <a:endParaRPr lang="en-GB" dirty="0">
                  <a:solidFill>
                    <a:srgbClr val="7F007D"/>
                  </a:solidFill>
                </a:endParaRPr>
              </a:p>
              <a:p>
                <a:pPr lvl="0"/>
                <a:r>
                  <a:rPr lang="en-GB" dirty="0">
                    <a:solidFill>
                      <a:srgbClr val="00B0F0"/>
                    </a:solidFill>
                  </a:rPr>
                  <a:t>a very few </a:t>
                </a:r>
                <a14:m>
                  <m:oMath xmlns:m="http://schemas.openxmlformats.org/officeDocument/2006/math">
                    <m:acc>
                      <m:accPr>
                        <m:chr m:val="̅"/>
                        <m:ctrlPr>
                          <a:rPr lang="en-GB" i="1">
                            <a:solidFill>
                              <a:srgbClr val="00B0F0"/>
                            </a:solidFill>
                            <a:latin typeface="Cambria Math" panose="02040503050406030204" pitchFamily="18" charset="0"/>
                          </a:rPr>
                        </m:ctrlPr>
                      </m:accPr>
                      <m:e>
                        <m:r>
                          <a:rPr lang="en-GB" i="1">
                            <a:solidFill>
                              <a:srgbClr val="00B0F0"/>
                            </a:solidFill>
                            <a:latin typeface="Cambria Math"/>
                          </a:rPr>
                          <m:t>𝑥</m:t>
                        </m:r>
                      </m:e>
                    </m:acc>
                  </m:oMath>
                </a14:m>
                <a:r>
                  <a:rPr lang="en-GB" dirty="0">
                    <a:solidFill>
                      <a:srgbClr val="00B0F0"/>
                    </a:solidFill>
                  </a:rPr>
                  <a:t> will be significantly higher than </a:t>
                </a:r>
                <a:r>
                  <a:rPr lang="el-GR" dirty="0">
                    <a:solidFill>
                      <a:srgbClr val="7F007D"/>
                    </a:solidFill>
                    <a:latin typeface="+mn-lt"/>
                    <a:cs typeface="Calibri"/>
                  </a:rPr>
                  <a:t>μ</a:t>
                </a:r>
                <a:endParaRPr lang="en-GB" dirty="0">
                  <a:solidFill>
                    <a:srgbClr val="7F007D"/>
                  </a:solidFill>
                </a:endParaRPr>
              </a:p>
              <a:p>
                <a:pPr lvl="0"/>
                <a:r>
                  <a:rPr lang="en-GB" dirty="0">
                    <a:solidFill>
                      <a:srgbClr val="00B0F0"/>
                    </a:solidFill>
                  </a:rPr>
                  <a:t>a very few </a:t>
                </a:r>
                <a14:m>
                  <m:oMath xmlns:m="http://schemas.openxmlformats.org/officeDocument/2006/math">
                    <m:acc>
                      <m:accPr>
                        <m:chr m:val="̅"/>
                        <m:ctrlPr>
                          <a:rPr lang="en-GB" i="1">
                            <a:solidFill>
                              <a:srgbClr val="00B0F0"/>
                            </a:solidFill>
                            <a:latin typeface="Cambria Math" panose="02040503050406030204" pitchFamily="18" charset="0"/>
                          </a:rPr>
                        </m:ctrlPr>
                      </m:accPr>
                      <m:e>
                        <m:r>
                          <a:rPr lang="en-GB" i="1">
                            <a:solidFill>
                              <a:srgbClr val="00B0F0"/>
                            </a:solidFill>
                            <a:latin typeface="Cambria Math"/>
                          </a:rPr>
                          <m:t>𝑥</m:t>
                        </m:r>
                      </m:e>
                    </m:acc>
                  </m:oMath>
                </a14:m>
                <a:r>
                  <a:rPr lang="en-GB" dirty="0">
                    <a:solidFill>
                      <a:srgbClr val="00B0F0"/>
                    </a:solidFill>
                  </a:rPr>
                  <a:t> will be significantly lower than </a:t>
                </a:r>
                <a:r>
                  <a:rPr lang="el-GR" dirty="0">
                    <a:solidFill>
                      <a:srgbClr val="7F007D"/>
                    </a:solidFill>
                    <a:latin typeface="+mn-lt"/>
                    <a:cs typeface="Calibri"/>
                  </a:rPr>
                  <a:t>μ</a:t>
                </a:r>
                <a:endParaRPr lang="en-GB" dirty="0">
                  <a:solidFill>
                    <a:srgbClr val="7F007D"/>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This theorem is the reason why we use of the normal distribution</a:t>
                </a:r>
              </a:p>
            </p:txBody>
          </p:sp>
        </mc:Choice>
        <mc:Fallback xmlns="">
          <p:sp>
            <p:nvSpPr>
              <p:cNvPr id="3" name="Notes Placeholder 2"/>
              <p:cNvSpPr>
                <a:spLocks noGrp="1"/>
              </p:cNvSpPr>
              <p:nvPr>
                <p:ph type="body" idx="1"/>
              </p:nvPr>
            </p:nvSpPr>
            <p:spPr/>
            <p:txBody>
              <a:bodyPr/>
              <a:lstStyle/>
              <a:p>
                <a:pPr lvl="0"/>
                <a:r>
                  <a:rPr lang="en-GB" dirty="0" smtClean="0">
                    <a:solidFill>
                      <a:srgbClr val="00B0F0"/>
                    </a:solidFill>
                  </a:rPr>
                  <a:t>some </a:t>
                </a:r>
                <a:r>
                  <a:rPr lang="en-GB" i="0">
                    <a:solidFill>
                      <a:srgbClr val="00B0F0"/>
                    </a:solidFill>
                    <a:latin typeface="Cambria Math"/>
                  </a:rPr>
                  <a:t>𝑥 ̅</a:t>
                </a:r>
                <a:r>
                  <a:rPr lang="en-GB" dirty="0">
                    <a:solidFill>
                      <a:srgbClr val="00B0F0"/>
                    </a:solidFill>
                  </a:rPr>
                  <a:t> will a little higher than </a:t>
                </a:r>
                <a:r>
                  <a:rPr lang="el-GR" dirty="0">
                    <a:solidFill>
                      <a:srgbClr val="7F007D"/>
                    </a:solidFill>
                    <a:latin typeface="+mn-lt"/>
                    <a:cs typeface="Calibri"/>
                  </a:rPr>
                  <a:t>μ</a:t>
                </a:r>
                <a:endParaRPr lang="en-GB" dirty="0">
                  <a:solidFill>
                    <a:srgbClr val="7F007D"/>
                  </a:solidFill>
                  <a:latin typeface="+mn-lt"/>
                  <a:cs typeface="Calibri"/>
                </a:endParaRPr>
              </a:p>
              <a:p>
                <a:pPr lvl="0"/>
                <a:r>
                  <a:rPr lang="en-GB" dirty="0">
                    <a:solidFill>
                      <a:srgbClr val="00B0F0"/>
                    </a:solidFill>
                  </a:rPr>
                  <a:t>some </a:t>
                </a:r>
                <a:r>
                  <a:rPr lang="en-GB" i="0">
                    <a:solidFill>
                      <a:srgbClr val="00B0F0"/>
                    </a:solidFill>
                    <a:latin typeface="Cambria Math"/>
                  </a:rPr>
                  <a:t>𝑥 ̅</a:t>
                </a:r>
                <a:r>
                  <a:rPr lang="en-GB" dirty="0">
                    <a:solidFill>
                      <a:srgbClr val="00B0F0"/>
                    </a:solidFill>
                  </a:rPr>
                  <a:t> will a little lower than </a:t>
                </a:r>
                <a:r>
                  <a:rPr lang="el-GR" dirty="0">
                    <a:solidFill>
                      <a:srgbClr val="7F007D"/>
                    </a:solidFill>
                    <a:latin typeface="+mn-lt"/>
                    <a:cs typeface="Calibri"/>
                  </a:rPr>
                  <a:t>μ</a:t>
                </a:r>
                <a:endParaRPr lang="en-GB" dirty="0">
                  <a:solidFill>
                    <a:srgbClr val="7F007D"/>
                  </a:solidFill>
                </a:endParaRPr>
              </a:p>
              <a:p>
                <a:pPr lvl="0"/>
                <a:r>
                  <a:rPr lang="en-GB" dirty="0">
                    <a:solidFill>
                      <a:srgbClr val="00B0F0"/>
                    </a:solidFill>
                  </a:rPr>
                  <a:t>a very few </a:t>
                </a:r>
                <a:r>
                  <a:rPr lang="en-GB" i="0">
                    <a:solidFill>
                      <a:srgbClr val="00B0F0"/>
                    </a:solidFill>
                    <a:latin typeface="Cambria Math"/>
                  </a:rPr>
                  <a:t>𝑥 ̅</a:t>
                </a:r>
                <a:r>
                  <a:rPr lang="en-GB" dirty="0">
                    <a:solidFill>
                      <a:srgbClr val="00B0F0"/>
                    </a:solidFill>
                  </a:rPr>
                  <a:t> will be significantly higher than </a:t>
                </a:r>
                <a:r>
                  <a:rPr lang="el-GR" dirty="0">
                    <a:solidFill>
                      <a:srgbClr val="7F007D"/>
                    </a:solidFill>
                    <a:latin typeface="+mn-lt"/>
                    <a:cs typeface="Calibri"/>
                  </a:rPr>
                  <a:t>μ</a:t>
                </a:r>
                <a:endParaRPr lang="en-GB" dirty="0">
                  <a:solidFill>
                    <a:srgbClr val="7F007D"/>
                  </a:solidFill>
                </a:endParaRPr>
              </a:p>
              <a:p>
                <a:pPr lvl="0"/>
                <a:r>
                  <a:rPr lang="en-GB" dirty="0">
                    <a:solidFill>
                      <a:srgbClr val="00B0F0"/>
                    </a:solidFill>
                  </a:rPr>
                  <a:t>a very few </a:t>
                </a:r>
                <a:r>
                  <a:rPr lang="en-GB" i="0">
                    <a:solidFill>
                      <a:srgbClr val="00B0F0"/>
                    </a:solidFill>
                    <a:latin typeface="Cambria Math"/>
                  </a:rPr>
                  <a:t>𝑥 ̅</a:t>
                </a:r>
                <a:r>
                  <a:rPr lang="en-GB" dirty="0">
                    <a:solidFill>
                      <a:srgbClr val="00B0F0"/>
                    </a:solidFill>
                  </a:rPr>
                  <a:t> will be significantly lower than </a:t>
                </a:r>
                <a:r>
                  <a:rPr lang="el-GR" dirty="0">
                    <a:solidFill>
                      <a:srgbClr val="7F007D"/>
                    </a:solidFill>
                    <a:latin typeface="+mn-lt"/>
                    <a:cs typeface="Calibri"/>
                  </a:rPr>
                  <a:t>μ</a:t>
                </a:r>
                <a:endParaRPr lang="en-GB" dirty="0">
                  <a:solidFill>
                    <a:srgbClr val="7F007D"/>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theorem is the reason why we use of the normal distribution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mc:Fallback>
      </mc:AlternateContent>
      <p:sp>
        <p:nvSpPr>
          <p:cNvPr id="4" name="Slide Number Placeholder 3"/>
          <p:cNvSpPr>
            <a:spLocks noGrp="1"/>
          </p:cNvSpPr>
          <p:nvPr>
            <p:ph type="sldNum" sz="quarter" idx="10"/>
          </p:nvPr>
        </p:nvSpPr>
        <p:spPr/>
        <p:txBody>
          <a:bodyPr/>
          <a:lstStyle/>
          <a:p>
            <a:fld id="{548901C6-1DA1-FB44-ABEE-06A0FEB7738E}" type="slidenum">
              <a:rPr lang="en-GB" smtClean="0"/>
              <a:t>50</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51</a:t>
            </a:fld>
            <a:endParaRPr lang="en-GB"/>
          </a:p>
        </p:txBody>
      </p:sp>
    </p:spTree>
    <p:extLst>
      <p:ext uri="{BB962C8B-B14F-4D97-AF65-F5344CB8AC3E}">
        <p14:creationId xmlns:p14="http://schemas.microsoft.com/office/powerpoint/2010/main" val="33975305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8901C6-1DA1-FB44-ABEE-06A0FEB7738E}" type="slidenum">
              <a:rPr lang="en-GB" smtClean="0"/>
              <a:t>52</a:t>
            </a:fld>
            <a:endParaRPr lang="en-GB"/>
          </a:p>
        </p:txBody>
      </p:sp>
    </p:spTree>
    <p:extLst>
      <p:ext uri="{BB962C8B-B14F-4D97-AF65-F5344CB8AC3E}">
        <p14:creationId xmlns:p14="http://schemas.microsoft.com/office/powerpoint/2010/main" val="35044995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Note</a:t>
                </a:r>
                <a14:m>
                  <m:oMath xmlns:m="http://schemas.openxmlformats.org/officeDocument/2006/math">
                    <m:r>
                      <a:rPr lang="en-GB" b="0" i="0" smtClean="0">
                        <a:latin typeface="Cambria Math"/>
                      </a:rPr>
                      <m:t> </m:t>
                    </m:r>
                    <m:r>
                      <a:rPr lang="en-GB" b="1" i="1" smtClean="0">
                        <a:latin typeface="Cambria Math"/>
                      </a:rPr>
                      <m:t>𝒛</m:t>
                    </m:r>
                    <m:r>
                      <a:rPr lang="en-GB" i="1">
                        <a:latin typeface="Cambria Math"/>
                      </a:rPr>
                      <m:t> ~ </m:t>
                    </m:r>
                    <m:r>
                      <a:rPr lang="en-GB" i="1">
                        <a:latin typeface="Cambria Math"/>
                      </a:rPr>
                      <m:t>𝑁</m:t>
                    </m:r>
                    <m:d>
                      <m:dPr>
                        <m:ctrlPr>
                          <a:rPr lang="en-GB" i="1">
                            <a:latin typeface="Cambria Math" panose="02040503050406030204" pitchFamily="18" charset="0"/>
                          </a:rPr>
                        </m:ctrlPr>
                      </m:dPr>
                      <m:e>
                        <m:r>
                          <a:rPr lang="en-GB" i="1">
                            <a:latin typeface="Cambria Math"/>
                          </a:rPr>
                          <m:t> </m:t>
                        </m:r>
                        <m:r>
                          <a:rPr lang="en-GB" i="1">
                            <a:latin typeface="Cambria Math"/>
                            <a:ea typeface="Cambria Math"/>
                          </a:rPr>
                          <m:t>0 , 1 </m:t>
                        </m:r>
                      </m:e>
                    </m:d>
                  </m:oMath>
                </a14:m>
                <a:r>
                  <a:rPr lang="en-GB" dirty="0"/>
                  <a:t> as opposed to </a:t>
                </a:r>
                <a14:m>
                  <m:oMath xmlns:m="http://schemas.openxmlformats.org/officeDocument/2006/math">
                    <m:r>
                      <a:rPr lang="en-GB" sz="1200" i="1" smtClean="0">
                        <a:latin typeface="Cambria Math"/>
                      </a:rPr>
                      <m:t>𝑥</m:t>
                    </m:r>
                    <m:r>
                      <a:rPr lang="en-GB" sz="1200" i="1" smtClean="0">
                        <a:latin typeface="Cambria Math"/>
                      </a:rPr>
                      <m:t> ~ </m:t>
                    </m:r>
                    <m:r>
                      <a:rPr lang="en-GB" sz="1200" i="1" smtClean="0">
                        <a:latin typeface="Cambria Math"/>
                      </a:rPr>
                      <m:t>𝑁</m:t>
                    </m:r>
                    <m:r>
                      <a:rPr lang="en-GB" sz="1200" i="1" smtClean="0">
                        <a:latin typeface="Cambria Math"/>
                      </a:rPr>
                      <m:t>( </m:t>
                    </m:r>
                    <m:r>
                      <a:rPr lang="en-GB" sz="1200" i="1">
                        <a:latin typeface="Cambria Math"/>
                        <a:ea typeface="Cambria Math"/>
                      </a:rPr>
                      <m:t>𝜇</m:t>
                    </m:r>
                    <m:r>
                      <a:rPr lang="en-GB" sz="1200" b="0" i="1" smtClean="0">
                        <a:latin typeface="Cambria Math"/>
                        <a:ea typeface="Cambria Math"/>
                      </a:rPr>
                      <m:t>=0</m:t>
                    </m:r>
                    <m:r>
                      <a:rPr lang="en-GB" sz="1200" i="1">
                        <a:latin typeface="Cambria Math"/>
                        <a:ea typeface="Cambria Math"/>
                      </a:rPr>
                      <m:t> , </m:t>
                    </m:r>
                    <m:r>
                      <a:rPr lang="en-GB" sz="1200" i="1">
                        <a:latin typeface="Cambria Math"/>
                        <a:ea typeface="Cambria Math"/>
                      </a:rPr>
                      <m:t>𝜎</m:t>
                    </m:r>
                    <m:r>
                      <a:rPr lang="en-GB" sz="1200" b="0" i="1" smtClean="0">
                        <a:latin typeface="Cambria Math"/>
                        <a:ea typeface="Cambria Math"/>
                      </a:rPr>
                      <m:t>=1</m:t>
                    </m:r>
                    <m:r>
                      <a:rPr lang="en-GB" sz="1200" i="1">
                        <a:latin typeface="Cambria Math"/>
                        <a:ea typeface="Cambria Math"/>
                      </a:rPr>
                      <m:t> )</m:t>
                    </m:r>
                  </m:oMath>
                </a14:m>
                <a:endParaRPr lang="en-GB" sz="1200" i="1" dirty="0"/>
              </a:p>
              <a:p>
                <a:endParaRPr lang="en-GB"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Note</a:t>
                </a:r>
                <a:r>
                  <a:rPr lang="en-GB" b="0" i="0" smtClean="0">
                    <a:latin typeface="Cambria Math"/>
                  </a:rPr>
                  <a:t> </a:t>
                </a:r>
                <a:r>
                  <a:rPr lang="en-GB" b="1" i="0" smtClean="0">
                    <a:latin typeface="Cambria Math"/>
                  </a:rPr>
                  <a:t>𝒛</a:t>
                </a:r>
                <a:r>
                  <a:rPr lang="en-GB" i="0">
                    <a:latin typeface="Cambria Math"/>
                  </a:rPr>
                  <a:t> ~ 𝑁( </a:t>
                </a:r>
                <a:r>
                  <a:rPr lang="en-GB" i="0">
                    <a:latin typeface="Cambria Math"/>
                    <a:ea typeface="Cambria Math"/>
                  </a:rPr>
                  <a:t>0 , 1 )</a:t>
                </a:r>
                <a:r>
                  <a:rPr lang="en-GB" dirty="0" smtClean="0"/>
                  <a:t> as opposed to </a:t>
                </a:r>
                <a:r>
                  <a:rPr lang="en-GB" sz="1200" i="0" smtClean="0">
                    <a:latin typeface="Cambria Math"/>
                  </a:rPr>
                  <a:t>𝑥 ~ 𝑁( </a:t>
                </a:r>
                <a:r>
                  <a:rPr lang="en-GB" sz="1200" i="0">
                    <a:latin typeface="Cambria Math"/>
                    <a:ea typeface="Cambria Math"/>
                  </a:rPr>
                  <a:t>𝜇</a:t>
                </a:r>
                <a:r>
                  <a:rPr lang="en-GB" sz="1200" b="0" i="0" smtClean="0">
                    <a:latin typeface="Cambria Math"/>
                    <a:ea typeface="Cambria Math"/>
                  </a:rPr>
                  <a:t>=0</a:t>
                </a:r>
                <a:r>
                  <a:rPr lang="en-GB" sz="1200" i="0">
                    <a:latin typeface="Cambria Math"/>
                    <a:ea typeface="Cambria Math"/>
                  </a:rPr>
                  <a:t> , 𝜎</a:t>
                </a:r>
                <a:r>
                  <a:rPr lang="en-GB" sz="1200" b="0" i="0" smtClean="0">
                    <a:latin typeface="Cambria Math"/>
                    <a:ea typeface="Cambria Math"/>
                  </a:rPr>
                  <a:t>=1</a:t>
                </a:r>
                <a:r>
                  <a:rPr lang="en-GB" sz="1200" i="0">
                    <a:latin typeface="Cambria Math"/>
                    <a:ea typeface="Cambria Math"/>
                  </a:rPr>
                  <a:t> )</a:t>
                </a:r>
                <a:endParaRPr lang="en-GB" sz="1200" i="1" dirty="0"/>
              </a:p>
              <a:p>
                <a:endParaRPr lang="en-GB" dirty="0"/>
              </a:p>
            </p:txBody>
          </p:sp>
        </mc:Fallback>
      </mc:AlternateContent>
      <p:sp>
        <p:nvSpPr>
          <p:cNvPr id="4" name="Slide Number Placeholder 3"/>
          <p:cNvSpPr>
            <a:spLocks noGrp="1"/>
          </p:cNvSpPr>
          <p:nvPr>
            <p:ph type="sldNum" sz="quarter" idx="10"/>
          </p:nvPr>
        </p:nvSpPr>
        <p:spPr/>
        <p:txBody>
          <a:bodyPr/>
          <a:lstStyle/>
          <a:p>
            <a:fld id="{548901C6-1DA1-FB44-ABEE-06A0FEB7738E}" type="slidenum">
              <a:rPr lang="en-GB" smtClean="0"/>
              <a:t>53</a:t>
            </a:fld>
            <a:endParaRPr lang="en-GB"/>
          </a:p>
        </p:txBody>
      </p:sp>
    </p:spTree>
    <p:extLst>
      <p:ext uri="{BB962C8B-B14F-4D97-AF65-F5344CB8AC3E}">
        <p14:creationId xmlns:p14="http://schemas.microsoft.com/office/powerpoint/2010/main" val="492931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 z score can be interpreted in units of the standard deviation</a:t>
                </a:r>
              </a:p>
              <a:p>
                <a:endParaRPr lang="en-GB" dirty="0"/>
              </a:p>
              <a:p>
                <a:r>
                  <a:rPr lang="en-GB" dirty="0"/>
                  <a:t>e.g. </a:t>
                </a:r>
                <a14:m>
                  <m:oMath xmlns:m="http://schemas.openxmlformats.org/officeDocument/2006/math">
                    <m:r>
                      <a:rPr lang="en-GB" i="1">
                        <a:latin typeface="Cambria Math"/>
                      </a:rPr>
                      <m:t>𝑥</m:t>
                    </m:r>
                    <m:r>
                      <a:rPr lang="en-GB" i="1">
                        <a:latin typeface="Cambria Math"/>
                      </a:rPr>
                      <m:t> ~ </m:t>
                    </m:r>
                    <m:r>
                      <a:rPr lang="en-GB" i="1">
                        <a:latin typeface="Cambria Math"/>
                      </a:rPr>
                      <m:t>𝑁</m:t>
                    </m:r>
                    <m:d>
                      <m:dPr>
                        <m:ctrlPr>
                          <a:rPr lang="en-GB" i="1">
                            <a:latin typeface="Cambria Math" panose="02040503050406030204" pitchFamily="18" charset="0"/>
                          </a:rPr>
                        </m:ctrlPr>
                      </m:dPr>
                      <m:e>
                        <m:r>
                          <a:rPr lang="en-GB" i="1">
                            <a:latin typeface="Cambria Math"/>
                          </a:rPr>
                          <m:t> </m:t>
                        </m:r>
                        <m:r>
                          <a:rPr lang="en-GB" i="1">
                            <a:latin typeface="Cambria Math"/>
                            <a:ea typeface="Cambria Math"/>
                          </a:rPr>
                          <m:t>𝜇</m:t>
                        </m:r>
                        <m:r>
                          <a:rPr lang="en-GB" i="1">
                            <a:latin typeface="Cambria Math"/>
                            <a:ea typeface="Cambria Math"/>
                          </a:rPr>
                          <m:t>=4 , </m:t>
                        </m:r>
                        <m:r>
                          <a:rPr lang="en-GB" i="1">
                            <a:latin typeface="Cambria Math"/>
                            <a:ea typeface="Cambria Math"/>
                          </a:rPr>
                          <m:t>𝜎</m:t>
                        </m:r>
                        <m:r>
                          <a:rPr lang="en-GB" i="1">
                            <a:latin typeface="Cambria Math"/>
                            <a:ea typeface="Cambria Math"/>
                          </a:rPr>
                          <m:t>=2</m:t>
                        </m:r>
                      </m:e>
                    </m:d>
                  </m:oMath>
                </a14:m>
                <a:endParaRPr lang="en-GB" dirty="0">
                  <a:ea typeface="Cambria Math"/>
                </a:endParaRPr>
              </a:p>
              <a:p>
                <a:endParaRPr lang="en-GB" dirty="0"/>
              </a:p>
              <a:p>
                <a:pPr lvl="1"/>
                <a:r>
                  <a:rPr lang="en-GB" dirty="0"/>
                  <a:t>An  “x  = 10” is three standard deviations above the mean</a:t>
                </a:r>
                <a:endParaRPr lang="en-GB" i="1" dirty="0"/>
              </a:p>
              <a:p>
                <a:pPr lvl="2"/>
                <a:r>
                  <a:rPr lang="en-GB" dirty="0"/>
                  <a:t> </a:t>
                </a:r>
                <a:r>
                  <a:rPr lang="el-GR" dirty="0"/>
                  <a:t>x </a:t>
                </a:r>
                <a:r>
                  <a:rPr lang="en-GB" dirty="0"/>
                  <a:t> </a:t>
                </a:r>
                <a:r>
                  <a:rPr lang="el-GR" dirty="0"/>
                  <a:t>= μ + (z)(σ) </a:t>
                </a:r>
                <a:endParaRPr lang="en-GB" dirty="0"/>
              </a:p>
              <a:p>
                <a:pPr lvl="2"/>
                <a:r>
                  <a:rPr lang="en-GB" dirty="0"/>
                  <a:t>    </a:t>
                </a:r>
                <a:r>
                  <a:rPr lang="el-GR" dirty="0"/>
                  <a:t>= </a:t>
                </a:r>
                <a:r>
                  <a:rPr lang="en-GB" dirty="0"/>
                  <a:t>4</a:t>
                </a:r>
                <a:r>
                  <a:rPr lang="el-GR" dirty="0"/>
                  <a:t> + (3)(2) </a:t>
                </a:r>
                <a:endParaRPr lang="en-GB" dirty="0"/>
              </a:p>
              <a:p>
                <a:pPr lvl="2"/>
                <a:r>
                  <a:rPr lang="en-GB" dirty="0"/>
                  <a:t>    </a:t>
                </a:r>
                <a:r>
                  <a:rPr lang="el-GR" dirty="0"/>
                  <a:t>= 1</a:t>
                </a:r>
                <a:r>
                  <a:rPr lang="en-GB" dirty="0"/>
                  <a:t>0</a:t>
                </a:r>
                <a:endParaRPr lang="en-GB" i="1" dirty="0"/>
              </a:p>
              <a:p>
                <a:endParaRPr lang="en-GB" dirty="0"/>
              </a:p>
            </p:txBody>
          </p:sp>
        </mc:Choice>
        <mc:Fallback xmlns="">
          <p:sp>
            <p:nvSpPr>
              <p:cNvPr id="3" name="Notes Placeholder 2"/>
              <p:cNvSpPr>
                <a:spLocks noGrp="1"/>
              </p:cNvSpPr>
              <p:nvPr>
                <p:ph type="body" idx="1"/>
              </p:nvPr>
            </p:nvSpPr>
            <p:spPr/>
            <p:txBody>
              <a:bodyPr/>
              <a:lstStyle/>
              <a:p>
                <a:r>
                  <a:rPr lang="en-GB" dirty="0" smtClean="0"/>
                  <a:t>The </a:t>
                </a:r>
                <a:r>
                  <a:rPr lang="en-GB" dirty="0"/>
                  <a:t>z score can be interpreted in units of the standard deviation</a:t>
                </a:r>
              </a:p>
              <a:p>
                <a:endParaRPr lang="en-GB" dirty="0"/>
              </a:p>
              <a:p>
                <a:r>
                  <a:rPr lang="en-GB" dirty="0"/>
                  <a:t>e.g. </a:t>
                </a:r>
                <a:r>
                  <a:rPr lang="en-GB" i="0">
                    <a:latin typeface="Cambria Math"/>
                  </a:rPr>
                  <a:t>𝑥 ~ 𝑁( </a:t>
                </a:r>
                <a:r>
                  <a:rPr lang="en-GB" i="0">
                    <a:latin typeface="Cambria Math"/>
                    <a:ea typeface="Cambria Math"/>
                  </a:rPr>
                  <a:t>𝜇=4 , 𝜎=2)</a:t>
                </a:r>
                <a:endParaRPr lang="en-GB" dirty="0">
                  <a:ea typeface="Cambria Math"/>
                </a:endParaRPr>
              </a:p>
              <a:p>
                <a:endParaRPr lang="en-GB" dirty="0"/>
              </a:p>
              <a:p>
                <a:pPr lvl="1"/>
                <a:r>
                  <a:rPr lang="en-GB" dirty="0"/>
                  <a:t>An  “x  = 10” is three standard deviations above the mean</a:t>
                </a:r>
                <a:endParaRPr lang="en-GB" i="1" dirty="0"/>
              </a:p>
              <a:p>
                <a:pPr lvl="2"/>
                <a:r>
                  <a:rPr lang="en-GB" dirty="0"/>
                  <a:t> </a:t>
                </a:r>
                <a:r>
                  <a:rPr lang="el-GR" dirty="0"/>
                  <a:t>x </a:t>
                </a:r>
                <a:r>
                  <a:rPr lang="en-GB" dirty="0"/>
                  <a:t> </a:t>
                </a:r>
                <a:r>
                  <a:rPr lang="el-GR" dirty="0"/>
                  <a:t>= μ + (z)(σ) </a:t>
                </a:r>
                <a:endParaRPr lang="en-GB" dirty="0"/>
              </a:p>
              <a:p>
                <a:pPr lvl="2"/>
                <a:r>
                  <a:rPr lang="en-GB" dirty="0"/>
                  <a:t>    </a:t>
                </a:r>
                <a:r>
                  <a:rPr lang="el-GR" dirty="0"/>
                  <a:t>= </a:t>
                </a:r>
                <a:r>
                  <a:rPr lang="en-GB" dirty="0"/>
                  <a:t>4</a:t>
                </a:r>
                <a:r>
                  <a:rPr lang="el-GR" dirty="0"/>
                  <a:t> + (3)(2) </a:t>
                </a:r>
                <a:endParaRPr lang="en-GB" dirty="0"/>
              </a:p>
              <a:p>
                <a:pPr lvl="2"/>
                <a:r>
                  <a:rPr lang="en-GB" dirty="0"/>
                  <a:t>    </a:t>
                </a:r>
                <a:r>
                  <a:rPr lang="el-GR" dirty="0"/>
                  <a:t>= 1</a:t>
                </a:r>
                <a:r>
                  <a:rPr lang="en-GB" dirty="0"/>
                  <a:t>0</a:t>
                </a:r>
                <a:endParaRPr lang="en-GB" i="1" dirty="0"/>
              </a:p>
              <a:p>
                <a:endParaRPr lang="en-GB" dirty="0"/>
              </a:p>
            </p:txBody>
          </p:sp>
        </mc:Fallback>
      </mc:AlternateContent>
      <p:sp>
        <p:nvSpPr>
          <p:cNvPr id="4" name="Slide Number Placeholder 3"/>
          <p:cNvSpPr>
            <a:spLocks noGrp="1"/>
          </p:cNvSpPr>
          <p:nvPr>
            <p:ph type="sldNum" sz="quarter" idx="10"/>
          </p:nvPr>
        </p:nvSpPr>
        <p:spPr/>
        <p:txBody>
          <a:bodyPr/>
          <a:lstStyle/>
          <a:p>
            <a:fld id="{548901C6-1DA1-FB44-ABEE-06A0FEB7738E}" type="slidenum">
              <a:rPr lang="en-GB" smtClean="0"/>
              <a:t>54</a:t>
            </a:fld>
            <a:endParaRPr lang="en-GB"/>
          </a:p>
        </p:txBody>
      </p:sp>
    </p:spTree>
    <p:extLst>
      <p:ext uri="{BB962C8B-B14F-4D97-AF65-F5344CB8AC3E}">
        <p14:creationId xmlns:p14="http://schemas.microsoft.com/office/powerpoint/2010/main" val="19068739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t>55</a:t>
            </a:fld>
            <a:endParaRPr lang="en-GB"/>
          </a:p>
        </p:txBody>
      </p:sp>
    </p:spTree>
    <p:extLst>
      <p:ext uri="{BB962C8B-B14F-4D97-AF65-F5344CB8AC3E}">
        <p14:creationId xmlns:p14="http://schemas.microsoft.com/office/powerpoint/2010/main" val="26109312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56</a:t>
            </a:fld>
            <a:endParaRPr lang="en-GB"/>
          </a:p>
        </p:txBody>
      </p:sp>
    </p:spTree>
    <p:extLst>
      <p:ext uri="{BB962C8B-B14F-4D97-AF65-F5344CB8AC3E}">
        <p14:creationId xmlns:p14="http://schemas.microsoft.com/office/powerpoint/2010/main" val="32692403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t>57</a:t>
            </a:fld>
            <a:endParaRPr lang="en-GB"/>
          </a:p>
        </p:txBody>
      </p:sp>
    </p:spTree>
    <p:extLst>
      <p:ext uri="{BB962C8B-B14F-4D97-AF65-F5344CB8AC3E}">
        <p14:creationId xmlns:p14="http://schemas.microsoft.com/office/powerpoint/2010/main" val="272461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“z*” = “Z Critical Value”</a:t>
            </a:r>
          </a:p>
          <a:p>
            <a:endParaRPr lang="en-GB" dirty="0"/>
          </a:p>
          <a:p>
            <a:r>
              <a:rPr lang="en-GB" dirty="0"/>
              <a:t>What is the probability of an</a:t>
            </a:r>
            <a:r>
              <a:rPr lang="en-GB" baseline="0" dirty="0"/>
              <a:t> exam result less than 11.5 ?</a:t>
            </a:r>
          </a:p>
          <a:p>
            <a:r>
              <a:rPr lang="en-GB" baseline="0" dirty="0"/>
              <a:t>Convert this from X to Z, via: (11.5 – 23) / 7.1 = -1.62 =&gt; probability is approximately 5%</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What is the probability of an</a:t>
            </a:r>
            <a:r>
              <a:rPr lang="en-GB" baseline="0" dirty="0"/>
              <a:t> exam result less than 23?</a:t>
            </a:r>
          </a:p>
          <a:p>
            <a:r>
              <a:rPr lang="en-GB" sz="1200" b="0" i="0" u="none" strike="noStrike" kern="1200" dirty="0">
                <a:solidFill>
                  <a:schemeClr val="tx1"/>
                </a:solidFill>
                <a:effectLst/>
                <a:latin typeface="+mn-lt"/>
                <a:ea typeface="+mn-ea"/>
                <a:cs typeface="+mn-cs"/>
              </a:rPr>
              <a:t>50%</a:t>
            </a:r>
          </a:p>
          <a:p>
            <a:endParaRPr lang="en-GB"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a:t>What is the probability of an</a:t>
            </a:r>
            <a:r>
              <a:rPr lang="en-GB" baseline="0" dirty="0"/>
              <a:t> exam result between 9 and 36?</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5%</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(9 – 23) / 7.1 = -1.96</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(36 – 23) / 7.1 = -1.96</a:t>
            </a:r>
          </a:p>
        </p:txBody>
      </p:sp>
      <p:sp>
        <p:nvSpPr>
          <p:cNvPr id="4" name="Slide Number Placeholder 3"/>
          <p:cNvSpPr>
            <a:spLocks noGrp="1"/>
          </p:cNvSpPr>
          <p:nvPr>
            <p:ph type="sldNum" sz="quarter" idx="10"/>
          </p:nvPr>
        </p:nvSpPr>
        <p:spPr/>
        <p:txBody>
          <a:bodyPr/>
          <a:lstStyle/>
          <a:p>
            <a:fld id="{548901C6-1DA1-FB44-ABEE-06A0FEB7738E}" type="slidenum">
              <a:rPr lang="en-GB" smtClean="0"/>
              <a:t>58</a:t>
            </a:fld>
            <a:endParaRPr lang="en-GB"/>
          </a:p>
        </p:txBody>
      </p:sp>
    </p:spTree>
    <p:extLst>
      <p:ext uri="{BB962C8B-B14F-4D97-AF65-F5344CB8AC3E}">
        <p14:creationId xmlns:p14="http://schemas.microsoft.com/office/powerpoint/2010/main" val="279562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Dependent Variable:</a:t>
            </a:r>
            <a:r>
              <a:rPr lang="en-GB" sz="1200" baseline="0" dirty="0"/>
              <a:t> </a:t>
            </a:r>
            <a:r>
              <a:rPr lang="en-GB" sz="1200" dirty="0"/>
              <a:t>e.g. exam score</a:t>
            </a:r>
          </a:p>
          <a:p>
            <a:r>
              <a:rPr lang="en-GB" sz="1200" dirty="0"/>
              <a:t>Independent Variable:</a:t>
            </a:r>
            <a:r>
              <a:rPr lang="en-GB" sz="1200" baseline="0" dirty="0"/>
              <a:t> </a:t>
            </a:r>
            <a:r>
              <a:rPr lang="en-GB" sz="1200" dirty="0"/>
              <a:t>e.g. hours of study, sleep, how much TV, what eaten</a:t>
            </a:r>
          </a:p>
          <a:p>
            <a:endParaRPr lang="en-GB" sz="1200" dirty="0"/>
          </a:p>
          <a:p>
            <a:r>
              <a:rPr lang="en-GB" sz="1200" dirty="0"/>
              <a:t>NB: </a:t>
            </a:r>
          </a:p>
          <a:p>
            <a:r>
              <a:rPr lang="en-GB" sz="1200" b="0" i="0" kern="1200" dirty="0">
                <a:solidFill>
                  <a:schemeClr val="dk1"/>
                </a:solidFill>
                <a:effectLst/>
                <a:latin typeface="+mn-lt"/>
                <a:ea typeface="+mn-ea"/>
                <a:cs typeface="+mn-cs"/>
              </a:rPr>
              <a:t>covariate =</a:t>
            </a:r>
            <a:r>
              <a:rPr lang="en-GB" sz="1200" dirty="0"/>
              <a:t> </a:t>
            </a:r>
            <a:r>
              <a:rPr lang="en-GB" sz="1200" b="0" i="0" kern="1200" dirty="0">
                <a:solidFill>
                  <a:schemeClr val="tx1"/>
                </a:solidFill>
                <a:effectLst/>
                <a:latin typeface="+mn-lt"/>
                <a:ea typeface="+mn-ea"/>
                <a:cs typeface="+mn-cs"/>
              </a:rPr>
              <a:t>continuous predictor variable</a:t>
            </a:r>
          </a:p>
          <a:p>
            <a:r>
              <a:rPr lang="en-GB" sz="1200" b="0" i="0" kern="1200" dirty="0">
                <a:solidFill>
                  <a:schemeClr val="tx1"/>
                </a:solidFill>
                <a:effectLst/>
                <a:latin typeface="+mn-lt"/>
                <a:ea typeface="+mn-ea"/>
                <a:cs typeface="+mn-cs"/>
              </a:rPr>
              <a:t>criterion</a:t>
            </a:r>
            <a:r>
              <a:rPr lang="en-GB" sz="1200" b="0" i="0" kern="1200" baseline="0" dirty="0">
                <a:solidFill>
                  <a:schemeClr val="tx1"/>
                </a:solidFill>
                <a:effectLst/>
                <a:latin typeface="+mn-lt"/>
                <a:ea typeface="+mn-ea"/>
                <a:cs typeface="+mn-cs"/>
              </a:rPr>
              <a:t> = dependent variable in non experimental research</a:t>
            </a:r>
            <a:endParaRPr lang="en-GB" sz="1200" b="0" i="0" kern="1200" dirty="0">
              <a:solidFill>
                <a:schemeClr val="tx1"/>
              </a:solidFill>
              <a:effectLst/>
              <a:latin typeface="+mn-lt"/>
              <a:ea typeface="+mn-ea"/>
              <a:cs typeface="+mn-cs"/>
            </a:endParaRPr>
          </a:p>
          <a:p>
            <a:endParaRPr lang="en-GB" sz="1200" dirty="0"/>
          </a:p>
          <a:p>
            <a:r>
              <a:rPr lang="en-GB" sz="1200" dirty="0"/>
              <a:t>EXTRA:</a:t>
            </a:r>
          </a:p>
          <a:p>
            <a:r>
              <a:rPr lang="en-GB" sz="1200" b="0" i="0" kern="1200" dirty="0">
                <a:solidFill>
                  <a:schemeClr val="tx1"/>
                </a:solidFill>
                <a:effectLst/>
                <a:latin typeface="+mn-lt"/>
                <a:ea typeface="+mn-ea"/>
                <a:cs typeface="+mn-cs"/>
              </a:rPr>
              <a:t>extraneous variables</a:t>
            </a:r>
            <a:r>
              <a:rPr lang="en-GB" sz="1200" b="0" i="0" kern="1200" baseline="0" dirty="0">
                <a:solidFill>
                  <a:schemeClr val="tx1"/>
                </a:solidFill>
                <a:effectLst/>
                <a:latin typeface="+mn-lt"/>
                <a:ea typeface="+mn-ea"/>
                <a:cs typeface="+mn-cs"/>
              </a:rPr>
              <a:t> = may alter </a:t>
            </a:r>
            <a:r>
              <a:rPr lang="en-GB" sz="1200" b="0" i="0" kern="1200" dirty="0">
                <a:solidFill>
                  <a:schemeClr val="tx1"/>
                </a:solidFill>
                <a:effectLst/>
                <a:latin typeface="+mn-lt"/>
                <a:ea typeface="+mn-ea"/>
                <a:cs typeface="+mn-cs"/>
              </a:rPr>
              <a:t>dependent or independent variables, and</a:t>
            </a:r>
            <a:r>
              <a:rPr lang="en-GB" sz="1200" b="0" i="0" kern="1200" baseline="0" dirty="0">
                <a:solidFill>
                  <a:schemeClr val="tx1"/>
                </a:solidFill>
                <a:effectLst/>
                <a:latin typeface="+mn-lt"/>
                <a:ea typeface="+mn-ea"/>
                <a:cs typeface="+mn-cs"/>
              </a:rPr>
              <a:t> in experimentation should be controlled/monitored</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6</a:t>
            </a:fld>
            <a:endParaRPr lang="en-GB"/>
          </a:p>
        </p:txBody>
      </p:sp>
    </p:spTree>
    <p:extLst>
      <p:ext uri="{BB962C8B-B14F-4D97-AF65-F5344CB8AC3E}">
        <p14:creationId xmlns:p14="http://schemas.microsoft.com/office/powerpoint/2010/main" val="25853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5d1b7f1_0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5d1b7f1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01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5d1b7f1_0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5d1b7f1_0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42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22d7720_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22d7720_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accent1"/>
                </a:solidFill>
              </a:rPr>
              <a:t>Scatterplots</a:t>
            </a:r>
            <a:r>
              <a:rPr lang="en-GB" sz="1200" dirty="0"/>
              <a:t> are useful for visualizing the relationship between two numerical variables.</a:t>
            </a:r>
          </a:p>
        </p:txBody>
      </p:sp>
    </p:spTree>
    <p:extLst>
      <p:ext uri="{BB962C8B-B14F-4D97-AF65-F5344CB8AC3E}">
        <p14:creationId xmlns:p14="http://schemas.microsoft.com/office/powerpoint/2010/main" val="1218812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GB" noProof="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1" y="3432381"/>
            <a:ext cx="6003924"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6195034"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8" name="Text Placeholder 4">
            <a:extLst>
              <a:ext uri="{FF2B5EF4-FFF2-40B4-BE49-F238E27FC236}">
                <a16:creationId xmlns:a16="http://schemas.microsoft.com/office/drawing/2014/main" id="{9D7970F8-12FA-D04B-83BB-C6DA41AAB9EC}"/>
              </a:ext>
            </a:extLst>
          </p:cNvPr>
          <p:cNvSpPr>
            <a:spLocks noGrp="1"/>
          </p:cNvSpPr>
          <p:nvPr>
            <p:ph type="body" sz="quarter" idx="12" hasCustomPrompt="1"/>
          </p:nvPr>
        </p:nvSpPr>
        <p:spPr>
          <a:xfrm>
            <a:off x="6195034" y="377825"/>
            <a:ext cx="5621337" cy="2826359"/>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270624071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7" y="388188"/>
            <a:ext cx="5984875" cy="6090399"/>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2" name="Picture 1"/>
          <p:cNvPicPr>
            <a:picLocks noChangeAspect="1"/>
          </p:cNvPicPr>
          <p:nvPr userDrawn="1"/>
        </p:nvPicPr>
        <p:blipFill rotWithShape="1">
          <a:blip r:embed="rId3">
            <a:extLst>
              <a:ext uri="{28A0092B-C50C-407E-A947-70E740481C1C}">
                <a14:useLocalDpi xmlns:a14="http://schemas.microsoft.com/office/drawing/2010/main" val="0"/>
              </a:ext>
            </a:extLst>
          </a:blip>
          <a:srcRect l="5635"/>
          <a:stretch/>
        </p:blipFill>
        <p:spPr>
          <a:xfrm>
            <a:off x="0" y="4435268"/>
            <a:ext cx="4455042" cy="1628175"/>
          </a:xfrm>
          <a:prstGeom prst="rect">
            <a:avLst/>
          </a:prstGeom>
        </p:spPr>
      </p:pic>
    </p:spTree>
    <p:extLst>
      <p:ext uri="{BB962C8B-B14F-4D97-AF65-F5344CB8AC3E}">
        <p14:creationId xmlns:p14="http://schemas.microsoft.com/office/powerpoint/2010/main" val="32038592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C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7" name="Text Placeholder 4"/>
          <p:cNvSpPr>
            <a:spLocks noGrp="1"/>
          </p:cNvSpPr>
          <p:nvPr>
            <p:ph type="body" sz="quarter" idx="15" hasCustomPrompt="1"/>
          </p:nvPr>
        </p:nvSpPr>
        <p:spPr>
          <a:xfrm>
            <a:off x="5037138" y="377826"/>
            <a:ext cx="5984875" cy="6100762"/>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461831"/>
            <a:ext cx="4391247" cy="1964632"/>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133153472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ext Slide - Code with Output">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7" name="Text Placeholder 4"/>
          <p:cNvSpPr>
            <a:spLocks noGrp="1"/>
          </p:cNvSpPr>
          <p:nvPr>
            <p:ph type="body" sz="quarter" idx="15" hasCustomPrompt="1"/>
          </p:nvPr>
        </p:nvSpPr>
        <p:spPr>
          <a:xfrm>
            <a:off x="4269970" y="388188"/>
            <a:ext cx="3850093" cy="6100762"/>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461831"/>
            <a:ext cx="4391247" cy="1964632"/>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0" name="Text Placeholder 4">
            <a:extLst>
              <a:ext uri="{FF2B5EF4-FFF2-40B4-BE49-F238E27FC236}">
                <a16:creationId xmlns:a16="http://schemas.microsoft.com/office/drawing/2014/main" id="{44433A64-D0BF-9E4D-936D-FFBF36D656BB}"/>
              </a:ext>
            </a:extLst>
          </p:cNvPr>
          <p:cNvSpPr>
            <a:spLocks noGrp="1"/>
          </p:cNvSpPr>
          <p:nvPr>
            <p:ph type="body" sz="quarter" idx="16" hasCustomPrompt="1"/>
          </p:nvPr>
        </p:nvSpPr>
        <p:spPr>
          <a:xfrm>
            <a:off x="8320864" y="402011"/>
            <a:ext cx="3486961" cy="2958941"/>
          </a:xfrm>
        </p:spPr>
        <p:txBody>
          <a:bodyPr/>
          <a:lstStyle>
            <a:lvl1pPr marL="0" indent="0">
              <a:lnSpc>
                <a:spcPct val="100000"/>
              </a:lnSpc>
              <a:buFont typeface="Arial" panose="020B0604020202020204" pitchFamily="34" charset="0"/>
              <a:buNone/>
              <a:defRPr sz="1600" b="0">
                <a:latin typeface="Consolas" panose="020B0609020204030204" pitchFamily="49" charset="0"/>
                <a:cs typeface="Consolas" panose="020B0609020204030204" pitchFamily="49" charset="0"/>
              </a:defRPr>
            </a:lvl1pPr>
            <a:lvl2pPr marL="0" indent="0">
              <a:buFont typeface="Arial" panose="020B0604020202020204" pitchFamily="34" charset="0"/>
              <a:buNone/>
              <a:defRPr>
                <a:latin typeface="Consolas" panose="020B0609020204030204" pitchFamily="49" charset="0"/>
                <a:cs typeface="Consolas" panose="020B0609020204030204" pitchFamily="49" charset="0"/>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Text Placeholder 4">
            <a:extLst>
              <a:ext uri="{FF2B5EF4-FFF2-40B4-BE49-F238E27FC236}">
                <a16:creationId xmlns:a16="http://schemas.microsoft.com/office/drawing/2014/main" id="{4EF55052-A6E3-474C-9427-35F919CD94FE}"/>
              </a:ext>
            </a:extLst>
          </p:cNvPr>
          <p:cNvSpPr>
            <a:spLocks noGrp="1"/>
          </p:cNvSpPr>
          <p:nvPr>
            <p:ph type="body" sz="quarter" idx="17" hasCustomPrompt="1"/>
          </p:nvPr>
        </p:nvSpPr>
        <p:spPr>
          <a:xfrm>
            <a:off x="8311744" y="3530009"/>
            <a:ext cx="3486961" cy="2958941"/>
          </a:xfrm>
        </p:spPr>
        <p:txBody>
          <a:bodyPr/>
          <a:lstStyle>
            <a:lvl1pPr marL="0" indent="0">
              <a:lnSpc>
                <a:spcPct val="100000"/>
              </a:lnSpc>
              <a:buFont typeface="Arial" panose="020B0604020202020204" pitchFamily="34" charset="0"/>
              <a:buNone/>
              <a:defRPr sz="1600" b="0">
                <a:latin typeface="Consolas" panose="020B0609020204030204" pitchFamily="49" charset="0"/>
                <a:cs typeface="Consolas" panose="020B0609020204030204" pitchFamily="49" charset="0"/>
              </a:defRPr>
            </a:lvl1pPr>
            <a:lvl2pPr marL="0" indent="0">
              <a:buFont typeface="Arial" panose="020B0604020202020204" pitchFamily="34" charset="0"/>
              <a:buNone/>
              <a:defRPr>
                <a:latin typeface="Consolas" panose="020B0609020204030204" pitchFamily="49" charset="0"/>
                <a:cs typeface="Consolas" panose="020B0609020204030204" pitchFamily="49" charset="0"/>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cxnSp>
        <p:nvCxnSpPr>
          <p:cNvPr id="4" name="Straight Connector 3">
            <a:extLst>
              <a:ext uri="{FF2B5EF4-FFF2-40B4-BE49-F238E27FC236}">
                <a16:creationId xmlns:a16="http://schemas.microsoft.com/office/drawing/2014/main" id="{F342D070-5479-624B-90B9-6E89B8E00CC1}"/>
              </a:ext>
            </a:extLst>
          </p:cNvPr>
          <p:cNvCxnSpPr>
            <a:cxnSpLocks/>
            <a:stCxn id="7" idx="3"/>
          </p:cNvCxnSpPr>
          <p:nvPr userDrawn="1"/>
        </p:nvCxnSpPr>
        <p:spPr>
          <a:xfrm flipV="1">
            <a:off x="8120063" y="3428580"/>
            <a:ext cx="3850093" cy="998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292727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ext Slide - Code with Output">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7" name="Text Placeholder 4"/>
          <p:cNvSpPr>
            <a:spLocks noGrp="1"/>
          </p:cNvSpPr>
          <p:nvPr>
            <p:ph type="body" sz="quarter" idx="15" hasCustomPrompt="1"/>
          </p:nvPr>
        </p:nvSpPr>
        <p:spPr>
          <a:xfrm>
            <a:off x="4269970" y="388188"/>
            <a:ext cx="3669111" cy="6100762"/>
          </a:xfrm>
        </p:spPr>
        <p:txBody>
          <a:bodyPr/>
          <a:lstStyle>
            <a:lvl1pPr marL="0" indent="0">
              <a:lnSpc>
                <a:spcPct val="100000"/>
              </a:lnSpc>
              <a:buFont typeface="Arial" panose="020B0604020202020204" pitchFamily="34" charset="0"/>
              <a:buNone/>
              <a:defRPr sz="1600" b="0">
                <a:latin typeface="Consolas" panose="020B0609020204030204" pitchFamily="49" charset="0"/>
                <a:cs typeface="Consolas" panose="020B0609020204030204" pitchFamily="49" charset="0"/>
              </a:defRPr>
            </a:lvl1pPr>
            <a:lvl2pPr marL="0" indent="0">
              <a:buFont typeface="Arial" panose="020B0604020202020204" pitchFamily="34" charset="0"/>
              <a:buNone/>
              <a:defRPr>
                <a:latin typeface="Consolas" panose="020B0609020204030204" pitchFamily="49" charset="0"/>
                <a:cs typeface="Consolas" panose="020B0609020204030204" pitchFamily="49" charset="0"/>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461831"/>
            <a:ext cx="4391247" cy="1964632"/>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cxnSp>
        <p:nvCxnSpPr>
          <p:cNvPr id="4" name="Straight Connector 3">
            <a:extLst>
              <a:ext uri="{FF2B5EF4-FFF2-40B4-BE49-F238E27FC236}">
                <a16:creationId xmlns:a16="http://schemas.microsoft.com/office/drawing/2014/main" id="{F342D070-5479-624B-90B9-6E89B8E00CC1}"/>
              </a:ext>
            </a:extLst>
          </p:cNvPr>
          <p:cNvCxnSpPr>
            <a:cxnSpLocks/>
          </p:cNvCxnSpPr>
          <p:nvPr userDrawn="1"/>
        </p:nvCxnSpPr>
        <p:spPr>
          <a:xfrm flipV="1">
            <a:off x="7953362" y="0"/>
            <a:ext cx="0" cy="6858002"/>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 Placeholder 4">
            <a:extLst>
              <a:ext uri="{FF2B5EF4-FFF2-40B4-BE49-F238E27FC236}">
                <a16:creationId xmlns:a16="http://schemas.microsoft.com/office/drawing/2014/main" id="{86468456-4EED-5540-AE85-9A9245313B11}"/>
              </a:ext>
            </a:extLst>
          </p:cNvPr>
          <p:cNvSpPr>
            <a:spLocks noGrp="1"/>
          </p:cNvSpPr>
          <p:nvPr>
            <p:ph type="body" sz="quarter" idx="16" hasCustomPrompt="1"/>
          </p:nvPr>
        </p:nvSpPr>
        <p:spPr>
          <a:xfrm>
            <a:off x="8274258" y="388188"/>
            <a:ext cx="3412508" cy="6100762"/>
          </a:xfrm>
        </p:spPr>
        <p:txBody>
          <a:bodyPr/>
          <a:lstStyle>
            <a:lvl1pPr marL="0" indent="0">
              <a:lnSpc>
                <a:spcPct val="100000"/>
              </a:lnSpc>
              <a:buFont typeface="Arial" panose="020B0604020202020204" pitchFamily="34" charset="0"/>
              <a:buNone/>
              <a:defRPr sz="1600" b="0">
                <a:latin typeface="Consolas" panose="020B0609020204030204" pitchFamily="49" charset="0"/>
                <a:cs typeface="Consolas" panose="020B0609020204030204" pitchFamily="49" charset="0"/>
              </a:defRPr>
            </a:lvl1pPr>
            <a:lvl2pPr marL="0" indent="0">
              <a:buFont typeface="Arial" panose="020B0604020202020204" pitchFamily="34" charset="0"/>
              <a:buNone/>
              <a:defRPr>
                <a:latin typeface="Consolas" panose="020B0609020204030204" pitchFamily="49" charset="0"/>
                <a:cs typeface="Consolas" panose="020B0609020204030204" pitchFamily="49" charset="0"/>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cxnSp>
        <p:nvCxnSpPr>
          <p:cNvPr id="20" name="Straight Connector 19">
            <a:extLst>
              <a:ext uri="{FF2B5EF4-FFF2-40B4-BE49-F238E27FC236}">
                <a16:creationId xmlns:a16="http://schemas.microsoft.com/office/drawing/2014/main" id="{8203E6D5-C01C-BF4A-9098-6EB8D0B48B94}"/>
              </a:ext>
            </a:extLst>
          </p:cNvPr>
          <p:cNvCxnSpPr>
            <a:cxnSpLocks/>
          </p:cNvCxnSpPr>
          <p:nvPr userDrawn="1"/>
        </p:nvCxnSpPr>
        <p:spPr>
          <a:xfrm flipV="1">
            <a:off x="8120064" y="0"/>
            <a:ext cx="0" cy="6858002"/>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753843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7" y="377826"/>
            <a:ext cx="5984875" cy="6100762"/>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982254041"/>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070352" cy="1944001"/>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8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219701" y="388189"/>
            <a:ext cx="5802312" cy="6090399"/>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50600754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ext Slide C">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90616" y="930001"/>
            <a:ext cx="6306432" cy="1739432"/>
          </a:xfrm>
          <a:prstGeom prst="rect">
            <a:avLst/>
          </a:prstGeom>
        </p:spPr>
      </p:pic>
      <p:sp>
        <p:nvSpPr>
          <p:cNvPr id="7" name="Text Placeholder 2"/>
          <p:cNvSpPr>
            <a:spLocks noGrp="1"/>
          </p:cNvSpPr>
          <p:nvPr>
            <p:ph type="body" sz="quarter" idx="10" hasCustomPrompt="1"/>
          </p:nvPr>
        </p:nvSpPr>
        <p:spPr>
          <a:xfrm>
            <a:off x="384784" y="1242034"/>
            <a:ext cx="4834916" cy="1962150"/>
          </a:xfrm>
        </p:spPr>
        <p:txBody>
          <a:bodyPr/>
          <a:lstStyle>
            <a:lvl1pPr marL="0" indent="0">
              <a:lnSpc>
                <a:spcPct val="90000"/>
              </a:lnSpc>
              <a:spcAft>
                <a:spcPts val="0"/>
              </a:spcAft>
              <a:buFont typeface="Arial" panose="020B0604020202020204" pitchFamily="34" charset="0"/>
              <a:buNone/>
              <a:defRPr sz="40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3" name="Text Placeholder 2"/>
          <p:cNvSpPr>
            <a:spLocks noGrp="1"/>
          </p:cNvSpPr>
          <p:nvPr>
            <p:ph type="body" sz="quarter" idx="11"/>
          </p:nvPr>
        </p:nvSpPr>
        <p:spPr>
          <a:xfrm>
            <a:off x="6186488" y="3429000"/>
            <a:ext cx="5621337" cy="3049588"/>
          </a:xfrm>
        </p:spPr>
        <p:txBody>
          <a:bodyPr/>
          <a:lstStyle>
            <a:lvl1pPr marL="0" indent="0">
              <a:lnSpc>
                <a:spcPct val="100000"/>
              </a:lnSpc>
              <a:buFont typeface="Arial" panose="020B0604020202020204" pitchFamily="34" charset="0"/>
              <a:buNone/>
              <a:defRPr b="0"/>
            </a:lvl1pPr>
            <a:lvl2pPr marL="180000" indent="-180000">
              <a:lnSpc>
                <a:spcPct val="100000"/>
              </a:lnSpc>
              <a:buFont typeface="Arial" panose="020B0604020202020204" pitchFamily="34" charset="0"/>
              <a:buChar char="•"/>
              <a:defRPr sz="1400"/>
            </a:lvl2pPr>
          </a:lstStyle>
          <a:p>
            <a:pPr lvl="0"/>
            <a:r>
              <a:rPr lang="en-GB"/>
              <a:t>Click to edit Master text styles</a:t>
            </a:r>
          </a:p>
          <a:p>
            <a:pPr lvl="1"/>
            <a:r>
              <a:rPr lang="en-GB"/>
              <a:t>Second level</a:t>
            </a:r>
          </a:p>
        </p:txBody>
      </p:sp>
      <p:sp>
        <p:nvSpPr>
          <p:cNvPr id="10" name="Text Placeholder 2"/>
          <p:cNvSpPr>
            <a:spLocks noGrp="1"/>
          </p:cNvSpPr>
          <p:nvPr>
            <p:ph type="body" sz="quarter" idx="12"/>
          </p:nvPr>
        </p:nvSpPr>
        <p:spPr>
          <a:xfrm>
            <a:off x="384784" y="3438258"/>
            <a:ext cx="5621337" cy="3049588"/>
          </a:xfrm>
        </p:spPr>
        <p:txBody>
          <a:bodyPr/>
          <a:lstStyle>
            <a:lvl1pPr marL="0" indent="0">
              <a:lnSpc>
                <a:spcPct val="100000"/>
              </a:lnSpc>
              <a:buFont typeface="Arial" panose="020B0604020202020204" pitchFamily="34" charset="0"/>
              <a:buNone/>
              <a:defRPr b="0"/>
            </a:lvl1pPr>
            <a:lvl2pPr marL="180000" indent="-180000">
              <a:lnSpc>
                <a:spcPct val="100000"/>
              </a:lnSpc>
              <a:buFont typeface="Arial" panose="020B0604020202020204" pitchFamily="34" charset="0"/>
              <a:buChar char="•"/>
              <a:defRPr sz="1400"/>
            </a:lvl2pPr>
          </a:lstStyle>
          <a:p>
            <a:pPr lvl="0"/>
            <a:r>
              <a:rPr lang="en-GB"/>
              <a:t>Click to edit Master text styles</a:t>
            </a:r>
          </a:p>
          <a:p>
            <a:pPr lvl="1"/>
            <a:r>
              <a:rPr lang="en-GB"/>
              <a:t>Second level</a:t>
            </a:r>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403143956"/>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xt Slide B">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380832" y="1242034"/>
            <a:ext cx="2721143" cy="1962150"/>
          </a:xfrm>
        </p:spPr>
        <p:txBody>
          <a:bodyPr/>
          <a:lstStyle>
            <a:lvl1pPr marL="0" indent="0">
              <a:lnSpc>
                <a:spcPct val="90000"/>
              </a:lnSpc>
              <a:spcAft>
                <a:spcPts val="0"/>
              </a:spcAft>
              <a:buFont typeface="Arial" panose="020B0604020202020204" pitchFamily="34" charset="0"/>
              <a:buNone/>
              <a:defRPr sz="3600" cap="none" baseline="0">
                <a:solidFill>
                  <a:srgbClr val="FF004C"/>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a:t>
            </a:r>
            <a:br>
              <a:rPr lang="en-US" dirty="0"/>
            </a:br>
            <a:r>
              <a:rPr lang="en-US" dirty="0"/>
              <a:t>here</a:t>
            </a:r>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289020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12" name="Text Placeholder 2"/>
          <p:cNvSpPr>
            <a:spLocks noGrp="1"/>
          </p:cNvSpPr>
          <p:nvPr>
            <p:ph type="body" sz="quarter" idx="10" hasCustomPrompt="1"/>
          </p:nvPr>
        </p:nvSpPr>
        <p:spPr>
          <a:xfrm>
            <a:off x="384784" y="1242034"/>
            <a:ext cx="3683110" cy="3654706"/>
          </a:xfrm>
        </p:spPr>
        <p:txBody>
          <a:bodyPr/>
          <a:lstStyle>
            <a:lvl1pPr marL="0" indent="0">
              <a:lnSpc>
                <a:spcPct val="90000"/>
              </a:lnSpc>
              <a:spcAft>
                <a:spcPts val="0"/>
              </a:spcAft>
              <a:buFont typeface="Arial" panose="020B0604020202020204" pitchFamily="34" charset="0"/>
              <a:buNone/>
              <a:defRPr sz="4000" cap="none" baseline="0">
                <a:solidFill>
                  <a:srgbClr val="7F007D"/>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551745423"/>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GB"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195079" y="2102264"/>
            <a:ext cx="4645959"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7"/>
          <p:cNvSpPr>
            <a:spLocks noGrp="1"/>
          </p:cNvSpPr>
          <p:nvPr>
            <p:ph type="body" sz="quarter" idx="11"/>
          </p:nvPr>
        </p:nvSpPr>
        <p:spPr>
          <a:xfrm>
            <a:off x="1357921" y="2102264"/>
            <a:ext cx="4646004"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2"/>
          <p:cNvSpPr>
            <a:spLocks noGrp="1"/>
          </p:cNvSpPr>
          <p:nvPr>
            <p:ph type="body" sz="quarter" idx="12" hasCustomPrompt="1"/>
          </p:nvPr>
        </p:nvSpPr>
        <p:spPr>
          <a:xfrm>
            <a:off x="1357920" y="1240172"/>
            <a:ext cx="9491663"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Tree>
    <p:extLst>
      <p:ext uri="{BB962C8B-B14F-4D97-AF65-F5344CB8AC3E}">
        <p14:creationId xmlns:p14="http://schemas.microsoft.com/office/powerpoint/2010/main" val="294380888"/>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769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7B8479B-BABF-40C4-B709-F5EF0427D47B}" type="datetimeFigureOut">
              <a:rPr lang="en-GB" smtClean="0"/>
              <a:t>11/11/2019</a:t>
            </a:fld>
            <a:endParaRPr lang="en-GB"/>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0EEC5A6-B37B-4D8A-A1E5-39D91BC43E08}" type="slidenum">
              <a:rPr lang="en-GB" smtClean="0"/>
              <a:t>‹#›</a:t>
            </a:fld>
            <a:endParaRPr lang="en-GB"/>
          </a:p>
        </p:txBody>
      </p:sp>
    </p:spTree>
    <p:extLst>
      <p:ext uri="{BB962C8B-B14F-4D97-AF65-F5344CB8AC3E}">
        <p14:creationId xmlns:p14="http://schemas.microsoft.com/office/powerpoint/2010/main" val="4164158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12324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GB"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GB"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2097835"/>
            <a:ext cx="12192000" cy="5219700"/>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76754" y="1124142"/>
            <a:ext cx="5627171" cy="2277604"/>
          </a:xfrm>
        </p:spPr>
        <p:txBody>
          <a:bodyPr anchor="b" anchorCtr="0">
            <a:noAutofit/>
          </a:bodyPr>
          <a:lstStyle>
            <a:lvl1pPr algn="l">
              <a:lnSpc>
                <a:spcPts val="6000"/>
              </a:lnSpc>
              <a:defRPr sz="5600">
                <a:solidFill>
                  <a:schemeClr val="bg1"/>
                </a:solidFill>
              </a:defRPr>
            </a:lvl1pPr>
          </a:lstStyle>
          <a:p>
            <a:r>
              <a:rPr lang="en-GB" noProof="0"/>
              <a:t>Click to edit Master title style</a:t>
            </a:r>
            <a:endParaRPr lang="en-GB" noProof="0" dirty="0"/>
          </a:p>
        </p:txBody>
      </p:sp>
    </p:spTree>
    <p:extLst>
      <p:ext uri="{BB962C8B-B14F-4D97-AF65-F5344CB8AC3E}">
        <p14:creationId xmlns:p14="http://schemas.microsoft.com/office/powerpoint/2010/main" val="34519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756434"/>
            <a:ext cx="5627171" cy="2277604"/>
          </a:xfrm>
        </p:spPr>
        <p:txBody>
          <a:bodyPr anchor="b" anchorCtr="0">
            <a:noAutofit/>
          </a:bodyPr>
          <a:lstStyle>
            <a:lvl1pPr algn="l">
              <a:lnSpc>
                <a:spcPts val="6000"/>
              </a:lnSpc>
              <a:defRPr sz="5600">
                <a:solidFill>
                  <a:schemeClr val="bg1"/>
                </a:solidFill>
              </a:defRPr>
            </a:lvl1pPr>
          </a:lstStyle>
          <a:p>
            <a:r>
              <a:rPr lang="en-GB"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5627171" cy="2277604"/>
          </a:xfrm>
        </p:spPr>
        <p:txBody>
          <a:bodyPr anchor="b" anchorCtr="0">
            <a:noAutofit/>
          </a:bodyPr>
          <a:lstStyle>
            <a:lvl1pPr algn="l">
              <a:lnSpc>
                <a:spcPts val="6000"/>
              </a:lnSpc>
              <a:defRPr sz="5600">
                <a:solidFill>
                  <a:schemeClr val="bg1"/>
                </a:solidFill>
              </a:defRPr>
            </a:lvl1pPr>
          </a:lstStyle>
          <a:p>
            <a:r>
              <a:rPr lang="en-GB" noProof="0"/>
              <a:t>Click to edit Master title style</a:t>
            </a:r>
            <a:endParaRPr lang="en-GB" noProof="0" dirty="0"/>
          </a:p>
        </p:txBody>
      </p:sp>
    </p:spTree>
    <p:extLst>
      <p:ext uri="{BB962C8B-B14F-4D97-AF65-F5344CB8AC3E}">
        <p14:creationId xmlns:p14="http://schemas.microsoft.com/office/powerpoint/2010/main" val="292691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5627171" cy="2277604"/>
          </a:xfrm>
        </p:spPr>
        <p:txBody>
          <a:bodyPr anchor="b" anchorCtr="0">
            <a:noAutofit/>
          </a:bodyPr>
          <a:lstStyle>
            <a:lvl1pPr algn="l">
              <a:lnSpc>
                <a:spcPts val="6000"/>
              </a:lnSpc>
              <a:defRPr sz="5600">
                <a:solidFill>
                  <a:schemeClr val="bg1"/>
                </a:solidFill>
              </a:defRPr>
            </a:lvl1pPr>
          </a:lstStyle>
          <a:p>
            <a:r>
              <a:rPr lang="en-GB" noProof="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7550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649" r:id="rId1"/>
    <p:sldLayoutId id="2147483709" r:id="rId2"/>
    <p:sldLayoutId id="2147483710" r:id="rId3"/>
    <p:sldLayoutId id="2147483711" r:id="rId4"/>
    <p:sldLayoutId id="2147483713" r:id="rId5"/>
    <p:sldLayoutId id="2147483712" r:id="rId6"/>
    <p:sldLayoutId id="2147483714" r:id="rId7"/>
    <p:sldLayoutId id="2147483718" r:id="rId8"/>
    <p:sldLayoutId id="2147483686" r:id="rId9"/>
    <p:sldLayoutId id="2147483687" r:id="rId10"/>
    <p:sldLayoutId id="2147483696" r:id="rId11"/>
    <p:sldLayoutId id="2147483699" r:id="rId12"/>
    <p:sldLayoutId id="2147483719" r:id="rId13"/>
    <p:sldLayoutId id="2147483720" r:id="rId14"/>
    <p:sldLayoutId id="2147483691" r:id="rId15"/>
    <p:sldLayoutId id="2147483698" r:id="rId16"/>
    <p:sldLayoutId id="2147483689" r:id="rId17"/>
    <p:sldLayoutId id="2147483688" r:id="rId18"/>
    <p:sldLayoutId id="2147483692" r:id="rId19"/>
    <p:sldLayoutId id="2147483650" r:id="rId20"/>
    <p:sldLayoutId id="2147483693" r:id="rId21"/>
    <p:sldLayoutId id="2147483660" r:id="rId22"/>
    <p:sldLayoutId id="2147483721" r:id="rId23"/>
    <p:sldLayoutId id="2147483722" r:id="rId24"/>
  </p:sldLayoutIdLst>
  <p:hf hdr="0"/>
  <p:txStyles>
    <p:titleStyle>
      <a:lvl1pPr algn="l" defTabSz="914400" rtl="0" eaLnBrk="1" latinLnBrk="0" hangingPunct="1">
        <a:lnSpc>
          <a:spcPts val="42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8"/>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8"/>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8"/>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8"/>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8"/>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image" Target="../media/image200.png"/><Relationship Id="rId4" Type="http://schemas.openxmlformats.org/officeDocument/2006/relationships/image" Target="../media/image19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5.xml"/><Relationship Id="rId1" Type="http://schemas.openxmlformats.org/officeDocument/2006/relationships/slideLayout" Target="../slideLayouts/slideLayout22.xml"/><Relationship Id="rId5" Type="http://schemas.openxmlformats.org/officeDocument/2006/relationships/image" Target="../media/image260.png"/><Relationship Id="rId4" Type="http://schemas.openxmlformats.org/officeDocument/2006/relationships/image" Target="../media/image250.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11.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301.png"/><Relationship Id="rId5" Type="http://schemas.openxmlformats.org/officeDocument/2006/relationships/image" Target="../media/image291.png"/><Relationship Id="rId4" Type="http://schemas.openxmlformats.org/officeDocument/2006/relationships/image" Target="../media/image281.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4.xml"/><Relationship Id="rId1" Type="http://schemas.openxmlformats.org/officeDocument/2006/relationships/slideLayout" Target="../slideLayouts/slideLayout22.xml"/><Relationship Id="rId4" Type="http://schemas.openxmlformats.org/officeDocument/2006/relationships/chart" Target="../charts/chart3.xml"/></Relationships>
</file>

<file path=ppt/slides/_rels/slide4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2.xml"/><Relationship Id="rId1" Type="http://schemas.openxmlformats.org/officeDocument/2006/relationships/slideLayout" Target="../slideLayouts/slideLayout22.xml"/><Relationship Id="rId5" Type="http://schemas.openxmlformats.org/officeDocument/2006/relationships/image" Target="../media/image371.png"/><Relationship Id="rId4" Type="http://schemas.openxmlformats.org/officeDocument/2006/relationships/image" Target="../media/image361.png"/></Relationships>
</file>

<file path=ppt/slides/_rels/slide5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30.png"/><Relationship Id="rId2" Type="http://schemas.openxmlformats.org/officeDocument/2006/relationships/notesSlide" Target="../notesSlides/notesSlide54.xml"/><Relationship Id="rId1" Type="http://schemas.openxmlformats.org/officeDocument/2006/relationships/slideLayout" Target="../slideLayouts/slideLayout22.xml"/><Relationship Id="rId6" Type="http://schemas.openxmlformats.org/officeDocument/2006/relationships/image" Target="../media/image42.png"/><Relationship Id="rId5" Type="http://schemas.openxmlformats.org/officeDocument/2006/relationships/image" Target="../media/image410.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2.xml"/><Relationship Id="rId6" Type="http://schemas.openxmlformats.org/officeDocument/2006/relationships/image" Target="../media/image45.png"/><Relationship Id="rId5" Type="http://schemas.openxmlformats.org/officeDocument/2006/relationships/image" Target="../media/image440.png"/><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image" Target="../media/image51.png"/><Relationship Id="rId7" Type="http://schemas.openxmlformats.org/officeDocument/2006/relationships/image" Target="../media/image320.png"/><Relationship Id="rId12"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2.xml"/><Relationship Id="rId6" Type="http://schemas.openxmlformats.org/officeDocument/2006/relationships/image" Target="../media/image47.png"/><Relationship Id="rId11" Type="http://schemas.openxmlformats.org/officeDocument/2006/relationships/image" Target="../media/image49.png"/><Relationship Id="rId5" Type="http://schemas.openxmlformats.org/officeDocument/2006/relationships/image" Target="../media/image340.png"/><Relationship Id="rId10" Type="http://schemas.openxmlformats.org/officeDocument/2006/relationships/image" Target="../media/image48.png"/><Relationship Id="rId4" Type="http://schemas.openxmlformats.org/officeDocument/2006/relationships/image" Target="../media/image330.png"/><Relationship Id="rId9" Type="http://schemas.openxmlformats.org/officeDocument/2006/relationships/image" Target="../media/image37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a:t>Statistics</a:t>
            </a:r>
          </a:p>
        </p:txBody>
      </p:sp>
      <p:sp>
        <p:nvSpPr>
          <p:cNvPr id="2" name="Text Placeholder 1"/>
          <p:cNvSpPr>
            <a:spLocks noGrp="1"/>
          </p:cNvSpPr>
          <p:nvPr>
            <p:ph type="body" sz="quarter" idx="10"/>
          </p:nvPr>
        </p:nvSpPr>
        <p:spPr/>
        <p:txBody>
          <a:bodyPr/>
          <a:lstStyle/>
          <a:p>
            <a:pPr marL="0" indent="0">
              <a:buNone/>
            </a:pPr>
            <a:r>
              <a:rPr lang="en-GB" sz="1600" b="0" i="1" dirty="0"/>
              <a:t>“The statistician cannot evade the responsibility for understanding the process he applies or recommends.” Fisher 1953</a:t>
            </a:r>
          </a:p>
        </p:txBody>
      </p:sp>
    </p:spTree>
    <p:extLst>
      <p:ext uri="{BB962C8B-B14F-4D97-AF65-F5344CB8AC3E}">
        <p14:creationId xmlns:p14="http://schemas.microsoft.com/office/powerpoint/2010/main" val="169357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p:nvPr/>
        </p:nvSpPr>
        <p:spPr>
          <a:xfrm>
            <a:off x="1981200" y="4236850"/>
            <a:ext cx="8453400" cy="2210100"/>
          </a:xfrm>
          <a:prstGeom prst="rect">
            <a:avLst/>
          </a:prstGeom>
          <a:noFill/>
          <a:ln>
            <a:noFill/>
          </a:ln>
        </p:spPr>
        <p:txBody>
          <a:bodyPr spcFirstLastPara="1" wrap="square" lIns="91425" tIns="91425" rIns="91425" bIns="91425" anchor="t" anchorCtr="0">
            <a:noAutofit/>
          </a:bodyPr>
          <a:lstStyle/>
          <a:p>
            <a:pPr>
              <a:lnSpc>
                <a:spcPct val="115000"/>
              </a:lnSpc>
            </a:pPr>
            <a:r>
              <a:rPr lang="en" sz="2000"/>
              <a:t>(a) There is no relationship between head length and skull width,</a:t>
            </a:r>
            <a:endParaRPr sz="2000"/>
          </a:p>
          <a:p>
            <a:pPr indent="457200">
              <a:lnSpc>
                <a:spcPct val="115000"/>
              </a:lnSpc>
              <a:buClr>
                <a:srgbClr val="000000"/>
              </a:buClr>
              <a:buSzPts val="1100"/>
            </a:pPr>
            <a:r>
              <a:rPr lang="en" sz="2000"/>
              <a:t>i.e. the variables are independent.</a:t>
            </a:r>
            <a:endParaRPr sz="2000"/>
          </a:p>
          <a:p>
            <a:pPr>
              <a:lnSpc>
                <a:spcPct val="115000"/>
              </a:lnSpc>
              <a:buClr>
                <a:srgbClr val="000000"/>
              </a:buClr>
              <a:buSzPts val="1100"/>
            </a:pPr>
            <a:r>
              <a:rPr lang="en" sz="2000"/>
              <a:t>(b) Head length and skull width are positively associated.</a:t>
            </a:r>
            <a:endParaRPr sz="2000"/>
          </a:p>
          <a:p>
            <a:pPr>
              <a:lnSpc>
                <a:spcPct val="115000"/>
              </a:lnSpc>
              <a:buClr>
                <a:srgbClr val="000000"/>
              </a:buClr>
              <a:buSzPts val="1100"/>
            </a:pPr>
            <a:r>
              <a:rPr lang="en" sz="2000"/>
              <a:t>(c) Skull width and head length are negatively associated.</a:t>
            </a:r>
            <a:endParaRPr sz="2000"/>
          </a:p>
          <a:p>
            <a:pPr>
              <a:lnSpc>
                <a:spcPct val="115000"/>
              </a:lnSpc>
              <a:buClr>
                <a:srgbClr val="000000"/>
              </a:buClr>
              <a:buSzPts val="1100"/>
            </a:pPr>
            <a:r>
              <a:rPr lang="en" sz="2000"/>
              <a:t>(d) A longer head causes the skull to be wider.</a:t>
            </a:r>
            <a:endParaRPr sz="2000"/>
          </a:p>
          <a:p>
            <a:pPr>
              <a:lnSpc>
                <a:spcPct val="115000"/>
              </a:lnSpc>
            </a:pPr>
            <a:r>
              <a:rPr lang="en" sz="2000"/>
              <a:t>(e) A wider skull causes the head to be longer.</a:t>
            </a:r>
            <a:endParaRPr sz="2000"/>
          </a:p>
        </p:txBody>
      </p:sp>
      <p:sp>
        <p:nvSpPr>
          <p:cNvPr id="79" name="Google Shape;79;p15"/>
          <p:cNvSpPr txBox="1">
            <a:spLocks noGrp="1"/>
          </p:cNvSpPr>
          <p:nvPr>
            <p:ph type="title"/>
          </p:nvPr>
        </p:nvSpPr>
        <p:spPr>
          <a:xfrm>
            <a:off x="1981200" y="2746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
        <p:nvSpPr>
          <p:cNvPr id="80" name="Google Shape;80;p15"/>
          <p:cNvSpPr txBox="1">
            <a:spLocks noGrp="1"/>
          </p:cNvSpPr>
          <p:nvPr>
            <p:ph type="body" idx="1"/>
          </p:nvPr>
        </p:nvSpPr>
        <p:spPr>
          <a:xfrm>
            <a:off x="1981200" y="1593850"/>
            <a:ext cx="3458400" cy="2210100"/>
          </a:xfrm>
          <a:prstGeom prst="rect">
            <a:avLst/>
          </a:prstGeom>
        </p:spPr>
        <p:txBody>
          <a:bodyPr spcFirstLastPara="1" vert="horz" wrap="square" lIns="91425" tIns="91425" rIns="91425" bIns="91425" rtlCol="0" anchor="t" anchorCtr="0">
            <a:noAutofit/>
          </a:bodyPr>
          <a:lstStyle/>
          <a:p>
            <a:pPr marL="0" indent="0">
              <a:buNone/>
            </a:pPr>
            <a:r>
              <a:rPr lang="en" sz="2000" dirty="0"/>
              <a:t>Based on the scatterplot on the right, which of the following statements is correct about the head and skull lengths of possums?</a:t>
            </a:r>
            <a:endParaRPr sz="2000" dirty="0"/>
          </a:p>
        </p:txBody>
      </p:sp>
      <p:pic>
        <p:nvPicPr>
          <p:cNvPr id="81" name="Google Shape;81;p15"/>
          <p:cNvPicPr preferRelativeResize="0"/>
          <p:nvPr/>
        </p:nvPicPr>
        <p:blipFill>
          <a:blip r:embed="rId3">
            <a:alphaModFix/>
          </a:blip>
          <a:stretch>
            <a:fillRect/>
          </a:stretch>
        </p:blipFill>
        <p:spPr>
          <a:xfrm>
            <a:off x="5546100" y="411050"/>
            <a:ext cx="6118677" cy="3648374"/>
          </a:xfrm>
          <a:prstGeom prst="rect">
            <a:avLst/>
          </a:prstGeom>
          <a:noFill/>
          <a:ln>
            <a:noFill/>
          </a:ln>
        </p:spPr>
      </p:pic>
    </p:spTree>
    <p:extLst>
      <p:ext uri="{BB962C8B-B14F-4D97-AF65-F5344CB8AC3E}">
        <p14:creationId xmlns:p14="http://schemas.microsoft.com/office/powerpoint/2010/main" val="152353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p:nvPr/>
        </p:nvSpPr>
        <p:spPr>
          <a:xfrm>
            <a:off x="1981200" y="4236850"/>
            <a:ext cx="8453400" cy="2210100"/>
          </a:xfrm>
          <a:prstGeom prst="rect">
            <a:avLst/>
          </a:prstGeom>
          <a:noFill/>
          <a:ln>
            <a:noFill/>
          </a:ln>
        </p:spPr>
        <p:txBody>
          <a:bodyPr spcFirstLastPara="1" wrap="square" lIns="91425" tIns="91425" rIns="91425" bIns="91425" anchor="t" anchorCtr="0">
            <a:noAutofit/>
          </a:bodyPr>
          <a:lstStyle/>
          <a:p>
            <a:pPr>
              <a:lnSpc>
                <a:spcPct val="115000"/>
              </a:lnSpc>
            </a:pPr>
            <a:r>
              <a:rPr lang="en" sz="2000" dirty="0"/>
              <a:t>(a) There is no relationship between head length and skull width,</a:t>
            </a:r>
            <a:endParaRPr sz="2000" dirty="0"/>
          </a:p>
          <a:p>
            <a:pPr indent="457200">
              <a:lnSpc>
                <a:spcPct val="115000"/>
              </a:lnSpc>
            </a:pPr>
            <a:r>
              <a:rPr lang="en" sz="2000" dirty="0"/>
              <a:t>i.e. the variables are independent.</a:t>
            </a:r>
            <a:endParaRPr sz="2000" dirty="0"/>
          </a:p>
          <a:p>
            <a:pPr>
              <a:lnSpc>
                <a:spcPct val="115000"/>
              </a:lnSpc>
            </a:pPr>
            <a:r>
              <a:rPr lang="en" sz="2000" b="1" dirty="0">
                <a:solidFill>
                  <a:srgbClr val="00B050"/>
                </a:solidFill>
              </a:rPr>
              <a:t>(b) </a:t>
            </a:r>
            <a:r>
              <a:rPr lang="en" sz="2000" b="1" i="1" dirty="0">
                <a:solidFill>
                  <a:srgbClr val="00B050"/>
                </a:solidFill>
              </a:rPr>
              <a:t>Head length and skull width are positively associated.</a:t>
            </a:r>
            <a:endParaRPr sz="2000" b="1" i="1" dirty="0">
              <a:solidFill>
                <a:srgbClr val="00B050"/>
              </a:solidFill>
            </a:endParaRPr>
          </a:p>
          <a:p>
            <a:pPr>
              <a:lnSpc>
                <a:spcPct val="115000"/>
              </a:lnSpc>
            </a:pPr>
            <a:r>
              <a:rPr lang="en" sz="2000" dirty="0"/>
              <a:t>(c) Skull width and head length are negatively associated.</a:t>
            </a:r>
            <a:endParaRPr sz="2000" dirty="0"/>
          </a:p>
          <a:p>
            <a:pPr>
              <a:lnSpc>
                <a:spcPct val="115000"/>
              </a:lnSpc>
            </a:pPr>
            <a:r>
              <a:rPr lang="en" sz="2000" dirty="0"/>
              <a:t>(d) A longer head causes the skull to be wider.</a:t>
            </a:r>
            <a:endParaRPr sz="2000" dirty="0"/>
          </a:p>
          <a:p>
            <a:pPr>
              <a:lnSpc>
                <a:spcPct val="115000"/>
              </a:lnSpc>
            </a:pPr>
            <a:r>
              <a:rPr lang="en" sz="2000" dirty="0"/>
              <a:t>(e) A wider skull causes the head to be longer.</a:t>
            </a:r>
            <a:endParaRPr sz="2000" dirty="0"/>
          </a:p>
        </p:txBody>
      </p:sp>
      <p:sp>
        <p:nvSpPr>
          <p:cNvPr id="87" name="Google Shape;87;p16"/>
          <p:cNvSpPr txBox="1">
            <a:spLocks noGrp="1"/>
          </p:cNvSpPr>
          <p:nvPr>
            <p:ph type="title"/>
          </p:nvPr>
        </p:nvSpPr>
        <p:spPr>
          <a:xfrm>
            <a:off x="1981200" y="2746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
        <p:nvSpPr>
          <p:cNvPr id="88" name="Google Shape;88;p16"/>
          <p:cNvSpPr txBox="1">
            <a:spLocks noGrp="1"/>
          </p:cNvSpPr>
          <p:nvPr>
            <p:ph type="body" idx="1"/>
          </p:nvPr>
        </p:nvSpPr>
        <p:spPr>
          <a:xfrm>
            <a:off x="1981200" y="1593850"/>
            <a:ext cx="3458400" cy="2210100"/>
          </a:xfrm>
          <a:prstGeom prst="rect">
            <a:avLst/>
          </a:prstGeom>
        </p:spPr>
        <p:txBody>
          <a:bodyPr spcFirstLastPara="1" vert="horz" wrap="square" lIns="91425" tIns="91425" rIns="91425" bIns="91425" rtlCol="0" anchor="t" anchorCtr="0">
            <a:noAutofit/>
          </a:bodyPr>
          <a:lstStyle/>
          <a:p>
            <a:pPr marL="0" indent="0">
              <a:buNone/>
            </a:pPr>
            <a:r>
              <a:rPr lang="en" sz="2000"/>
              <a:t>Based on the scatterplot on the right, which of the following statements is correct about the head and skull lengths of possums?</a:t>
            </a:r>
            <a:endParaRPr sz="2000"/>
          </a:p>
        </p:txBody>
      </p:sp>
      <p:pic>
        <p:nvPicPr>
          <p:cNvPr id="89" name="Google Shape;89;p16"/>
          <p:cNvPicPr preferRelativeResize="0"/>
          <p:nvPr/>
        </p:nvPicPr>
        <p:blipFill>
          <a:blip r:embed="rId3">
            <a:alphaModFix/>
          </a:blip>
          <a:stretch>
            <a:fillRect/>
          </a:stretch>
        </p:blipFill>
        <p:spPr>
          <a:xfrm>
            <a:off x="5546102" y="411050"/>
            <a:ext cx="6118676" cy="3648374"/>
          </a:xfrm>
          <a:prstGeom prst="rect">
            <a:avLst/>
          </a:prstGeom>
          <a:noFill/>
          <a:ln>
            <a:noFill/>
          </a:ln>
        </p:spPr>
      </p:pic>
    </p:spTree>
    <p:extLst>
      <p:ext uri="{BB962C8B-B14F-4D97-AF65-F5344CB8AC3E}">
        <p14:creationId xmlns:p14="http://schemas.microsoft.com/office/powerpoint/2010/main" val="336895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7877" y="2371980"/>
            <a:ext cx="4558151" cy="369332"/>
          </a:xfrm>
          <a:prstGeom prst="rect">
            <a:avLst/>
          </a:prstGeom>
        </p:spPr>
        <p:txBody>
          <a:bodyPr wrap="square">
            <a:spAutoFit/>
          </a:bodyPr>
          <a:lstStyle/>
          <a:p>
            <a:pPr fontAlgn="base">
              <a:lnSpc>
                <a:spcPct val="100000"/>
              </a:lnSpc>
            </a:pPr>
            <a:r>
              <a:rPr lang="en-GB" dirty="0"/>
              <a:t>Using small amounts of data to </a:t>
            </a:r>
            <a:r>
              <a:rPr lang="en-GB" b="1" dirty="0"/>
              <a:t>generalise</a:t>
            </a:r>
            <a:endParaRPr lang="en-GB" dirty="0"/>
          </a:p>
        </p:txBody>
      </p:sp>
      <p:sp>
        <p:nvSpPr>
          <p:cNvPr id="3" name="Rectangle 2"/>
          <p:cNvSpPr/>
          <p:nvPr/>
        </p:nvSpPr>
        <p:spPr>
          <a:xfrm>
            <a:off x="344406" y="2371980"/>
            <a:ext cx="4851400" cy="369332"/>
          </a:xfrm>
          <a:prstGeom prst="rect">
            <a:avLst/>
          </a:prstGeom>
        </p:spPr>
        <p:txBody>
          <a:bodyPr wrap="square">
            <a:spAutoFit/>
          </a:bodyPr>
          <a:lstStyle/>
          <a:p>
            <a:pPr fontAlgn="base">
              <a:lnSpc>
                <a:spcPct val="100000"/>
              </a:lnSpc>
            </a:pPr>
            <a:r>
              <a:rPr lang="en-GB" dirty="0"/>
              <a:t>Methods for </a:t>
            </a:r>
            <a:r>
              <a:rPr lang="en-GB" b="1" dirty="0"/>
              <a:t>summarising</a:t>
            </a:r>
            <a:r>
              <a:rPr lang="en-GB" dirty="0"/>
              <a:t> raw observations</a:t>
            </a:r>
          </a:p>
        </p:txBody>
      </p:sp>
      <p:sp>
        <p:nvSpPr>
          <p:cNvPr id="4" name="Rectangle 3"/>
          <p:cNvSpPr/>
          <p:nvPr/>
        </p:nvSpPr>
        <p:spPr>
          <a:xfrm>
            <a:off x="4878775" y="360000"/>
            <a:ext cx="2651688" cy="769441"/>
          </a:xfrm>
          <a:prstGeom prst="rect">
            <a:avLst/>
          </a:prstGeom>
        </p:spPr>
        <p:txBody>
          <a:bodyPr wrap="none">
            <a:spAutoFit/>
          </a:bodyPr>
          <a:lstStyle/>
          <a:p>
            <a:r>
              <a:rPr lang="en-GB" sz="4400" b="1" dirty="0"/>
              <a:t>Statistics</a:t>
            </a:r>
            <a:endParaRPr lang="en-GB" sz="2400" b="1" dirty="0"/>
          </a:p>
        </p:txBody>
      </p:sp>
      <p:sp>
        <p:nvSpPr>
          <p:cNvPr id="5" name="Rectangle 4"/>
          <p:cNvSpPr/>
          <p:nvPr/>
        </p:nvSpPr>
        <p:spPr>
          <a:xfrm>
            <a:off x="2015127" y="1402963"/>
            <a:ext cx="3180679" cy="461665"/>
          </a:xfrm>
          <a:prstGeom prst="rect">
            <a:avLst/>
          </a:prstGeom>
        </p:spPr>
        <p:txBody>
          <a:bodyPr wrap="none">
            <a:spAutoFit/>
          </a:bodyPr>
          <a:lstStyle/>
          <a:p>
            <a:r>
              <a:rPr lang="en-GB" sz="2400" b="1" dirty="0"/>
              <a:t>Descriptive Statistics</a:t>
            </a:r>
          </a:p>
        </p:txBody>
      </p:sp>
      <p:sp>
        <p:nvSpPr>
          <p:cNvPr id="6" name="Rectangle 5"/>
          <p:cNvSpPr/>
          <p:nvPr/>
        </p:nvSpPr>
        <p:spPr>
          <a:xfrm>
            <a:off x="7217877" y="1402021"/>
            <a:ext cx="3066865" cy="461665"/>
          </a:xfrm>
          <a:prstGeom prst="rect">
            <a:avLst/>
          </a:prstGeom>
        </p:spPr>
        <p:txBody>
          <a:bodyPr wrap="none">
            <a:spAutoFit/>
          </a:bodyPr>
          <a:lstStyle/>
          <a:p>
            <a:r>
              <a:rPr lang="en-GB" sz="2400" b="1" dirty="0"/>
              <a:t>Inferential Statistics</a:t>
            </a:r>
          </a:p>
        </p:txBody>
      </p:sp>
      <p:sp>
        <p:nvSpPr>
          <p:cNvPr id="7" name="Rectangle 6"/>
          <p:cNvSpPr/>
          <p:nvPr/>
        </p:nvSpPr>
        <p:spPr>
          <a:xfrm>
            <a:off x="7217877" y="3112865"/>
            <a:ext cx="4799060" cy="646331"/>
          </a:xfrm>
          <a:prstGeom prst="rect">
            <a:avLst/>
          </a:prstGeom>
        </p:spPr>
        <p:txBody>
          <a:bodyPr wrap="square">
            <a:spAutoFit/>
          </a:bodyPr>
          <a:lstStyle/>
          <a:p>
            <a:r>
              <a:rPr lang="en-GB" dirty="0"/>
              <a:t>e.g. using the height of women in this room, </a:t>
            </a:r>
          </a:p>
          <a:p>
            <a:r>
              <a:rPr lang="en-GB" dirty="0"/>
              <a:t>to “infer” the average height of women in UK</a:t>
            </a:r>
          </a:p>
        </p:txBody>
      </p:sp>
      <p:sp>
        <p:nvSpPr>
          <p:cNvPr id="8" name="Rectangle 7"/>
          <p:cNvSpPr/>
          <p:nvPr/>
        </p:nvSpPr>
        <p:spPr>
          <a:xfrm>
            <a:off x="344406" y="3091223"/>
            <a:ext cx="4582042" cy="369332"/>
          </a:xfrm>
          <a:prstGeom prst="rect">
            <a:avLst/>
          </a:prstGeom>
        </p:spPr>
        <p:txBody>
          <a:bodyPr wrap="square">
            <a:spAutoFit/>
          </a:bodyPr>
          <a:lstStyle/>
          <a:p>
            <a:r>
              <a:rPr lang="en-GB" dirty="0"/>
              <a:t>e.g. the height of women in this room</a:t>
            </a:r>
          </a:p>
        </p:txBody>
      </p:sp>
      <p:graphicFrame>
        <p:nvGraphicFramePr>
          <p:cNvPr id="9" name="Chart 8"/>
          <p:cNvGraphicFramePr>
            <a:graphicFrameLocks/>
          </p:cNvGraphicFramePr>
          <p:nvPr>
            <p:extLst>
              <p:ext uri="{D42A27DB-BD31-4B8C-83A1-F6EECF244321}">
                <p14:modId xmlns:p14="http://schemas.microsoft.com/office/powerpoint/2010/main" val="1327655833"/>
              </p:ext>
            </p:extLst>
          </p:nvPr>
        </p:nvGraphicFramePr>
        <p:xfrm>
          <a:off x="663710" y="3741479"/>
          <a:ext cx="3073895" cy="2005011"/>
        </p:xfrm>
        <a:graphic>
          <a:graphicData uri="http://schemas.openxmlformats.org/drawingml/2006/chart">
            <c:chart xmlns:c="http://schemas.openxmlformats.org/drawingml/2006/chart" xmlns:r="http://schemas.openxmlformats.org/officeDocument/2006/relationships" r:id="rId3"/>
          </a:graphicData>
        </a:graphic>
      </p:graphicFrame>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8732" y="4000244"/>
            <a:ext cx="16573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body" idx="1"/>
          </p:nvPr>
        </p:nvSpPr>
        <p:spPr>
          <a:xfrm>
            <a:off x="1981200" y="1143000"/>
            <a:ext cx="8229600" cy="2571300"/>
          </a:xfrm>
          <a:prstGeom prst="rect">
            <a:avLst/>
          </a:prstGeom>
        </p:spPr>
        <p:txBody>
          <a:bodyPr spcFirstLastPara="1" vert="horz" wrap="square" lIns="91425" tIns="91425" rIns="91425" bIns="91425" rtlCol="0" anchor="t" anchorCtr="0">
            <a:noAutofit/>
          </a:bodyPr>
          <a:lstStyle/>
          <a:p>
            <a:pPr indent="-349250">
              <a:lnSpc>
                <a:spcPct val="115000"/>
              </a:lnSpc>
              <a:buSzPts val="1900"/>
            </a:pPr>
            <a:r>
              <a:rPr lang="en" sz="1900" dirty="0"/>
              <a:t>Sampling is natural.</a:t>
            </a:r>
            <a:br>
              <a:rPr lang="en" sz="1900" dirty="0"/>
            </a:br>
            <a:endParaRPr sz="600" dirty="0"/>
          </a:p>
          <a:p>
            <a:pPr indent="-349250">
              <a:lnSpc>
                <a:spcPct val="115000"/>
              </a:lnSpc>
              <a:spcBef>
                <a:spcPts val="0"/>
              </a:spcBef>
              <a:buSzPts val="1900"/>
            </a:pPr>
            <a:r>
              <a:rPr lang="en" sz="1900" dirty="0">
                <a:solidFill>
                  <a:srgbClr val="000000"/>
                </a:solidFill>
              </a:rPr>
              <a:t>Think about sampling something you are cooking - you taste (examine) a small part of what you're cooking to get an idea about the dish as a whole.</a:t>
            </a:r>
            <a:br>
              <a:rPr lang="en" sz="1900" dirty="0">
                <a:solidFill>
                  <a:srgbClr val="000000"/>
                </a:solidFill>
              </a:rPr>
            </a:br>
            <a:endParaRPr sz="600" dirty="0">
              <a:solidFill>
                <a:srgbClr val="000000"/>
              </a:solidFill>
            </a:endParaRPr>
          </a:p>
          <a:p>
            <a:pPr indent="-349250">
              <a:lnSpc>
                <a:spcPct val="115000"/>
              </a:lnSpc>
              <a:spcBef>
                <a:spcPts val="0"/>
              </a:spcBef>
              <a:buSzPts val="1900"/>
            </a:pPr>
            <a:r>
              <a:rPr lang="en" sz="1900" dirty="0">
                <a:solidFill>
                  <a:srgbClr val="000000"/>
                </a:solidFill>
              </a:rPr>
              <a:t>When you taste a spoonful of soup and decide the spoonful you tasted isn't salty enough, that's </a:t>
            </a:r>
            <a:r>
              <a:rPr lang="en" sz="1900" dirty="0">
                <a:solidFill>
                  <a:schemeClr val="accent1"/>
                </a:solidFill>
              </a:rPr>
              <a:t>exploratory analysis</a:t>
            </a:r>
            <a:r>
              <a:rPr lang="en" sz="1900" dirty="0">
                <a:solidFill>
                  <a:srgbClr val="000000"/>
                </a:solidFill>
              </a:rPr>
              <a:t>.</a:t>
            </a:r>
            <a:br>
              <a:rPr lang="en" sz="1900" dirty="0">
                <a:solidFill>
                  <a:srgbClr val="000000"/>
                </a:solidFill>
              </a:rPr>
            </a:br>
            <a:endParaRPr sz="600" dirty="0">
              <a:solidFill>
                <a:srgbClr val="000000"/>
              </a:solidFill>
            </a:endParaRPr>
          </a:p>
          <a:p>
            <a:pPr indent="-349250">
              <a:lnSpc>
                <a:spcPct val="115000"/>
              </a:lnSpc>
              <a:spcBef>
                <a:spcPts val="0"/>
              </a:spcBef>
              <a:buSzPts val="1900"/>
            </a:pPr>
            <a:r>
              <a:rPr lang="en" sz="1900" dirty="0">
                <a:solidFill>
                  <a:srgbClr val="000000"/>
                </a:solidFill>
              </a:rPr>
              <a:t>If you generalize and conclude that your entire soup needs salt, that's an </a:t>
            </a:r>
            <a:r>
              <a:rPr lang="en" sz="1900" dirty="0">
                <a:solidFill>
                  <a:schemeClr val="accent1"/>
                </a:solidFill>
              </a:rPr>
              <a:t>inference</a:t>
            </a:r>
            <a:r>
              <a:rPr lang="en" sz="1900" dirty="0">
                <a:solidFill>
                  <a:srgbClr val="000000"/>
                </a:solidFill>
              </a:rPr>
              <a:t>.</a:t>
            </a:r>
            <a:endParaRPr sz="1900" dirty="0">
              <a:solidFill>
                <a:srgbClr val="000000"/>
              </a:solidFill>
            </a:endParaRPr>
          </a:p>
        </p:txBody>
      </p:sp>
      <p:sp>
        <p:nvSpPr>
          <p:cNvPr id="65" name="Google Shape;65;p1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Exploratory analysis vs Inference</a:t>
            </a:r>
            <a:endParaRPr dirty="0">
              <a:solidFill>
                <a:schemeClr val="accent1"/>
              </a:solidFill>
            </a:endParaRPr>
          </a:p>
        </p:txBody>
      </p:sp>
      <p:sp>
        <p:nvSpPr>
          <p:cNvPr id="66" name="Google Shape;66;p13"/>
          <p:cNvSpPr txBox="1">
            <a:spLocks noGrp="1"/>
          </p:cNvSpPr>
          <p:nvPr>
            <p:ph type="body" idx="1"/>
          </p:nvPr>
        </p:nvSpPr>
        <p:spPr>
          <a:xfrm>
            <a:off x="1981200" y="3950400"/>
            <a:ext cx="8229600" cy="2571300"/>
          </a:xfrm>
          <a:prstGeom prst="rect">
            <a:avLst/>
          </a:prstGeom>
        </p:spPr>
        <p:txBody>
          <a:bodyPr spcFirstLastPara="1" vert="horz" wrap="square" lIns="91425" tIns="91425" rIns="91425" bIns="91425" rtlCol="0" anchor="t" anchorCtr="0">
            <a:noAutofit/>
          </a:bodyPr>
          <a:lstStyle/>
          <a:p>
            <a:pPr indent="-349250">
              <a:lnSpc>
                <a:spcPct val="115000"/>
              </a:lnSpc>
              <a:buSzPts val="1900"/>
            </a:pPr>
            <a:r>
              <a:rPr lang="en" sz="1900" dirty="0">
                <a:solidFill>
                  <a:srgbClr val="000000"/>
                </a:solidFill>
              </a:rPr>
              <a:t>For your inference to be valid, the spoonful you tasted (the sample) needs to be </a:t>
            </a:r>
            <a:r>
              <a:rPr lang="en" sz="1900" dirty="0">
                <a:solidFill>
                  <a:schemeClr val="accent1"/>
                </a:solidFill>
              </a:rPr>
              <a:t>representative</a:t>
            </a:r>
            <a:r>
              <a:rPr lang="en" sz="1900" dirty="0">
                <a:solidFill>
                  <a:srgbClr val="000000"/>
                </a:solidFill>
              </a:rPr>
              <a:t> of the entire pot (the population).</a:t>
            </a:r>
            <a:endParaRPr sz="1900" dirty="0">
              <a:solidFill>
                <a:srgbClr val="000000"/>
              </a:solidFill>
            </a:endParaRPr>
          </a:p>
          <a:p>
            <a:pPr lvl="1" indent="-349250">
              <a:lnSpc>
                <a:spcPct val="115000"/>
              </a:lnSpc>
              <a:buSzPts val="1900"/>
            </a:pPr>
            <a:r>
              <a:rPr lang="en" sz="1900" dirty="0">
                <a:solidFill>
                  <a:srgbClr val="000000"/>
                </a:solidFill>
              </a:rPr>
              <a:t>If your spoonful comes only from the surface and the salt is collected at the bottom of the pot, what you tasted is probably not representative of the whole pot.</a:t>
            </a:r>
            <a:endParaRPr sz="1900" dirty="0">
              <a:solidFill>
                <a:srgbClr val="000000"/>
              </a:solidFill>
            </a:endParaRPr>
          </a:p>
          <a:p>
            <a:pPr lvl="1" indent="-349250">
              <a:lnSpc>
                <a:spcPct val="115000"/>
              </a:lnSpc>
              <a:buSzPts val="1900"/>
            </a:pPr>
            <a:r>
              <a:rPr lang="en" sz="1900" dirty="0">
                <a:solidFill>
                  <a:srgbClr val="000000"/>
                </a:solidFill>
              </a:rPr>
              <a:t>If you first stir the soup thoroughly before you taste, your spoonful will more likely be representative of the whole pot.</a:t>
            </a:r>
            <a:endParaRPr sz="1900" dirty="0">
              <a:solidFill>
                <a:srgbClr val="000000"/>
              </a:solidFill>
            </a:endParaRPr>
          </a:p>
        </p:txBody>
      </p:sp>
    </p:spTree>
    <p:extLst>
      <p:ext uri="{BB962C8B-B14F-4D97-AF65-F5344CB8AC3E}">
        <p14:creationId xmlns:p14="http://schemas.microsoft.com/office/powerpoint/2010/main" val="291184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fade">
                                      <p:cBhvr>
                                        <p:cTn id="7" dur="10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fade">
                                      <p:cBhvr>
                                        <p:cTn id="12" dur="1000"/>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fade">
                                      <p:cBhvr>
                                        <p:cTn id="17" dur="1000"/>
                                        <p:tgtEl>
                                          <p:spTgt spid="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xEl>
                                              <p:pRg st="3" end="3"/>
                                            </p:txEl>
                                          </p:spTgt>
                                        </p:tgtEl>
                                        <p:attrNameLst>
                                          <p:attrName>style.visibility</p:attrName>
                                        </p:attrNameLst>
                                      </p:cBhvr>
                                      <p:to>
                                        <p:strVal val="visible"/>
                                      </p:to>
                                    </p:set>
                                    <p:animEffect transition="in" filter="fade">
                                      <p:cBhvr>
                                        <p:cTn id="22" dur="1000"/>
                                        <p:tgtEl>
                                          <p:spTgt spid="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4311" y="2139434"/>
            <a:ext cx="2109873" cy="523220"/>
          </a:xfrm>
          <a:prstGeom prst="rect">
            <a:avLst/>
          </a:prstGeom>
        </p:spPr>
        <p:txBody>
          <a:bodyPr wrap="none">
            <a:spAutoFit/>
          </a:bodyPr>
          <a:lstStyle/>
          <a:p>
            <a:r>
              <a:rPr lang="en-GB" sz="2800" dirty="0">
                <a:latin typeface="Comic Sans MS" panose="030F0702030302020204" pitchFamily="66" charset="0"/>
              </a:rPr>
              <a:t>2, 5, 4, 5, 3</a:t>
            </a:r>
          </a:p>
        </p:txBody>
      </p:sp>
      <p:sp>
        <p:nvSpPr>
          <p:cNvPr id="4" name="Rectangle 3"/>
          <p:cNvSpPr/>
          <p:nvPr/>
        </p:nvSpPr>
        <p:spPr>
          <a:xfrm>
            <a:off x="3043497" y="364511"/>
            <a:ext cx="5951497" cy="769441"/>
          </a:xfrm>
          <a:prstGeom prst="rect">
            <a:avLst/>
          </a:prstGeom>
        </p:spPr>
        <p:txBody>
          <a:bodyPr wrap="square">
            <a:spAutoFit/>
          </a:bodyPr>
          <a:lstStyle/>
          <a:p>
            <a:r>
              <a:rPr lang="en-GB" sz="4400" b="1" dirty="0"/>
              <a:t>What is the average?</a:t>
            </a:r>
          </a:p>
        </p:txBody>
      </p:sp>
      <p:sp>
        <p:nvSpPr>
          <p:cNvPr id="3" name="Rectangle 2"/>
          <p:cNvSpPr/>
          <p:nvPr/>
        </p:nvSpPr>
        <p:spPr>
          <a:xfrm>
            <a:off x="4236545" y="3486650"/>
            <a:ext cx="3501280" cy="461665"/>
          </a:xfrm>
          <a:prstGeom prst="rect">
            <a:avLst/>
          </a:prstGeom>
        </p:spPr>
        <p:txBody>
          <a:bodyPr wrap="none">
            <a:spAutoFit/>
          </a:bodyPr>
          <a:lstStyle/>
          <a:p>
            <a:r>
              <a:rPr lang="en-GB" sz="2400" dirty="0"/>
              <a:t>write down your answer.</a:t>
            </a:r>
          </a:p>
        </p:txBody>
      </p:sp>
    </p:spTree>
    <p:extLst>
      <p:ext uri="{BB962C8B-B14F-4D97-AF65-F5344CB8AC3E}">
        <p14:creationId xmlns:p14="http://schemas.microsoft.com/office/powerpoint/2010/main" val="274756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179992" y="349632"/>
            <a:ext cx="8178842" cy="769441"/>
          </a:xfrm>
          <a:prstGeom prst="rect">
            <a:avLst/>
          </a:prstGeom>
        </p:spPr>
        <p:txBody>
          <a:bodyPr wrap="none">
            <a:spAutoFit/>
          </a:bodyPr>
          <a:lstStyle/>
          <a:p>
            <a:pPr lvl="0"/>
            <a:r>
              <a:rPr lang="en-GB" sz="4400" b="1" dirty="0"/>
              <a:t>Measures of Central Tendency</a:t>
            </a:r>
          </a:p>
        </p:txBody>
      </p:sp>
      <p:sp>
        <p:nvSpPr>
          <p:cNvPr id="11" name="Rectangle 10"/>
          <p:cNvSpPr/>
          <p:nvPr/>
        </p:nvSpPr>
        <p:spPr>
          <a:xfrm>
            <a:off x="1592782" y="1872734"/>
            <a:ext cx="9416594" cy="3970318"/>
          </a:xfrm>
          <a:prstGeom prst="rect">
            <a:avLst/>
          </a:prstGeom>
        </p:spPr>
        <p:txBody>
          <a:bodyPr wrap="square">
            <a:spAutoFit/>
          </a:bodyPr>
          <a:lstStyle/>
          <a:p>
            <a:r>
              <a:rPr lang="en-GB" dirty="0"/>
              <a:t>aka: measures of </a:t>
            </a:r>
            <a:r>
              <a:rPr lang="en-GB" dirty="0" err="1"/>
              <a:t>center</a:t>
            </a:r>
            <a:endParaRPr lang="en-GB" dirty="0"/>
          </a:p>
          <a:p>
            <a:r>
              <a:rPr lang="en-GB" dirty="0"/>
              <a:t>aka: central locations</a:t>
            </a:r>
          </a:p>
          <a:p>
            <a:r>
              <a:rPr lang="en-GB" dirty="0"/>
              <a:t>aka: averages</a:t>
            </a:r>
          </a:p>
          <a:p>
            <a:endParaRPr lang="en-GB" dirty="0"/>
          </a:p>
          <a:p>
            <a:pPr marL="285750" indent="-285750">
              <a:buFont typeface="Arial" panose="020B0604020202020204" pitchFamily="34" charset="0"/>
              <a:buChar char="•"/>
            </a:pPr>
            <a:r>
              <a:rPr lang="en-GB" sz="2000" dirty="0"/>
              <a:t>A way to summarise a variable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A typical value of a variable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Describes a whole set of data with a single value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Represents the “middle” or central location of a variable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Around which many of the observations’ values lie</a:t>
            </a:r>
          </a:p>
        </p:txBody>
      </p:sp>
    </p:spTree>
    <p:extLst>
      <p:ext uri="{BB962C8B-B14F-4D97-AF65-F5344CB8AC3E}">
        <p14:creationId xmlns:p14="http://schemas.microsoft.com/office/powerpoint/2010/main" val="167333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04997" y="118202"/>
            <a:ext cx="1891328" cy="830997"/>
          </a:xfrm>
          <a:prstGeom prst="rect">
            <a:avLst/>
          </a:prstGeom>
          <a:noFill/>
          <a:ln w="28575">
            <a:solidFill>
              <a:srgbClr val="0070C0"/>
            </a:solidFill>
          </a:ln>
        </p:spPr>
        <p:txBody>
          <a:bodyPr wrap="square" rtlCol="0">
            <a:spAutoFit/>
          </a:bodyPr>
          <a:lstStyle/>
          <a:p>
            <a:r>
              <a:rPr lang="en-GB" sz="2400" dirty="0">
                <a:latin typeface="Comic Sans MS" panose="030F0702030302020204" pitchFamily="66" charset="0"/>
              </a:rPr>
              <a:t>e.g.</a:t>
            </a:r>
          </a:p>
          <a:p>
            <a:r>
              <a:rPr lang="en-GB" sz="2400" dirty="0">
                <a:latin typeface="Comic Sans MS" panose="030F0702030302020204" pitchFamily="66" charset="0"/>
              </a:rPr>
              <a:t>2, 5, 4, 5, 3</a:t>
            </a:r>
          </a:p>
        </p:txBody>
      </p:sp>
      <p:sp>
        <p:nvSpPr>
          <p:cNvPr id="6" name="TextBox 5"/>
          <p:cNvSpPr txBox="1"/>
          <p:nvPr/>
        </p:nvSpPr>
        <p:spPr>
          <a:xfrm>
            <a:off x="10204997" y="6078439"/>
            <a:ext cx="1908861" cy="461665"/>
          </a:xfrm>
          <a:prstGeom prst="rect">
            <a:avLst/>
          </a:prstGeom>
          <a:noFill/>
          <a:ln w="28575">
            <a:solidFill>
              <a:srgbClr val="0070C0"/>
            </a:solidFill>
          </a:ln>
        </p:spPr>
        <p:txBody>
          <a:bodyPr wrap="square" rtlCol="0">
            <a:spAutoFit/>
          </a:bodyPr>
          <a:lstStyle/>
          <a:p>
            <a:r>
              <a:rPr lang="en-GB" sz="2400" dirty="0">
                <a:latin typeface="Comic Sans MS" panose="030F0702030302020204" pitchFamily="66" charset="0"/>
              </a:rPr>
              <a:t>2, 3, </a:t>
            </a:r>
            <a:r>
              <a:rPr lang="en-GB" sz="2400" dirty="0">
                <a:solidFill>
                  <a:srgbClr val="00B0F0"/>
                </a:solidFill>
                <a:latin typeface="Comic Sans MS" panose="030F0702030302020204" pitchFamily="66" charset="0"/>
              </a:rPr>
              <a:t>4</a:t>
            </a:r>
            <a:r>
              <a:rPr lang="en-GB" sz="2400" dirty="0">
                <a:latin typeface="Comic Sans MS" panose="030F0702030302020204" pitchFamily="66" charset="0"/>
              </a:rPr>
              <a:t>, 5, 5</a:t>
            </a:r>
          </a:p>
        </p:txBody>
      </p:sp>
      <p:sp>
        <p:nvSpPr>
          <p:cNvPr id="13" name="Content Placeholder 2"/>
          <p:cNvSpPr txBox="1">
            <a:spLocks/>
          </p:cNvSpPr>
          <p:nvPr/>
        </p:nvSpPr>
        <p:spPr>
          <a:xfrm>
            <a:off x="859152" y="2604213"/>
            <a:ext cx="7862785"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71550" lvl="1" indent="-514350">
              <a:buFont typeface="+mj-lt"/>
              <a:buAutoNum type="arabicPeriod"/>
            </a:pPr>
            <a:r>
              <a:rPr lang="en-GB" dirty="0">
                <a:solidFill>
                  <a:srgbClr val="00B0F0"/>
                </a:solidFill>
              </a:rPr>
              <a:t>Arrange the numbers in order</a:t>
            </a:r>
          </a:p>
          <a:p>
            <a:pPr marL="971550" lvl="1" indent="-514350">
              <a:buFont typeface="+mj-lt"/>
              <a:buAutoNum type="arabicPeriod"/>
            </a:pPr>
            <a:r>
              <a:rPr lang="en-GB" dirty="0">
                <a:solidFill>
                  <a:srgbClr val="00B0F0"/>
                </a:solidFill>
              </a:rPr>
              <a:t>find the middle number</a:t>
            </a:r>
          </a:p>
        </p:txBody>
      </p:sp>
      <p:sp>
        <p:nvSpPr>
          <p:cNvPr id="14" name="Content Placeholder 2"/>
          <p:cNvSpPr txBox="1">
            <a:spLocks/>
          </p:cNvSpPr>
          <p:nvPr/>
        </p:nvSpPr>
        <p:spPr>
          <a:xfrm>
            <a:off x="1295467" y="3972432"/>
            <a:ext cx="6814748" cy="165618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None/>
            </a:pPr>
            <a:r>
              <a:rPr lang="en-GB" dirty="0">
                <a:solidFill>
                  <a:schemeClr val="accent6">
                    <a:lumMod val="75000"/>
                  </a:schemeClr>
                </a:solidFill>
              </a:rPr>
              <a:t>“Median” has the </a:t>
            </a:r>
          </a:p>
          <a:p>
            <a:pPr marL="114300" indent="0">
              <a:buNone/>
            </a:pPr>
            <a:r>
              <a:rPr lang="en-GB" dirty="0">
                <a:solidFill>
                  <a:schemeClr val="accent6">
                    <a:lumMod val="75000"/>
                  </a:schemeClr>
                </a:solidFill>
              </a:rPr>
              <a:t>same number of letters </a:t>
            </a:r>
          </a:p>
          <a:p>
            <a:pPr marL="114300" indent="0">
              <a:buNone/>
            </a:pPr>
            <a:r>
              <a:rPr lang="en-GB" dirty="0">
                <a:solidFill>
                  <a:schemeClr val="accent6">
                    <a:lumMod val="75000"/>
                  </a:schemeClr>
                </a:solidFill>
              </a:rPr>
              <a:t>as “Middle” &amp; “Medium”</a:t>
            </a:r>
            <a:endParaRPr lang="en-GB" dirty="0"/>
          </a:p>
        </p:txBody>
      </p:sp>
      <p:sp>
        <p:nvSpPr>
          <p:cNvPr id="15" name="Content Placeholder 2"/>
          <p:cNvSpPr txBox="1">
            <a:spLocks/>
          </p:cNvSpPr>
          <p:nvPr/>
        </p:nvSpPr>
        <p:spPr>
          <a:xfrm>
            <a:off x="1295467" y="1853107"/>
            <a:ext cx="6990155" cy="56834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(middle of the set of numbers)</a:t>
            </a:r>
          </a:p>
        </p:txBody>
      </p:sp>
      <p:sp>
        <p:nvSpPr>
          <p:cNvPr id="16" name="Down Arrow 15"/>
          <p:cNvSpPr/>
          <p:nvPr/>
        </p:nvSpPr>
        <p:spPr>
          <a:xfrm>
            <a:off x="10727379" y="1264941"/>
            <a:ext cx="864096" cy="46694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080000" y="360000"/>
            <a:ext cx="8380820" cy="646331"/>
          </a:xfrm>
          <a:prstGeom prst="rect">
            <a:avLst/>
          </a:prstGeom>
        </p:spPr>
        <p:txBody>
          <a:bodyPr wrap="none">
            <a:spAutoFit/>
          </a:bodyPr>
          <a:lstStyle/>
          <a:p>
            <a:pPr lvl="0"/>
            <a:r>
              <a:rPr lang="en-GB" sz="3600" dirty="0"/>
              <a:t>Measures of Central Tendency (</a:t>
            </a:r>
            <a:r>
              <a:rPr lang="en-GB" sz="3600" b="1" dirty="0"/>
              <a:t>Median</a:t>
            </a:r>
            <a:r>
              <a:rPr lang="en-GB" sz="3600" dirty="0"/>
              <a:t>)</a:t>
            </a:r>
          </a:p>
        </p:txBody>
      </p:sp>
    </p:spTree>
    <p:extLst>
      <p:ext uri="{BB962C8B-B14F-4D97-AF65-F5344CB8AC3E}">
        <p14:creationId xmlns:p14="http://schemas.microsoft.com/office/powerpoint/2010/main" val="263252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1000" fill="hold"/>
                                        <p:tgtEl>
                                          <p:spTgt spid="16"/>
                                        </p:tgtEl>
                                        <p:attrNameLst>
                                          <p:attrName>ppt_w</p:attrName>
                                        </p:attrNameLst>
                                      </p:cBhvr>
                                      <p:tavLst>
                                        <p:tav tm="0">
                                          <p:val>
                                            <p:fltVal val="0"/>
                                          </p:val>
                                        </p:tav>
                                        <p:tav tm="100000">
                                          <p:val>
                                            <p:strVal val="#ppt_w"/>
                                          </p:val>
                                        </p:tav>
                                      </p:tavLst>
                                    </p:anim>
                                    <p:anim calcmode="lin" valueType="num">
                                      <p:cBhvr>
                                        <p:cTn id="30" dur="1000" fill="hold"/>
                                        <p:tgtEl>
                                          <p:spTgt spid="16"/>
                                        </p:tgtEl>
                                        <p:attrNameLst>
                                          <p:attrName>ppt_h</p:attrName>
                                        </p:attrNameLst>
                                      </p:cBhvr>
                                      <p:tavLst>
                                        <p:tav tm="0">
                                          <p:val>
                                            <p:fltVal val="0"/>
                                          </p:val>
                                        </p:tav>
                                        <p:tav tm="100000">
                                          <p:val>
                                            <p:strVal val="#ppt_h"/>
                                          </p:val>
                                        </p:tav>
                                      </p:tavLst>
                                    </p:anim>
                                    <p:anim calcmode="lin" valueType="num">
                                      <p:cBhvr>
                                        <p:cTn id="31" dur="1000" fill="hold"/>
                                        <p:tgtEl>
                                          <p:spTgt spid="16"/>
                                        </p:tgtEl>
                                        <p:attrNameLst>
                                          <p:attrName>style.rotation</p:attrName>
                                        </p:attrNameLst>
                                      </p:cBhvr>
                                      <p:tavLst>
                                        <p:tav tm="0">
                                          <p:val>
                                            <p:fltVal val="90"/>
                                          </p:val>
                                        </p:tav>
                                        <p:tav tm="100000">
                                          <p:val>
                                            <p:fltVal val="0"/>
                                          </p:val>
                                        </p:tav>
                                      </p:tavLst>
                                    </p:anim>
                                    <p:animEffect transition="in" filter="fade">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3" grpId="0"/>
      <p:bldP spid="14" grpId="0"/>
      <p:bldP spid="15"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4788" y="94933"/>
            <a:ext cx="1909616" cy="830997"/>
          </a:xfrm>
          <a:prstGeom prst="rect">
            <a:avLst/>
          </a:prstGeom>
          <a:noFill/>
          <a:ln w="28575">
            <a:solidFill>
              <a:srgbClr val="0070C0"/>
            </a:solidFill>
          </a:ln>
        </p:spPr>
        <p:txBody>
          <a:bodyPr wrap="square" rtlCol="0">
            <a:spAutoFit/>
          </a:bodyPr>
          <a:lstStyle/>
          <a:p>
            <a:r>
              <a:rPr lang="en-GB" sz="2400" dirty="0">
                <a:latin typeface="Comic Sans MS" panose="030F0702030302020204" pitchFamily="66" charset="0"/>
              </a:rPr>
              <a:t>e.g.</a:t>
            </a:r>
          </a:p>
          <a:p>
            <a:r>
              <a:rPr lang="en-GB" sz="2400" dirty="0">
                <a:latin typeface="Comic Sans MS" panose="030F0702030302020204" pitchFamily="66" charset="0"/>
              </a:rPr>
              <a:t>2, 5, 4, 5, 3</a:t>
            </a:r>
          </a:p>
        </p:txBody>
      </p:sp>
      <p:sp>
        <p:nvSpPr>
          <p:cNvPr id="6" name="TextBox 5"/>
          <p:cNvSpPr txBox="1"/>
          <p:nvPr/>
        </p:nvSpPr>
        <p:spPr>
          <a:xfrm>
            <a:off x="9894575" y="4782817"/>
            <a:ext cx="2170041" cy="1938992"/>
          </a:xfrm>
          <a:prstGeom prst="rect">
            <a:avLst/>
          </a:prstGeom>
          <a:noFill/>
          <a:ln w="12700">
            <a:solidFill>
              <a:srgbClr val="0070C0"/>
            </a:solidFill>
          </a:ln>
        </p:spPr>
        <p:txBody>
          <a:bodyPr wrap="square" rtlCol="0">
            <a:spAutoFit/>
          </a:bodyPr>
          <a:lstStyle/>
          <a:p>
            <a:r>
              <a:rPr lang="en-GB" sz="2400" dirty="0">
                <a:latin typeface="Comic Sans MS" panose="030F0702030302020204" pitchFamily="66" charset="0"/>
              </a:rPr>
              <a:t>    </a:t>
            </a:r>
            <a:r>
              <a:rPr lang="en-GB" sz="2400" u="sng" dirty="0">
                <a:latin typeface="Comic Sans MS" panose="030F0702030302020204" pitchFamily="66" charset="0"/>
              </a:rPr>
              <a:t>How many?</a:t>
            </a:r>
          </a:p>
          <a:p>
            <a:r>
              <a:rPr lang="en-GB" sz="2400" dirty="0">
                <a:latin typeface="Comic Sans MS" panose="030F0702030302020204" pitchFamily="66" charset="0"/>
              </a:rPr>
              <a:t>2:       1</a:t>
            </a:r>
          </a:p>
          <a:p>
            <a:r>
              <a:rPr lang="en-GB" sz="2400" dirty="0">
                <a:latin typeface="Comic Sans MS" panose="030F0702030302020204" pitchFamily="66" charset="0"/>
              </a:rPr>
              <a:t>3:       1</a:t>
            </a:r>
          </a:p>
          <a:p>
            <a:r>
              <a:rPr lang="en-GB" sz="2400" dirty="0">
                <a:latin typeface="Comic Sans MS" panose="030F0702030302020204" pitchFamily="66" charset="0"/>
              </a:rPr>
              <a:t>4:       1</a:t>
            </a:r>
          </a:p>
          <a:p>
            <a:r>
              <a:rPr lang="en-GB" sz="2400" dirty="0">
                <a:solidFill>
                  <a:srgbClr val="00B0F0"/>
                </a:solidFill>
                <a:latin typeface="Comic Sans MS" panose="030F0702030302020204" pitchFamily="66" charset="0"/>
              </a:rPr>
              <a:t>5:       2</a:t>
            </a:r>
            <a:endParaRPr lang="en-GB" sz="2400" dirty="0">
              <a:latin typeface="Comic Sans MS" panose="030F0702030302020204" pitchFamily="66" charset="0"/>
            </a:endParaRPr>
          </a:p>
        </p:txBody>
      </p:sp>
      <p:sp>
        <p:nvSpPr>
          <p:cNvPr id="13" name="Content Placeholder 2"/>
          <p:cNvSpPr txBox="1">
            <a:spLocks/>
          </p:cNvSpPr>
          <p:nvPr/>
        </p:nvSpPr>
        <p:spPr>
          <a:xfrm>
            <a:off x="634813" y="2712607"/>
            <a:ext cx="9781668" cy="12204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71550" lvl="1" indent="-514350">
              <a:buFont typeface="+mj-lt"/>
              <a:buAutoNum type="arabicPeriod"/>
            </a:pPr>
            <a:r>
              <a:rPr lang="en-GB" dirty="0">
                <a:solidFill>
                  <a:srgbClr val="00B0F0"/>
                </a:solidFill>
              </a:rPr>
              <a:t>Count how many times each value occurs</a:t>
            </a:r>
          </a:p>
          <a:p>
            <a:pPr marL="971550" lvl="1" indent="-514350">
              <a:buFont typeface="+mj-lt"/>
              <a:buAutoNum type="arabicPeriod"/>
            </a:pPr>
            <a:r>
              <a:rPr lang="en-GB" dirty="0">
                <a:solidFill>
                  <a:srgbClr val="00B0F0"/>
                </a:solidFill>
              </a:rPr>
              <a:t>the highest is the mode</a:t>
            </a:r>
          </a:p>
        </p:txBody>
      </p:sp>
      <p:sp>
        <p:nvSpPr>
          <p:cNvPr id="14" name="Content Placeholder 2"/>
          <p:cNvSpPr txBox="1">
            <a:spLocks/>
          </p:cNvSpPr>
          <p:nvPr/>
        </p:nvSpPr>
        <p:spPr>
          <a:xfrm>
            <a:off x="1101357" y="3933057"/>
            <a:ext cx="6814748" cy="165618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None/>
            </a:pPr>
            <a:r>
              <a:rPr lang="en-GB" dirty="0">
                <a:solidFill>
                  <a:schemeClr val="accent6">
                    <a:lumMod val="75000"/>
                  </a:schemeClr>
                </a:solidFill>
              </a:rPr>
              <a:t>The word </a:t>
            </a:r>
            <a:r>
              <a:rPr lang="en-GB" dirty="0" err="1">
                <a:solidFill>
                  <a:schemeClr val="accent6">
                    <a:lumMod val="75000"/>
                  </a:schemeClr>
                </a:solidFill>
              </a:rPr>
              <a:t>MOde</a:t>
            </a:r>
            <a:r>
              <a:rPr lang="en-GB" dirty="0">
                <a:solidFill>
                  <a:schemeClr val="accent6">
                    <a:lumMod val="75000"/>
                  </a:schemeClr>
                </a:solidFill>
              </a:rPr>
              <a:t> </a:t>
            </a:r>
          </a:p>
          <a:p>
            <a:pPr marL="114300" indent="0">
              <a:buNone/>
            </a:pPr>
            <a:r>
              <a:rPr lang="en-GB" dirty="0">
                <a:solidFill>
                  <a:schemeClr val="accent6">
                    <a:lumMod val="75000"/>
                  </a:schemeClr>
                </a:solidFill>
              </a:rPr>
              <a:t>is </a:t>
            </a:r>
          </a:p>
          <a:p>
            <a:pPr marL="114300" indent="0">
              <a:buNone/>
            </a:pPr>
            <a:r>
              <a:rPr lang="en-GB" dirty="0">
                <a:solidFill>
                  <a:schemeClr val="accent6">
                    <a:lumMod val="75000"/>
                  </a:schemeClr>
                </a:solidFill>
              </a:rPr>
              <a:t>similar to </a:t>
            </a:r>
            <a:r>
              <a:rPr lang="en-GB" dirty="0" err="1">
                <a:solidFill>
                  <a:schemeClr val="accent6">
                    <a:lumMod val="75000"/>
                  </a:schemeClr>
                </a:solidFill>
              </a:rPr>
              <a:t>MOst</a:t>
            </a:r>
            <a:endParaRPr lang="en-GB" dirty="0">
              <a:solidFill>
                <a:schemeClr val="accent6">
                  <a:lumMod val="75000"/>
                </a:schemeClr>
              </a:solidFill>
            </a:endParaRPr>
          </a:p>
        </p:txBody>
      </p:sp>
      <p:sp>
        <p:nvSpPr>
          <p:cNvPr id="15" name="Content Placeholder 2"/>
          <p:cNvSpPr txBox="1">
            <a:spLocks/>
          </p:cNvSpPr>
          <p:nvPr/>
        </p:nvSpPr>
        <p:spPr>
          <a:xfrm>
            <a:off x="1101356" y="1980341"/>
            <a:ext cx="6990155" cy="56834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(most common number)</a:t>
            </a:r>
          </a:p>
        </p:txBody>
      </p:sp>
      <p:sp>
        <p:nvSpPr>
          <p:cNvPr id="9" name="Down Arrow 8"/>
          <p:cNvSpPr/>
          <p:nvPr/>
        </p:nvSpPr>
        <p:spPr>
          <a:xfrm>
            <a:off x="10547548" y="1283992"/>
            <a:ext cx="864096" cy="33733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080000" y="360000"/>
            <a:ext cx="8004114" cy="646331"/>
          </a:xfrm>
          <a:prstGeom prst="rect">
            <a:avLst/>
          </a:prstGeom>
        </p:spPr>
        <p:txBody>
          <a:bodyPr wrap="none">
            <a:spAutoFit/>
          </a:bodyPr>
          <a:lstStyle/>
          <a:p>
            <a:pPr lvl="0"/>
            <a:r>
              <a:rPr lang="en-GB" sz="3600" dirty="0"/>
              <a:t>Measures of Central Tendency (</a:t>
            </a:r>
            <a:r>
              <a:rPr lang="en-GB" sz="3600" b="1" dirty="0"/>
              <a:t>Mode</a:t>
            </a:r>
            <a:r>
              <a:rPr lang="en-GB" sz="3600" dirty="0"/>
              <a:t>)</a:t>
            </a:r>
          </a:p>
        </p:txBody>
      </p:sp>
    </p:spTree>
    <p:extLst>
      <p:ext uri="{BB962C8B-B14F-4D97-AF65-F5344CB8AC3E}">
        <p14:creationId xmlns:p14="http://schemas.microsoft.com/office/powerpoint/2010/main" val="263039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90"/>
                                          </p:val>
                                        </p:tav>
                                        <p:tav tm="100000">
                                          <p:val>
                                            <p:fltVal val="0"/>
                                          </p:val>
                                        </p:tav>
                                      </p:tavLst>
                                    </p:anim>
                                    <p:animEffect transition="in" filter="fade">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3" grpId="0"/>
      <p:bldP spid="14" grpId="0"/>
      <p:bldP spid="15"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40397" y="94446"/>
            <a:ext cx="1909616" cy="830997"/>
          </a:xfrm>
          <a:prstGeom prst="rect">
            <a:avLst/>
          </a:prstGeom>
          <a:noFill/>
          <a:ln w="28575">
            <a:solidFill>
              <a:srgbClr val="0070C0"/>
            </a:solidFill>
          </a:ln>
        </p:spPr>
        <p:txBody>
          <a:bodyPr wrap="square" rtlCol="0">
            <a:spAutoFit/>
          </a:bodyPr>
          <a:lstStyle/>
          <a:p>
            <a:r>
              <a:rPr lang="en-GB" sz="2400" dirty="0">
                <a:latin typeface="Comic Sans MS" panose="030F0702030302020204" pitchFamily="66" charset="0"/>
              </a:rPr>
              <a:t>e.g.</a:t>
            </a:r>
          </a:p>
          <a:p>
            <a:r>
              <a:rPr lang="en-GB" sz="2400" dirty="0">
                <a:latin typeface="Comic Sans MS" panose="030F0702030302020204" pitchFamily="66" charset="0"/>
              </a:rPr>
              <a:t>2, 5, 4, 5, 3</a:t>
            </a:r>
          </a:p>
        </p:txBody>
      </p:sp>
      <p:sp>
        <p:nvSpPr>
          <p:cNvPr id="6" name="TextBox 5"/>
          <p:cNvSpPr txBox="1"/>
          <p:nvPr/>
        </p:nvSpPr>
        <p:spPr>
          <a:xfrm>
            <a:off x="9025129" y="5932961"/>
            <a:ext cx="3090671" cy="461665"/>
          </a:xfrm>
          <a:prstGeom prst="rect">
            <a:avLst/>
          </a:prstGeom>
          <a:noFill/>
          <a:ln w="12700">
            <a:solidFill>
              <a:srgbClr val="0070C0"/>
            </a:solidFill>
          </a:ln>
        </p:spPr>
        <p:txBody>
          <a:bodyPr wrap="square" rtlCol="0">
            <a:spAutoFit/>
          </a:bodyPr>
          <a:lstStyle/>
          <a:p>
            <a:r>
              <a:rPr lang="en-GB" sz="2400" dirty="0">
                <a:latin typeface="Comic Sans MS" panose="030F0702030302020204" pitchFamily="66" charset="0"/>
              </a:rPr>
              <a:t>(2+5+4+5+3)/5 = </a:t>
            </a:r>
            <a:r>
              <a:rPr lang="en-GB" sz="2400" dirty="0">
                <a:solidFill>
                  <a:srgbClr val="00B0F0"/>
                </a:solidFill>
                <a:latin typeface="Comic Sans MS" panose="030F0702030302020204" pitchFamily="66" charset="0"/>
              </a:rPr>
              <a:t>3.8</a:t>
            </a:r>
            <a:r>
              <a:rPr lang="en-GB" sz="2400" dirty="0">
                <a:latin typeface="Comic Sans MS" panose="030F0702030302020204" pitchFamily="66" charset="0"/>
              </a:rPr>
              <a:t> </a:t>
            </a:r>
          </a:p>
        </p:txBody>
      </p:sp>
      <p:sp>
        <p:nvSpPr>
          <p:cNvPr id="13" name="Content Placeholder 2"/>
          <p:cNvSpPr txBox="1">
            <a:spLocks/>
          </p:cNvSpPr>
          <p:nvPr/>
        </p:nvSpPr>
        <p:spPr>
          <a:xfrm>
            <a:off x="634811" y="2881970"/>
            <a:ext cx="8629540"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71550" lvl="1" indent="-514350">
              <a:buFont typeface="+mj-lt"/>
              <a:buAutoNum type="arabicPeriod"/>
            </a:pPr>
            <a:r>
              <a:rPr lang="en-GB" dirty="0">
                <a:solidFill>
                  <a:srgbClr val="00B0F0"/>
                </a:solidFill>
              </a:rPr>
              <a:t>Add the numbers together </a:t>
            </a:r>
          </a:p>
          <a:p>
            <a:pPr marL="971550" lvl="1" indent="-514350">
              <a:buFont typeface="+mj-lt"/>
              <a:buAutoNum type="arabicPeriod"/>
            </a:pPr>
            <a:r>
              <a:rPr lang="en-GB" dirty="0">
                <a:solidFill>
                  <a:srgbClr val="00B0F0"/>
                </a:solidFill>
              </a:rPr>
              <a:t>divide by the number of numbers</a:t>
            </a:r>
          </a:p>
        </p:txBody>
      </p:sp>
      <p:sp>
        <p:nvSpPr>
          <p:cNvPr id="14" name="Content Placeholder 2"/>
          <p:cNvSpPr txBox="1">
            <a:spLocks/>
          </p:cNvSpPr>
          <p:nvPr/>
        </p:nvSpPr>
        <p:spPr>
          <a:xfrm>
            <a:off x="1248466" y="3962090"/>
            <a:ext cx="7037156" cy="25632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None/>
            </a:pPr>
            <a:r>
              <a:rPr lang="en-GB" dirty="0">
                <a:solidFill>
                  <a:schemeClr val="accent6">
                    <a:lumMod val="75000"/>
                  </a:schemeClr>
                </a:solidFill>
              </a:rPr>
              <a:t>The “Mean” makes you </a:t>
            </a:r>
          </a:p>
          <a:p>
            <a:pPr marL="114300" indent="0">
              <a:buNone/>
            </a:pPr>
            <a:r>
              <a:rPr lang="en-GB" dirty="0">
                <a:solidFill>
                  <a:schemeClr val="accent6">
                    <a:lumMod val="75000"/>
                  </a:schemeClr>
                </a:solidFill>
              </a:rPr>
              <a:t>do arithmetic, </a:t>
            </a:r>
          </a:p>
          <a:p>
            <a:pPr marL="114300" indent="0">
              <a:buNone/>
            </a:pPr>
            <a:r>
              <a:rPr lang="en-GB" dirty="0">
                <a:solidFill>
                  <a:schemeClr val="accent6">
                    <a:lumMod val="75000"/>
                  </a:schemeClr>
                </a:solidFill>
              </a:rPr>
              <a:t>so that’s the “mean” one</a:t>
            </a:r>
          </a:p>
        </p:txBody>
      </p:sp>
      <p:sp>
        <p:nvSpPr>
          <p:cNvPr id="15" name="Content Placeholder 2"/>
          <p:cNvSpPr txBox="1">
            <a:spLocks/>
          </p:cNvSpPr>
          <p:nvPr/>
        </p:nvSpPr>
        <p:spPr>
          <a:xfrm>
            <a:off x="1295467" y="1794153"/>
            <a:ext cx="6990155" cy="110030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(“fair share” – totalling all data </a:t>
            </a:r>
          </a:p>
          <a:p>
            <a:pPr marL="0" indent="0">
              <a:buNone/>
            </a:pPr>
            <a:r>
              <a:rPr lang="en-GB" dirty="0"/>
              <a:t>                      &amp; sharing equally)</a:t>
            </a:r>
          </a:p>
        </p:txBody>
      </p:sp>
      <p:sp>
        <p:nvSpPr>
          <p:cNvPr id="10" name="Down Arrow 9"/>
          <p:cNvSpPr/>
          <p:nvPr/>
        </p:nvSpPr>
        <p:spPr>
          <a:xfrm>
            <a:off x="10363157" y="1116734"/>
            <a:ext cx="864096" cy="4624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080000" y="360000"/>
            <a:ext cx="7964040" cy="646331"/>
          </a:xfrm>
          <a:prstGeom prst="rect">
            <a:avLst/>
          </a:prstGeom>
        </p:spPr>
        <p:txBody>
          <a:bodyPr wrap="none">
            <a:spAutoFit/>
          </a:bodyPr>
          <a:lstStyle/>
          <a:p>
            <a:pPr lvl="0"/>
            <a:r>
              <a:rPr lang="en-GB" sz="3600" dirty="0"/>
              <a:t>Measures of Central Tendency (</a:t>
            </a:r>
            <a:r>
              <a:rPr lang="en-GB" sz="3600" b="1" dirty="0"/>
              <a:t>Mean</a:t>
            </a:r>
            <a:r>
              <a:rPr lang="en-GB" sz="3600" dirty="0"/>
              <a:t>)</a:t>
            </a:r>
          </a:p>
        </p:txBody>
      </p:sp>
    </p:spTree>
    <p:extLst>
      <p:ext uri="{BB962C8B-B14F-4D97-AF65-F5344CB8AC3E}">
        <p14:creationId xmlns:p14="http://schemas.microsoft.com/office/powerpoint/2010/main" val="9644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90"/>
                                          </p:val>
                                        </p:tav>
                                        <p:tav tm="100000">
                                          <p:val>
                                            <p:fltVal val="0"/>
                                          </p:val>
                                        </p:tav>
                                      </p:tavLst>
                                    </p:anim>
                                    <p:animEffect transition="in" filter="fade">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3" grpId="0"/>
      <p:bldP spid="14" grpId="0"/>
      <p:bldP spid="15"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116" y="1898134"/>
            <a:ext cx="2698175" cy="523220"/>
          </a:xfrm>
          <a:prstGeom prst="rect">
            <a:avLst/>
          </a:prstGeom>
        </p:spPr>
        <p:txBody>
          <a:bodyPr wrap="none">
            <a:spAutoFit/>
          </a:bodyPr>
          <a:lstStyle/>
          <a:p>
            <a:r>
              <a:rPr lang="en-GB" sz="2800" dirty="0">
                <a:latin typeface="Comic Sans MS" panose="030F0702030302020204" pitchFamily="66" charset="0"/>
              </a:rPr>
              <a:t>2, 5, 4, 5, 3, 10</a:t>
            </a:r>
          </a:p>
        </p:txBody>
      </p:sp>
      <p:sp>
        <p:nvSpPr>
          <p:cNvPr id="4" name="Rectangle 3"/>
          <p:cNvSpPr/>
          <p:nvPr/>
        </p:nvSpPr>
        <p:spPr>
          <a:xfrm>
            <a:off x="3265655" y="360000"/>
            <a:ext cx="5967246" cy="769441"/>
          </a:xfrm>
          <a:prstGeom prst="rect">
            <a:avLst/>
          </a:prstGeom>
        </p:spPr>
        <p:txBody>
          <a:bodyPr wrap="square">
            <a:spAutoFit/>
          </a:bodyPr>
          <a:lstStyle/>
          <a:p>
            <a:r>
              <a:rPr lang="en-GB" sz="4400" b="1" dirty="0"/>
              <a:t>What is the average?</a:t>
            </a:r>
          </a:p>
        </p:txBody>
      </p:sp>
      <p:sp>
        <p:nvSpPr>
          <p:cNvPr id="5" name="Rectangle 4"/>
          <p:cNvSpPr/>
          <p:nvPr/>
        </p:nvSpPr>
        <p:spPr>
          <a:xfrm>
            <a:off x="724116" y="4924488"/>
            <a:ext cx="1285929" cy="523220"/>
          </a:xfrm>
          <a:prstGeom prst="rect">
            <a:avLst/>
          </a:prstGeom>
        </p:spPr>
        <p:txBody>
          <a:bodyPr wrap="none">
            <a:spAutoFit/>
          </a:bodyPr>
          <a:lstStyle/>
          <a:p>
            <a:r>
              <a:rPr lang="en-GB" sz="2800" dirty="0">
                <a:latin typeface="Comic Sans MS" panose="030F0702030302020204" pitchFamily="66" charset="0"/>
              </a:rPr>
              <a:t>Mean :</a:t>
            </a:r>
          </a:p>
        </p:txBody>
      </p:sp>
      <p:sp>
        <p:nvSpPr>
          <p:cNvPr id="6" name="Rectangle 5"/>
          <p:cNvSpPr/>
          <p:nvPr/>
        </p:nvSpPr>
        <p:spPr>
          <a:xfrm>
            <a:off x="724116" y="4149788"/>
            <a:ext cx="1314784" cy="523220"/>
          </a:xfrm>
          <a:prstGeom prst="rect">
            <a:avLst/>
          </a:prstGeom>
        </p:spPr>
        <p:txBody>
          <a:bodyPr wrap="none">
            <a:spAutoFit/>
          </a:bodyPr>
          <a:lstStyle/>
          <a:p>
            <a:r>
              <a:rPr lang="en-GB" sz="2800" dirty="0">
                <a:latin typeface="Comic Sans MS" panose="030F0702030302020204" pitchFamily="66" charset="0"/>
              </a:rPr>
              <a:t>Mode :</a:t>
            </a:r>
          </a:p>
        </p:txBody>
      </p:sp>
      <p:sp>
        <p:nvSpPr>
          <p:cNvPr id="7" name="Rectangle 6"/>
          <p:cNvSpPr/>
          <p:nvPr/>
        </p:nvSpPr>
        <p:spPr>
          <a:xfrm>
            <a:off x="724116" y="3274206"/>
            <a:ext cx="1598515" cy="523220"/>
          </a:xfrm>
          <a:prstGeom prst="rect">
            <a:avLst/>
          </a:prstGeom>
        </p:spPr>
        <p:txBody>
          <a:bodyPr wrap="none">
            <a:spAutoFit/>
          </a:bodyPr>
          <a:lstStyle/>
          <a:p>
            <a:r>
              <a:rPr lang="en-GB" sz="2800" dirty="0">
                <a:latin typeface="Comic Sans MS" panose="030F0702030302020204" pitchFamily="66" charset="0"/>
              </a:rPr>
              <a:t>Median :</a:t>
            </a:r>
          </a:p>
        </p:txBody>
      </p:sp>
      <p:sp>
        <p:nvSpPr>
          <p:cNvPr id="8" name="Rectangle 7"/>
          <p:cNvSpPr/>
          <p:nvPr/>
        </p:nvSpPr>
        <p:spPr>
          <a:xfrm>
            <a:off x="0" y="5989794"/>
            <a:ext cx="12153900"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lvl="0">
              <a:defRPr/>
            </a:pPr>
            <a:r>
              <a:rPr lang="en-GB" sz="2400" dirty="0"/>
              <a:t>When the general public use the word “Average”, </a:t>
            </a:r>
          </a:p>
          <a:p>
            <a:pPr lvl="0">
              <a:defRPr/>
            </a:pPr>
            <a:r>
              <a:rPr lang="en-GB" sz="2400" dirty="0"/>
              <a:t>to which of the above three averages are they generally thinking about?</a:t>
            </a:r>
          </a:p>
        </p:txBody>
      </p:sp>
      <p:sp>
        <p:nvSpPr>
          <p:cNvPr id="9" name="Rectangle 8"/>
          <p:cNvSpPr/>
          <p:nvPr/>
        </p:nvSpPr>
        <p:spPr>
          <a:xfrm>
            <a:off x="7671016" y="1898134"/>
            <a:ext cx="2860078" cy="523220"/>
          </a:xfrm>
          <a:prstGeom prst="rect">
            <a:avLst/>
          </a:prstGeom>
        </p:spPr>
        <p:txBody>
          <a:bodyPr wrap="none">
            <a:spAutoFit/>
          </a:bodyPr>
          <a:lstStyle/>
          <a:p>
            <a:r>
              <a:rPr lang="en-GB" sz="2800" dirty="0">
                <a:latin typeface="Comic Sans MS" panose="030F0702030302020204" pitchFamily="66" charset="0"/>
              </a:rPr>
              <a:t>2, 5, 4, 5, 3, 101</a:t>
            </a:r>
          </a:p>
        </p:txBody>
      </p:sp>
      <p:sp>
        <p:nvSpPr>
          <p:cNvPr id="10" name="Rectangle 9"/>
          <p:cNvSpPr/>
          <p:nvPr/>
        </p:nvSpPr>
        <p:spPr>
          <a:xfrm>
            <a:off x="7671016" y="4924488"/>
            <a:ext cx="1285929" cy="523220"/>
          </a:xfrm>
          <a:prstGeom prst="rect">
            <a:avLst/>
          </a:prstGeom>
        </p:spPr>
        <p:txBody>
          <a:bodyPr wrap="none">
            <a:spAutoFit/>
          </a:bodyPr>
          <a:lstStyle/>
          <a:p>
            <a:r>
              <a:rPr lang="en-GB" sz="2800" dirty="0">
                <a:latin typeface="Comic Sans MS" panose="030F0702030302020204" pitchFamily="66" charset="0"/>
              </a:rPr>
              <a:t>Mean :</a:t>
            </a:r>
          </a:p>
        </p:txBody>
      </p:sp>
      <p:sp>
        <p:nvSpPr>
          <p:cNvPr id="11" name="Rectangle 10"/>
          <p:cNvSpPr/>
          <p:nvPr/>
        </p:nvSpPr>
        <p:spPr>
          <a:xfrm>
            <a:off x="7671016" y="4149788"/>
            <a:ext cx="1314784" cy="523220"/>
          </a:xfrm>
          <a:prstGeom prst="rect">
            <a:avLst/>
          </a:prstGeom>
        </p:spPr>
        <p:txBody>
          <a:bodyPr wrap="none">
            <a:spAutoFit/>
          </a:bodyPr>
          <a:lstStyle/>
          <a:p>
            <a:r>
              <a:rPr lang="en-GB" sz="2800" dirty="0">
                <a:latin typeface="Comic Sans MS" panose="030F0702030302020204" pitchFamily="66" charset="0"/>
              </a:rPr>
              <a:t>Mode :</a:t>
            </a:r>
          </a:p>
        </p:txBody>
      </p:sp>
      <p:sp>
        <p:nvSpPr>
          <p:cNvPr id="12" name="Rectangle 11"/>
          <p:cNvSpPr/>
          <p:nvPr/>
        </p:nvSpPr>
        <p:spPr>
          <a:xfrm>
            <a:off x="7671016" y="3274206"/>
            <a:ext cx="1598515" cy="523220"/>
          </a:xfrm>
          <a:prstGeom prst="rect">
            <a:avLst/>
          </a:prstGeom>
        </p:spPr>
        <p:txBody>
          <a:bodyPr wrap="none">
            <a:spAutoFit/>
          </a:bodyPr>
          <a:lstStyle/>
          <a:p>
            <a:r>
              <a:rPr lang="en-GB" sz="2800" dirty="0">
                <a:latin typeface="Comic Sans MS" panose="030F0702030302020204" pitchFamily="66" charset="0"/>
              </a:rPr>
              <a:t>Median :</a:t>
            </a:r>
          </a:p>
        </p:txBody>
      </p:sp>
    </p:spTree>
    <p:extLst>
      <p:ext uri="{BB962C8B-B14F-4D97-AF65-F5344CB8AC3E}">
        <p14:creationId xmlns:p14="http://schemas.microsoft.com/office/powerpoint/2010/main" val="39776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8BE35E5-BC18-0044-AB86-7D1AEA321C5B}"/>
              </a:ext>
            </a:extLst>
          </p:cNvPr>
          <p:cNvSpPr>
            <a:spLocks noGrp="1"/>
          </p:cNvSpPr>
          <p:nvPr>
            <p:ph type="body" sz="quarter" idx="10"/>
          </p:nvPr>
        </p:nvSpPr>
        <p:spPr>
          <a:xfrm>
            <a:off x="384784" y="2971799"/>
            <a:ext cx="2521449" cy="725617"/>
          </a:xfrm>
        </p:spPr>
        <p:txBody>
          <a:bodyPr/>
          <a:lstStyle/>
          <a:p>
            <a:r>
              <a:rPr lang="en-US" dirty="0"/>
              <a:t>OVERVIEW</a:t>
            </a:r>
          </a:p>
        </p:txBody>
      </p:sp>
      <p:sp>
        <p:nvSpPr>
          <p:cNvPr id="3" name="Rectangle 2"/>
          <p:cNvSpPr/>
          <p:nvPr/>
        </p:nvSpPr>
        <p:spPr>
          <a:xfrm>
            <a:off x="3943350" y="1358275"/>
            <a:ext cx="6096000" cy="3108543"/>
          </a:xfrm>
          <a:prstGeom prst="rect">
            <a:avLst/>
          </a:prstGeom>
        </p:spPr>
        <p:txBody>
          <a:bodyPr>
            <a:spAutoFit/>
          </a:bodyPr>
          <a:lstStyle/>
          <a:p>
            <a:r>
              <a:rPr lang="en-GB" sz="2800" dirty="0"/>
              <a:t>Variables</a:t>
            </a:r>
          </a:p>
          <a:p>
            <a:r>
              <a:rPr lang="en-GB" sz="2800" dirty="0"/>
              <a:t>Central Tendency</a:t>
            </a:r>
          </a:p>
          <a:p>
            <a:r>
              <a:rPr lang="en-GB" sz="2800" dirty="0"/>
              <a:t>Measures of Dispersion</a:t>
            </a:r>
          </a:p>
          <a:p>
            <a:r>
              <a:rPr lang="en-GB" sz="2800" dirty="0"/>
              <a:t>Probability Distribution</a:t>
            </a:r>
          </a:p>
          <a:p>
            <a:r>
              <a:rPr lang="en-GB" sz="2800" dirty="0"/>
              <a:t>Normal Distribution</a:t>
            </a:r>
          </a:p>
          <a:p>
            <a:r>
              <a:rPr lang="en-GB" sz="2800" dirty="0"/>
              <a:t>Central Limit Theorem</a:t>
            </a:r>
          </a:p>
          <a:p>
            <a:r>
              <a:rPr lang="en-GB" sz="2800" dirty="0"/>
              <a:t>Standard Normal Distribution</a:t>
            </a:r>
          </a:p>
        </p:txBody>
      </p:sp>
    </p:spTree>
    <p:extLst>
      <p:ext uri="{BB962C8B-B14F-4D97-AF65-F5344CB8AC3E}">
        <p14:creationId xmlns:p14="http://schemas.microsoft.com/office/powerpoint/2010/main" val="381374850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1954" y="360000"/>
            <a:ext cx="6500645" cy="769441"/>
          </a:xfrm>
          <a:prstGeom prst="rect">
            <a:avLst/>
          </a:prstGeom>
        </p:spPr>
        <p:txBody>
          <a:bodyPr wrap="square">
            <a:spAutoFit/>
          </a:bodyPr>
          <a:lstStyle/>
          <a:p>
            <a:r>
              <a:rPr lang="en-GB" sz="4400" b="1" dirty="0"/>
              <a:t>Which average to use?</a:t>
            </a:r>
          </a:p>
        </p:txBody>
      </p:sp>
      <p:sp>
        <p:nvSpPr>
          <p:cNvPr id="3" name="Rectangle 2"/>
          <p:cNvSpPr/>
          <p:nvPr/>
        </p:nvSpPr>
        <p:spPr>
          <a:xfrm>
            <a:off x="1255775" y="1618734"/>
            <a:ext cx="9127820" cy="3416320"/>
          </a:xfrm>
          <a:prstGeom prst="rect">
            <a:avLst/>
          </a:prstGeom>
        </p:spPr>
        <p:txBody>
          <a:bodyPr wrap="none">
            <a:spAutoFit/>
          </a:bodyPr>
          <a:lstStyle/>
          <a:p>
            <a:pPr marL="285750" indent="-285750">
              <a:buFont typeface="Arial" panose="020B0604020202020204" pitchFamily="34" charset="0"/>
              <a:buChar char="•"/>
            </a:pPr>
            <a:r>
              <a:rPr lang="en-GB" dirty="0"/>
              <a:t>Nine people earn 100,000 a year, and a tenth person earns 1 billion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5 people in a room aged: 23, 25, 37, 44, 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Room of 50 students, 30 are 30 years old and the rest are 29 or 31 years old</a:t>
            </a:r>
            <a:br>
              <a:rPr lang="en-GB" dirty="0"/>
            </a:br>
            <a:endParaRPr lang="en-GB" dirty="0"/>
          </a:p>
          <a:p>
            <a:pPr marL="285750" indent="-285750">
              <a:buFont typeface="Arial" panose="020B0604020202020204" pitchFamily="34" charset="0"/>
              <a:buChar char="•"/>
            </a:pPr>
            <a:r>
              <a:rPr lang="en-GB" dirty="0"/>
              <a:t>Five workers who earn $100, $1,000, $10,000, $100,000 and $1,000,000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Four workers earn £10,000, £10,000, £10,000, £50,000 and Owner earns £1,000,000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Four students test scores: 15, 18, 22, 20</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820890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977" y="1353312"/>
            <a:ext cx="10479024" cy="4708981"/>
          </a:xfrm>
          <a:prstGeom prst="rect">
            <a:avLst/>
          </a:prstGeom>
        </p:spPr>
        <p:txBody>
          <a:bodyPr wrap="square">
            <a:spAutoFit/>
          </a:bodyPr>
          <a:lstStyle/>
          <a:p>
            <a:pPr marL="171450" indent="-171450">
              <a:buFont typeface="Arial" panose="020B0604020202020204" pitchFamily="34" charset="0"/>
              <a:buChar char="•"/>
              <a:defRPr/>
            </a:pPr>
            <a:r>
              <a:rPr lang="en-GB" sz="2000" dirty="0"/>
              <a:t>Is there a best measure of central tendency?</a:t>
            </a:r>
          </a:p>
          <a:p>
            <a:pPr marL="171450" lvl="0" indent="-171450">
              <a:buFont typeface="Arial" panose="020B0604020202020204" pitchFamily="34" charset="0"/>
              <a:buChar char="•"/>
              <a:defRPr/>
            </a:pPr>
            <a:endParaRPr lang="en-GB" sz="2000" dirty="0"/>
          </a:p>
          <a:p>
            <a:pPr marL="171450" indent="-171450">
              <a:buFont typeface="Arial" panose="020B0604020202020204" pitchFamily="34" charset="0"/>
              <a:buChar char="•"/>
            </a:pPr>
            <a:r>
              <a:rPr lang="en-GB" sz="2000" dirty="0"/>
              <a:t>Do all datasets have a median, mode and mean?</a:t>
            </a:r>
          </a:p>
          <a:p>
            <a:pPr marL="171450" lvl="0" indent="-171450">
              <a:buFont typeface="Arial" panose="020B0604020202020204" pitchFamily="34" charset="0"/>
              <a:buChar char="•"/>
            </a:pPr>
            <a:endParaRPr lang="en-GB" sz="2000" dirty="0"/>
          </a:p>
          <a:p>
            <a:pPr marL="171450" lvl="0" indent="-171450">
              <a:buFont typeface="Arial" panose="020B0604020202020204" pitchFamily="34" charset="0"/>
              <a:buChar char="•"/>
            </a:pPr>
            <a:r>
              <a:rPr lang="en-GB" sz="2000" dirty="0"/>
              <a:t>When to choose the mean?</a:t>
            </a:r>
          </a:p>
          <a:p>
            <a:pPr marL="171450" lvl="0" indent="-171450">
              <a:buFont typeface="Arial" panose="020B0604020202020204" pitchFamily="34" charset="0"/>
              <a:buChar char="•"/>
              <a:defRPr/>
            </a:pPr>
            <a:endParaRPr lang="en-GB" sz="2000" dirty="0"/>
          </a:p>
          <a:p>
            <a:pPr marL="171450" lvl="0" indent="-171450">
              <a:buFont typeface="Arial" panose="020B0604020202020204" pitchFamily="34" charset="0"/>
              <a:buChar char="•"/>
              <a:defRPr/>
            </a:pPr>
            <a:r>
              <a:rPr lang="en-GB" sz="2000" dirty="0"/>
              <a:t>When to choose the mode?</a:t>
            </a:r>
          </a:p>
          <a:p>
            <a:pPr marL="171450" lvl="0" indent="-171450">
              <a:buFont typeface="Arial" panose="020B0604020202020204" pitchFamily="34" charset="0"/>
              <a:buChar char="•"/>
              <a:defRPr/>
            </a:pPr>
            <a:endParaRPr lang="en-GB" sz="2000" dirty="0"/>
          </a:p>
          <a:p>
            <a:pPr marL="171450" lvl="0" indent="-171450">
              <a:buFont typeface="Arial" panose="020B0604020202020204" pitchFamily="34" charset="0"/>
              <a:buChar char="•"/>
              <a:defRPr/>
            </a:pPr>
            <a:r>
              <a:rPr lang="en-GB" sz="2000" dirty="0"/>
              <a:t>When to choose the median?</a:t>
            </a:r>
          </a:p>
          <a:p>
            <a:pPr marL="171450" lvl="0" indent="-171450">
              <a:buFont typeface="Arial" panose="020B0604020202020204" pitchFamily="34" charset="0"/>
              <a:buChar char="•"/>
              <a:defRPr/>
            </a:pPr>
            <a:endParaRPr lang="en-GB" sz="2000" dirty="0"/>
          </a:p>
          <a:p>
            <a:pPr marL="171450" indent="-171450">
              <a:buFont typeface="Arial" panose="020B0604020202020204" pitchFamily="34" charset="0"/>
              <a:buChar char="•"/>
            </a:pPr>
            <a:r>
              <a:rPr lang="en-GB" sz="2000" dirty="0"/>
              <a:t>If data has outliers, which measure of central tendency is most appropriate?</a:t>
            </a:r>
          </a:p>
          <a:p>
            <a:pPr marL="171450" indent="-171450">
              <a:buFont typeface="Arial" panose="020B0604020202020204" pitchFamily="34" charset="0"/>
              <a:buChar char="•"/>
            </a:pPr>
            <a:endParaRPr lang="en-GB" sz="2000" dirty="0"/>
          </a:p>
          <a:p>
            <a:pPr marL="171450" indent="-171450">
              <a:buFont typeface="Arial" panose="020B0604020202020204" pitchFamily="34" charset="0"/>
              <a:buChar char="•"/>
            </a:pPr>
            <a:r>
              <a:rPr lang="en-GB" sz="2000" dirty="0"/>
              <a:t>In a normally distributed data set, which is greatest: mode, median or mean?</a:t>
            </a:r>
          </a:p>
          <a:p>
            <a:pPr marL="171450" indent="-171450">
              <a:buFont typeface="Arial" panose="020B0604020202020204" pitchFamily="34" charset="0"/>
              <a:buChar char="•"/>
            </a:pPr>
            <a:endParaRPr lang="en-GB" sz="2000" dirty="0"/>
          </a:p>
          <a:p>
            <a:pPr marL="171450" indent="-171450">
              <a:buFont typeface="Arial" panose="020B0604020202020204" pitchFamily="34" charset="0"/>
              <a:buChar char="•"/>
            </a:pPr>
            <a:r>
              <a:rPr lang="en-GB" sz="2000" dirty="0"/>
              <a:t>For any data set, which measures of central tendency have only one value?</a:t>
            </a:r>
          </a:p>
        </p:txBody>
      </p:sp>
      <p:sp>
        <p:nvSpPr>
          <p:cNvPr id="3" name="Rectangle 2"/>
          <p:cNvSpPr/>
          <p:nvPr/>
        </p:nvSpPr>
        <p:spPr>
          <a:xfrm>
            <a:off x="3614155" y="359999"/>
            <a:ext cx="5152668" cy="769441"/>
          </a:xfrm>
          <a:prstGeom prst="rect">
            <a:avLst/>
          </a:prstGeom>
        </p:spPr>
        <p:txBody>
          <a:bodyPr wrap="square">
            <a:spAutoFit/>
          </a:bodyPr>
          <a:lstStyle/>
          <a:p>
            <a:r>
              <a:rPr lang="en-GB" sz="4400" b="1" dirty="0"/>
              <a:t>Central Tendency</a:t>
            </a:r>
          </a:p>
        </p:txBody>
      </p:sp>
    </p:spTree>
    <p:extLst>
      <p:ext uri="{BB962C8B-B14F-4D97-AF65-F5344CB8AC3E}">
        <p14:creationId xmlns:p14="http://schemas.microsoft.com/office/powerpoint/2010/main" val="1110567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449676193"/>
                  </p:ext>
                </p:extLst>
              </p:nvPr>
            </p:nvGraphicFramePr>
            <p:xfrm>
              <a:off x="3603270" y="2971413"/>
              <a:ext cx="5256000" cy="2639919"/>
            </p:xfrm>
            <a:graphic>
              <a:graphicData uri="http://schemas.openxmlformats.org/drawingml/2006/table">
                <a:tbl>
                  <a:tblPr firstRow="1">
                    <a:tableStyleId>{073A0DAA-6AF3-43AB-8588-CEC1D06C72B9}</a:tableStyleId>
                  </a:tblPr>
                  <a:tblGrid>
                    <a:gridCol w="2628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tblGrid>
                  <a:tr h="534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0" i="0" kern="1200" dirty="0">
                              <a:solidFill>
                                <a:schemeClr val="bg1"/>
                              </a:solidFill>
                              <a:effectLst/>
                              <a:latin typeface="+mn-lt"/>
                              <a:ea typeface="+mn-ea"/>
                              <a:cs typeface="+mn-cs"/>
                            </a:rPr>
                            <a:t>Population </a:t>
                          </a:r>
                          <a:r>
                            <a:rPr lang="en-GB" sz="2400" b="0" u="none" strike="noStrike" kern="1200" baseline="0" dirty="0"/>
                            <a:t>Mean</a:t>
                          </a:r>
                          <a:endParaRPr lang="en-GB" sz="2400" b="0" dirty="0"/>
                        </a:p>
                      </a:txBody>
                      <a:tcPr anchor="ctr"/>
                    </a:tc>
                    <a:tc>
                      <a:txBody>
                        <a:bodyPr/>
                        <a:lstStyle/>
                        <a:p>
                          <a:pPr algn="ctr"/>
                          <a:r>
                            <a:rPr lang="en-GB" sz="2400" b="0" i="0" kern="1200" dirty="0">
                              <a:solidFill>
                                <a:schemeClr val="bg1"/>
                              </a:solidFill>
                              <a:effectLst/>
                              <a:latin typeface="+mn-lt"/>
                              <a:ea typeface="+mn-ea"/>
                              <a:cs typeface="+mn-cs"/>
                            </a:rPr>
                            <a:t>Sample Mean </a:t>
                          </a:r>
                          <a:endParaRPr lang="en-GB" sz="2400" dirty="0">
                            <a:solidFill>
                              <a:schemeClr val="bg1"/>
                            </a:solidFill>
                          </a:endParaRPr>
                        </a:p>
                      </a:txBody>
                      <a:tcPr anchor="ctr"/>
                    </a:tc>
                    <a:extLst>
                      <a:ext uri="{0D108BD9-81ED-4DB2-BD59-A6C34878D82A}">
                        <a16:rowId xmlns:a16="http://schemas.microsoft.com/office/drawing/2014/main" val="10000"/>
                      </a:ext>
                    </a:extLst>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800" b="1" i="1" u="none" strike="noStrike" kern="1200" baseline="0" smtClean="0">
                                    <a:latin typeface="Cambria Math"/>
                                    <a:ea typeface="Cambria Math"/>
                                  </a:rPr>
                                  <m:t>𝝁</m:t>
                                </m:r>
                                <m:r>
                                  <a:rPr lang="en-GB" sz="2800" b="0" i="1" u="none" strike="noStrike" kern="1200" baseline="0" smtClean="0">
                                    <a:latin typeface="Cambria Math"/>
                                  </a:rPr>
                                  <m:t>= </m:t>
                                </m:r>
                                <m:f>
                                  <m:fPr>
                                    <m:ctrlPr>
                                      <a:rPr lang="en-GB" sz="2800" b="0" i="1" u="none" strike="noStrike" kern="1200" baseline="0" smtClean="0">
                                        <a:latin typeface="Cambria Math" panose="02040503050406030204" pitchFamily="18" charset="0"/>
                                      </a:rPr>
                                    </m:ctrlPr>
                                  </m:fPr>
                                  <m:num>
                                    <m:nary>
                                      <m:naryPr>
                                        <m:chr m:val="∑"/>
                                        <m:subHide m:val="on"/>
                                        <m:supHide m:val="on"/>
                                        <m:ctrlPr>
                                          <a:rPr lang="en-GB" sz="2800" b="0" i="1" u="none" strike="noStrike" kern="1200" baseline="0" smtClean="0">
                                            <a:latin typeface="Cambria Math" panose="02040503050406030204" pitchFamily="18" charset="0"/>
                                          </a:rPr>
                                        </m:ctrlPr>
                                      </m:naryPr>
                                      <m:sub/>
                                      <m:sup/>
                                      <m:e>
                                        <m:r>
                                          <a:rPr lang="en-GB" sz="2800" b="0" i="1" u="none" strike="noStrike" kern="1200" baseline="0" smtClean="0">
                                            <a:latin typeface="Cambria Math"/>
                                          </a:rPr>
                                          <m:t>𝑥</m:t>
                                        </m:r>
                                      </m:e>
                                    </m:nary>
                                  </m:num>
                                  <m:den>
                                    <m:r>
                                      <a:rPr lang="en-GB" sz="2800" b="0" i="1" u="none" strike="noStrike" kern="1200" baseline="0" smtClean="0">
                                        <a:latin typeface="Cambria Math"/>
                                      </a:rPr>
                                      <m:t>𝑁</m:t>
                                    </m:r>
                                  </m:den>
                                </m:f>
                              </m:oMath>
                            </m:oMathPara>
                          </a14:m>
                          <a:endParaRPr lang="en-GB"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GB" sz="2800" b="1" i="1" u="none" strike="noStrike" kern="1200" baseline="0" smtClean="0">
                                        <a:latin typeface="Cambria Math" panose="02040503050406030204" pitchFamily="18" charset="0"/>
                                      </a:rPr>
                                    </m:ctrlPr>
                                  </m:accPr>
                                  <m:e>
                                    <m:r>
                                      <a:rPr lang="en-GB" sz="2800" b="1" i="1" u="none" strike="noStrike" kern="1200" baseline="0" smtClean="0">
                                        <a:latin typeface="Cambria Math"/>
                                      </a:rPr>
                                      <m:t>𝒙</m:t>
                                    </m:r>
                                  </m:e>
                                </m:acc>
                                <m:r>
                                  <a:rPr lang="en-GB" sz="2800" b="0" i="1" u="none" strike="noStrike" kern="1200" baseline="0" smtClean="0">
                                    <a:latin typeface="Cambria Math"/>
                                  </a:rPr>
                                  <m:t>= </m:t>
                                </m:r>
                                <m:f>
                                  <m:fPr>
                                    <m:ctrlPr>
                                      <a:rPr lang="en-GB" sz="2800" b="0" i="1" u="none" strike="noStrike" kern="1200" baseline="0" smtClean="0">
                                        <a:latin typeface="Cambria Math" panose="02040503050406030204" pitchFamily="18" charset="0"/>
                                      </a:rPr>
                                    </m:ctrlPr>
                                  </m:fPr>
                                  <m:num>
                                    <m:nary>
                                      <m:naryPr>
                                        <m:chr m:val="∑"/>
                                        <m:subHide m:val="on"/>
                                        <m:supHide m:val="on"/>
                                        <m:ctrlPr>
                                          <a:rPr lang="en-GB" sz="2800" b="0" i="1" u="none" strike="noStrike" kern="1200" baseline="0" smtClean="0">
                                            <a:latin typeface="Cambria Math" panose="02040503050406030204" pitchFamily="18" charset="0"/>
                                          </a:rPr>
                                        </m:ctrlPr>
                                      </m:naryPr>
                                      <m:sub/>
                                      <m:sup/>
                                      <m:e>
                                        <m:r>
                                          <a:rPr lang="en-GB" sz="2800" b="0" i="1" u="none" strike="noStrike" kern="1200" baseline="0" smtClean="0">
                                            <a:latin typeface="Cambria Math"/>
                                          </a:rPr>
                                          <m:t>𝑥</m:t>
                                        </m:r>
                                      </m:e>
                                    </m:nary>
                                  </m:num>
                                  <m:den>
                                    <m:r>
                                      <a:rPr lang="en-GB" sz="2800" b="0" i="1" u="none" strike="noStrike" kern="1200" baseline="0" smtClean="0">
                                        <a:latin typeface="Cambria Math"/>
                                      </a:rPr>
                                      <m:t>𝑛</m:t>
                                    </m:r>
                                  </m:den>
                                </m:f>
                              </m:oMath>
                            </m:oMathPara>
                          </a14:m>
                          <a:endParaRPr lang="en-GB" sz="2800" dirty="0"/>
                        </a:p>
                      </a:txBody>
                      <a:tcPr anchor="ctr"/>
                    </a:tc>
                    <a:extLst>
                      <a:ext uri="{0D108BD9-81ED-4DB2-BD59-A6C34878D82A}">
                        <a16:rowId xmlns:a16="http://schemas.microsoft.com/office/drawing/2014/main" val="10001"/>
                      </a:ext>
                    </a:extLst>
                  </a:tr>
                  <a:tr h="8575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“parameters”</a:t>
                          </a:r>
                        </a:p>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denoted by </a:t>
                          </a:r>
                        </a:p>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Greek letters</a:t>
                          </a:r>
                          <a:endParaRPr lang="en-GB"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i="1" kern="1200" dirty="0">
                              <a:solidFill>
                                <a:schemeClr val="tx1"/>
                              </a:solidFill>
                              <a:effectLst/>
                              <a:latin typeface="+mn-lt"/>
                              <a:ea typeface="+mn-ea"/>
                              <a:cs typeface="+mn-cs"/>
                            </a:rPr>
                            <a:t>“statistics”</a:t>
                          </a:r>
                          <a:endParaRPr lang="en-GB" sz="2400" i="1" dirty="0"/>
                        </a:p>
                        <a:p>
                          <a:pPr marL="0" marR="0" indent="0" algn="ctr" defTabSz="914400" rtl="0" eaLnBrk="1" fontAlgn="auto" latinLnBrk="0" hangingPunct="1">
                            <a:lnSpc>
                              <a:spcPct val="100000"/>
                            </a:lnSpc>
                            <a:spcBef>
                              <a:spcPts val="0"/>
                            </a:spcBef>
                            <a:spcAft>
                              <a:spcPts val="0"/>
                            </a:spcAft>
                            <a:buClrTx/>
                            <a:buSzTx/>
                            <a:buFontTx/>
                            <a:buNone/>
                            <a:tabLst/>
                            <a:defRPr/>
                          </a:pPr>
                          <a:r>
                            <a:rPr lang="en-GB" sz="2400" b="0" i="1" kern="1200" dirty="0">
                              <a:solidFill>
                                <a:schemeClr val="tx1"/>
                              </a:solidFill>
                              <a:effectLst/>
                              <a:latin typeface="+mn-lt"/>
                              <a:ea typeface="+mn-ea"/>
                              <a:cs typeface="+mn-cs"/>
                            </a:rPr>
                            <a:t>denoted</a:t>
                          </a:r>
                          <a:r>
                            <a:rPr lang="en-GB" sz="2400" b="0" i="1" kern="1200" baseline="0" dirty="0">
                              <a:solidFill>
                                <a:schemeClr val="tx1"/>
                              </a:solidFill>
                              <a:effectLst/>
                              <a:latin typeface="+mn-lt"/>
                              <a:ea typeface="+mn-ea"/>
                              <a:cs typeface="+mn-cs"/>
                            </a:rPr>
                            <a:t> by </a:t>
                          </a:r>
                          <a:r>
                            <a:rPr lang="en-GB" sz="2400" b="0" i="1" kern="1200" dirty="0">
                              <a:solidFill>
                                <a:schemeClr val="tx1"/>
                              </a:solidFill>
                              <a:effectLst/>
                              <a:latin typeface="+mn-lt"/>
                              <a:ea typeface="+mn-ea"/>
                              <a:cs typeface="+mn-cs"/>
                            </a:rPr>
                            <a:t>Roman letters </a:t>
                          </a:r>
                          <a:endParaRPr lang="en-GB" sz="2400" i="1" dirty="0"/>
                        </a:p>
                      </a:txBody>
                      <a:tcPr anchor="ctr"/>
                    </a:tc>
                    <a:extLst>
                      <a:ext uri="{0D108BD9-81ED-4DB2-BD59-A6C34878D82A}">
                        <a16:rowId xmlns:a16="http://schemas.microsoft.com/office/drawing/2014/main" val="10002"/>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449676193"/>
                  </p:ext>
                </p:extLst>
              </p:nvPr>
            </p:nvGraphicFramePr>
            <p:xfrm>
              <a:off x="3603270" y="2971413"/>
              <a:ext cx="5256000" cy="2639919"/>
            </p:xfrm>
            <a:graphic>
              <a:graphicData uri="http://schemas.openxmlformats.org/drawingml/2006/table">
                <a:tbl>
                  <a:tblPr firstRow="1">
                    <a:tableStyleId>{073A0DAA-6AF3-43AB-8588-CEC1D06C72B9}</a:tableStyleId>
                  </a:tblPr>
                  <a:tblGrid>
                    <a:gridCol w="2628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tblGrid>
                  <a:tr h="534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0" i="0" kern="1200" dirty="0" smtClean="0">
                              <a:solidFill>
                                <a:schemeClr val="bg1"/>
                              </a:solidFill>
                              <a:effectLst/>
                              <a:latin typeface="+mn-lt"/>
                              <a:ea typeface="+mn-ea"/>
                              <a:cs typeface="+mn-cs"/>
                            </a:rPr>
                            <a:t>Population </a:t>
                          </a:r>
                          <a:r>
                            <a:rPr lang="en-GB" sz="2400" b="0" u="none" strike="noStrike" kern="1200" baseline="0" dirty="0" smtClean="0"/>
                            <a:t>Mean</a:t>
                          </a:r>
                          <a:endParaRPr lang="en-GB" sz="2400" b="0" dirty="0" smtClean="0"/>
                        </a:p>
                      </a:txBody>
                      <a:tcPr anchor="ctr"/>
                    </a:tc>
                    <a:tc>
                      <a:txBody>
                        <a:bodyPr/>
                        <a:lstStyle/>
                        <a:p>
                          <a:pPr algn="ctr"/>
                          <a:r>
                            <a:rPr lang="en-GB" sz="2400" b="0" i="0" kern="1200" dirty="0">
                              <a:solidFill>
                                <a:schemeClr val="bg1"/>
                              </a:solidFill>
                              <a:effectLst/>
                              <a:latin typeface="+mn-lt"/>
                              <a:ea typeface="+mn-ea"/>
                              <a:cs typeface="+mn-cs"/>
                            </a:rPr>
                            <a:t>S</a:t>
                          </a:r>
                          <a:r>
                            <a:rPr lang="en-GB" sz="2400" b="0" i="0" kern="1200" dirty="0" smtClean="0">
                              <a:solidFill>
                                <a:schemeClr val="bg1"/>
                              </a:solidFill>
                              <a:effectLst/>
                              <a:latin typeface="+mn-lt"/>
                              <a:ea typeface="+mn-ea"/>
                              <a:cs typeface="+mn-cs"/>
                            </a:rPr>
                            <a:t>ample Mean </a:t>
                          </a:r>
                          <a:endParaRPr lang="en-GB" sz="2400" dirty="0">
                            <a:solidFill>
                              <a:schemeClr val="bg1"/>
                            </a:solidFill>
                          </a:endParaRPr>
                        </a:p>
                      </a:txBody>
                      <a:tcPr anchor="ctr"/>
                    </a:tc>
                    <a:extLst>
                      <a:ext uri="{0D108BD9-81ED-4DB2-BD59-A6C34878D82A}">
                        <a16:rowId xmlns:a16="http://schemas.microsoft.com/office/drawing/2014/main" val="10000"/>
                      </a:ext>
                    </a:extLst>
                  </a:tr>
                  <a:tr h="916369">
                    <a:tc>
                      <a:txBody>
                        <a:bodyPr/>
                        <a:lstStyle/>
                        <a:p>
                          <a:endParaRPr lang="en-US"/>
                        </a:p>
                      </a:txBody>
                      <a:tcPr anchor="ctr">
                        <a:blipFill>
                          <a:blip r:embed="rId3"/>
                          <a:stretch>
                            <a:fillRect l="-231" t="-58940" r="-100694" b="-144371"/>
                          </a:stretch>
                        </a:blipFill>
                      </a:tcPr>
                    </a:tc>
                    <a:tc>
                      <a:txBody>
                        <a:bodyPr/>
                        <a:lstStyle/>
                        <a:p>
                          <a:endParaRPr lang="en-US"/>
                        </a:p>
                      </a:txBody>
                      <a:tcPr anchor="ctr">
                        <a:blipFill>
                          <a:blip r:embed="rId3"/>
                          <a:stretch>
                            <a:fillRect l="-100464" t="-58940" r="-928" b="-144371"/>
                          </a:stretch>
                        </a:blipFill>
                      </a:tcPr>
                    </a:tc>
                    <a:extLst>
                      <a:ext uri="{0D108BD9-81ED-4DB2-BD59-A6C34878D82A}">
                        <a16:rowId xmlns:a16="http://schemas.microsoft.com/office/drawing/2014/main" val="10001"/>
                      </a:ext>
                    </a:extLst>
                  </a:tr>
                  <a:tr h="11887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“parameters”</a:t>
                          </a:r>
                        </a:p>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denoted by </a:t>
                          </a:r>
                        </a:p>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Greek letters</a:t>
                          </a:r>
                          <a:endParaRPr lang="en-GB"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i="1" kern="1200" dirty="0">
                              <a:solidFill>
                                <a:schemeClr val="tx1"/>
                              </a:solidFill>
                              <a:effectLst/>
                              <a:latin typeface="+mn-lt"/>
                              <a:ea typeface="+mn-ea"/>
                              <a:cs typeface="+mn-cs"/>
                            </a:rPr>
                            <a:t>“statistics”</a:t>
                          </a:r>
                          <a:endParaRPr lang="en-GB" sz="2400" i="1" dirty="0"/>
                        </a:p>
                        <a:p>
                          <a:pPr marL="0" marR="0" indent="0" algn="ctr" defTabSz="914400" rtl="0" eaLnBrk="1" fontAlgn="auto" latinLnBrk="0" hangingPunct="1">
                            <a:lnSpc>
                              <a:spcPct val="100000"/>
                            </a:lnSpc>
                            <a:spcBef>
                              <a:spcPts val="0"/>
                            </a:spcBef>
                            <a:spcAft>
                              <a:spcPts val="0"/>
                            </a:spcAft>
                            <a:buClrTx/>
                            <a:buSzTx/>
                            <a:buFontTx/>
                            <a:buNone/>
                            <a:tabLst/>
                            <a:defRPr/>
                          </a:pPr>
                          <a:r>
                            <a:rPr lang="en-GB" sz="2400" b="0" i="1" kern="1200" dirty="0">
                              <a:solidFill>
                                <a:schemeClr val="tx1"/>
                              </a:solidFill>
                              <a:effectLst/>
                              <a:latin typeface="+mn-lt"/>
                              <a:ea typeface="+mn-ea"/>
                              <a:cs typeface="+mn-cs"/>
                            </a:rPr>
                            <a:t>denoted</a:t>
                          </a:r>
                          <a:r>
                            <a:rPr lang="en-GB" sz="2400" b="0" i="1" kern="1200" baseline="0" dirty="0">
                              <a:solidFill>
                                <a:schemeClr val="tx1"/>
                              </a:solidFill>
                              <a:effectLst/>
                              <a:latin typeface="+mn-lt"/>
                              <a:ea typeface="+mn-ea"/>
                              <a:cs typeface="+mn-cs"/>
                            </a:rPr>
                            <a:t> by </a:t>
                          </a:r>
                          <a:r>
                            <a:rPr lang="en-GB" sz="2400" b="0" i="1" kern="1200" dirty="0">
                              <a:solidFill>
                                <a:schemeClr val="tx1"/>
                              </a:solidFill>
                              <a:effectLst/>
                              <a:latin typeface="+mn-lt"/>
                              <a:ea typeface="+mn-ea"/>
                              <a:cs typeface="+mn-cs"/>
                            </a:rPr>
                            <a:t>Roman letters </a:t>
                          </a:r>
                          <a:endParaRPr lang="en-GB" sz="2400" i="1" dirty="0"/>
                        </a:p>
                      </a:txBody>
                      <a:tcPr anchor="ctr"/>
                    </a:tc>
                    <a:extLst>
                      <a:ext uri="{0D108BD9-81ED-4DB2-BD59-A6C34878D82A}">
                        <a16:rowId xmlns:a16="http://schemas.microsoft.com/office/drawing/2014/main" val="10002"/>
                      </a:ext>
                    </a:extLst>
                  </a:tr>
                </a:tbl>
              </a:graphicData>
            </a:graphic>
          </p:graphicFrame>
        </mc:Fallback>
      </mc:AlternateContent>
      <p:sp>
        <p:nvSpPr>
          <p:cNvPr id="9" name="Rectangle 8"/>
          <p:cNvSpPr/>
          <p:nvPr/>
        </p:nvSpPr>
        <p:spPr>
          <a:xfrm>
            <a:off x="933074" y="1477860"/>
            <a:ext cx="10442061"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GB" sz="2400" dirty="0"/>
              <a:t>a </a:t>
            </a:r>
            <a:r>
              <a:rPr lang="en-GB" sz="2400" b="1" dirty="0"/>
              <a:t>population</a:t>
            </a:r>
            <a:r>
              <a:rPr lang="en-GB" sz="2400" dirty="0"/>
              <a:t> data = a group with at least one characteristic in common</a:t>
            </a:r>
          </a:p>
          <a:p>
            <a:r>
              <a:rPr lang="en-GB" sz="2400" dirty="0"/>
              <a:t>a </a:t>
            </a:r>
            <a:r>
              <a:rPr lang="en-GB" sz="2400" b="1" dirty="0"/>
              <a:t>sample</a:t>
            </a:r>
            <a:r>
              <a:rPr lang="en-GB" sz="2400" dirty="0"/>
              <a:t> data = a subset of a larger population</a:t>
            </a:r>
          </a:p>
        </p:txBody>
      </p:sp>
      <p:sp>
        <p:nvSpPr>
          <p:cNvPr id="42" name="Rectangle 41"/>
          <p:cNvSpPr/>
          <p:nvPr/>
        </p:nvSpPr>
        <p:spPr>
          <a:xfrm>
            <a:off x="3504981" y="360000"/>
            <a:ext cx="5298245" cy="769441"/>
          </a:xfrm>
          <a:prstGeom prst="rect">
            <a:avLst/>
          </a:prstGeom>
        </p:spPr>
        <p:txBody>
          <a:bodyPr wrap="none">
            <a:spAutoFit/>
          </a:bodyPr>
          <a:lstStyle/>
          <a:p>
            <a:r>
              <a:rPr lang="en-GB" sz="4400" b="1" dirty="0"/>
              <a:t>Summaries of Data</a:t>
            </a:r>
          </a:p>
        </p:txBody>
      </p:sp>
      <p:sp>
        <p:nvSpPr>
          <p:cNvPr id="41" name="Rectangle 40"/>
          <p:cNvSpPr/>
          <p:nvPr/>
        </p:nvSpPr>
        <p:spPr>
          <a:xfrm>
            <a:off x="4108609" y="5788239"/>
            <a:ext cx="4410182" cy="923330"/>
          </a:xfrm>
          <a:prstGeom prst="rect">
            <a:avLst/>
          </a:prstGeom>
        </p:spPr>
        <p:txBody>
          <a:bodyPr wrap="none">
            <a:spAutoFit/>
          </a:bodyPr>
          <a:lstStyle/>
          <a:p>
            <a:pPr lvl="0" eaLnBrk="0" fontAlgn="base" hangingPunct="0">
              <a:spcBef>
                <a:spcPct val="0"/>
              </a:spcBef>
              <a:spcAft>
                <a:spcPct val="0"/>
              </a:spcAft>
            </a:pPr>
            <a:r>
              <a:rPr lang="el-GR" dirty="0"/>
              <a:t>Σ </a:t>
            </a:r>
            <a:r>
              <a:rPr lang="en-GB" dirty="0"/>
              <a:t> </a:t>
            </a:r>
            <a:r>
              <a:rPr lang="en-US" altLang="en-US" dirty="0">
                <a:solidFill>
                  <a:srgbClr val="000000"/>
                </a:solidFill>
                <a:latin typeface="proxima-nova"/>
              </a:rPr>
              <a:t>= Greek “sigma” = “sum of...”</a:t>
            </a:r>
          </a:p>
          <a:p>
            <a:pPr lvl="0" eaLnBrk="0" fontAlgn="base" hangingPunct="0">
              <a:spcBef>
                <a:spcPct val="0"/>
              </a:spcBef>
              <a:spcAft>
                <a:spcPct val="0"/>
              </a:spcAft>
            </a:pPr>
            <a:r>
              <a:rPr lang="en-US" altLang="en-US" dirty="0">
                <a:solidFill>
                  <a:srgbClr val="000000"/>
                </a:solidFill>
                <a:latin typeface="proxima-nova"/>
              </a:rPr>
              <a:t>N = number of data points in a population</a:t>
            </a:r>
          </a:p>
          <a:p>
            <a:pPr eaLnBrk="0" fontAlgn="base" hangingPunct="0">
              <a:spcBef>
                <a:spcPct val="0"/>
              </a:spcBef>
              <a:spcAft>
                <a:spcPct val="0"/>
              </a:spcAft>
            </a:pPr>
            <a:r>
              <a:rPr lang="en-US" altLang="en-US" dirty="0">
                <a:solidFill>
                  <a:srgbClr val="000000"/>
                </a:solidFill>
                <a:latin typeface="proxima-nova"/>
              </a:rPr>
              <a:t>n = number of data points in a sample</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475875" y="2919385"/>
                <a:ext cx="914400" cy="914400"/>
              </a:xfrm>
              <a:prstGeom prst="rect">
                <a:avLst/>
              </a:prstGeom>
            </p:spPr>
            <p:txBody>
              <a:bodyPr vert="horz" wrap="none" lIns="0" tIns="0" rIns="0" bIns="0" rtlCol="0" anchor="t" anchorCtr="0">
                <a:normAutofit/>
              </a:bodyPr>
              <a:lstStyle/>
              <a:p>
                <a:pPr algn="l"/>
                <a14:m>
                  <m:oMathPara xmlns:m="http://schemas.openxmlformats.org/officeDocument/2006/math">
                    <m:oMathParaPr>
                      <m:jc m:val="centerGroup"/>
                    </m:oMathParaPr>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sub>
                        <m:sup>
                          <m:r>
                            <a:rPr lang="en-GB" b="0" i="1" smtClean="0">
                              <a:latin typeface="Cambria Math" panose="02040503050406030204" pitchFamily="18" charset="0"/>
                            </a:rPr>
                            <m:t>𝑁</m:t>
                          </m:r>
                        </m:sup>
                        <m:e>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nary>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475875" y="2919385"/>
                <a:ext cx="914400" cy="9144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845801" y="2919385"/>
                <a:ext cx="914400" cy="914400"/>
              </a:xfrm>
              <a:prstGeom prst="rect">
                <a:avLst/>
              </a:prstGeom>
            </p:spPr>
            <p:txBody>
              <a:bodyPr vert="horz" wrap="none" lIns="0" tIns="0" rIns="0" bIns="0" rtlCol="0" anchor="t" anchorCtr="0">
                <a:normAutofit/>
              </a:bodyPr>
              <a:lstStyle/>
              <a:p>
                <a:pPr algn="l"/>
                <a14:m>
                  <m:oMathPara xmlns:m="http://schemas.openxmlformats.org/officeDocument/2006/math">
                    <m:oMathParaPr>
                      <m:jc m:val="centerGroup"/>
                    </m:oMathParaPr>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sub>
                        <m:sup>
                          <m:r>
                            <a:rPr lang="en-GB" b="0" i="1" smtClean="0">
                              <a:latin typeface="Cambria Math" panose="02040503050406030204" pitchFamily="18" charset="0"/>
                            </a:rPr>
                            <m:t>𝑛</m:t>
                          </m:r>
                        </m:sup>
                        <m:e>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nary>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10845801" y="2919385"/>
                <a:ext cx="914400" cy="914400"/>
              </a:xfrm>
              <a:prstGeom prst="rect">
                <a:avLst/>
              </a:prstGeom>
              <a:blipFill>
                <a:blip r:embed="rId5"/>
                <a:stretch>
                  <a:fillRect/>
                </a:stretch>
              </a:blipFill>
            </p:spPr>
            <p:txBody>
              <a:bodyPr/>
              <a:lstStyle/>
              <a:p>
                <a:r>
                  <a:rPr lang="en-GB">
                    <a:noFill/>
                  </a:rPr>
                  <a:t> </a:t>
                </a:r>
              </a:p>
            </p:txBody>
          </p:sp>
        </mc:Fallback>
      </mc:AlternateContent>
      <p:cxnSp>
        <p:nvCxnSpPr>
          <p:cNvPr id="10" name="Straight Connector 9"/>
          <p:cNvCxnSpPr>
            <a:stCxn id="4" idx="3"/>
          </p:cNvCxnSpPr>
          <p:nvPr/>
        </p:nvCxnSpPr>
        <p:spPr>
          <a:xfrm>
            <a:off x="1390275" y="3376585"/>
            <a:ext cx="3492621" cy="338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1"/>
          </p:cNvCxnSpPr>
          <p:nvPr/>
        </p:nvCxnSpPr>
        <p:spPr>
          <a:xfrm flipV="1">
            <a:off x="8266176" y="3376585"/>
            <a:ext cx="2579625" cy="3385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1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9228" y="360000"/>
            <a:ext cx="11020196" cy="769441"/>
          </a:xfrm>
          <a:prstGeom prst="rect">
            <a:avLst/>
          </a:prstGeom>
        </p:spPr>
        <p:txBody>
          <a:bodyPr wrap="none">
            <a:spAutoFit/>
          </a:bodyPr>
          <a:lstStyle/>
          <a:p>
            <a:r>
              <a:rPr lang="en-GB" sz="4400" dirty="0"/>
              <a:t>What does Central Tendency </a:t>
            </a:r>
            <a:r>
              <a:rPr lang="en-GB" sz="4400" b="1" dirty="0"/>
              <a:t>NOT</a:t>
            </a:r>
            <a:r>
              <a:rPr lang="en-GB" sz="4400" dirty="0"/>
              <a:t> tell us?</a:t>
            </a:r>
          </a:p>
        </p:txBody>
      </p:sp>
      <p:sp>
        <p:nvSpPr>
          <p:cNvPr id="5" name="Rectangle 4"/>
          <p:cNvSpPr/>
          <p:nvPr/>
        </p:nvSpPr>
        <p:spPr>
          <a:xfrm>
            <a:off x="1129228" y="1477763"/>
            <a:ext cx="7339584" cy="2585323"/>
          </a:xfrm>
          <a:prstGeom prst="rect">
            <a:avLst/>
          </a:prstGeom>
        </p:spPr>
        <p:txBody>
          <a:bodyPr wrap="square">
            <a:spAutoFit/>
          </a:bodyPr>
          <a:lstStyle/>
          <a:p>
            <a:r>
              <a:rPr lang="en-GB" dirty="0"/>
              <a:t>No insight into the variation or distribution around this central location</a:t>
            </a:r>
          </a:p>
          <a:p>
            <a:endParaRPr lang="en-GB" dirty="0"/>
          </a:p>
          <a:p>
            <a:r>
              <a:rPr lang="en-GB" dirty="0"/>
              <a:t>How to gain this insight ?</a:t>
            </a:r>
          </a:p>
          <a:p>
            <a:endParaRPr lang="en-GB" i="1" dirty="0"/>
          </a:p>
          <a:p>
            <a:r>
              <a:rPr lang="en-GB" b="1" dirty="0"/>
              <a:t>Frequency Distribution</a:t>
            </a:r>
          </a:p>
          <a:p>
            <a:endParaRPr lang="en-GB" dirty="0"/>
          </a:p>
          <a:p>
            <a:r>
              <a:rPr lang="en-GB" dirty="0"/>
              <a:t>What is a Frequency Distribution ?</a:t>
            </a:r>
          </a:p>
          <a:p>
            <a:endParaRPr lang="en-GB" dirty="0"/>
          </a:p>
          <a:p>
            <a:r>
              <a:rPr lang="en-GB" dirty="0"/>
              <a:t>A count of how many times each value occurs.</a:t>
            </a:r>
          </a:p>
        </p:txBody>
      </p:sp>
      <p:sp>
        <p:nvSpPr>
          <p:cNvPr id="7" name="TextBox 6"/>
          <p:cNvSpPr txBox="1"/>
          <p:nvPr/>
        </p:nvSpPr>
        <p:spPr>
          <a:xfrm>
            <a:off x="1129228" y="4452291"/>
            <a:ext cx="2262925" cy="1938992"/>
          </a:xfrm>
          <a:prstGeom prst="rect">
            <a:avLst/>
          </a:prstGeom>
          <a:noFill/>
          <a:ln w="12700">
            <a:solidFill>
              <a:srgbClr val="0070C0"/>
            </a:solidFill>
          </a:ln>
        </p:spPr>
        <p:txBody>
          <a:bodyPr wrap="square" rtlCol="0">
            <a:spAutoFit/>
          </a:bodyPr>
          <a:lstStyle/>
          <a:p>
            <a:r>
              <a:rPr lang="en-GB" sz="2400" dirty="0">
                <a:latin typeface="Comic Sans MS" panose="030F0702030302020204" pitchFamily="66" charset="0"/>
              </a:rPr>
              <a:t>    </a:t>
            </a:r>
            <a:r>
              <a:rPr lang="en-GB" sz="2400" u="sng" dirty="0">
                <a:latin typeface="Comic Sans MS" panose="030F0702030302020204" pitchFamily="66" charset="0"/>
              </a:rPr>
              <a:t>How many?</a:t>
            </a:r>
          </a:p>
          <a:p>
            <a:r>
              <a:rPr lang="en-GB" sz="2400" dirty="0">
                <a:latin typeface="Comic Sans MS" panose="030F0702030302020204" pitchFamily="66" charset="0"/>
              </a:rPr>
              <a:t>2:       1</a:t>
            </a:r>
          </a:p>
          <a:p>
            <a:r>
              <a:rPr lang="en-GB" sz="2400" dirty="0">
                <a:latin typeface="Comic Sans MS" panose="030F0702030302020204" pitchFamily="66" charset="0"/>
              </a:rPr>
              <a:t>3:       1</a:t>
            </a:r>
          </a:p>
          <a:p>
            <a:r>
              <a:rPr lang="en-GB" sz="2400" dirty="0">
                <a:latin typeface="Comic Sans MS" panose="030F0702030302020204" pitchFamily="66" charset="0"/>
              </a:rPr>
              <a:t>4:       1</a:t>
            </a:r>
          </a:p>
          <a:p>
            <a:r>
              <a:rPr lang="en-GB" sz="2400" dirty="0">
                <a:solidFill>
                  <a:srgbClr val="00B0F0"/>
                </a:solidFill>
                <a:latin typeface="Comic Sans MS" panose="030F0702030302020204" pitchFamily="66" charset="0"/>
              </a:rPr>
              <a:t>5:       2</a:t>
            </a:r>
            <a:endParaRPr lang="en-GB" sz="2000" dirty="0">
              <a:latin typeface="Comic Sans MS" panose="030F0702030302020204" pitchFamily="66"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336" y="4767779"/>
            <a:ext cx="1561997" cy="128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12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981200" y="1417650"/>
            <a:ext cx="8154000" cy="50448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200" b="0" dirty="0">
                <a:solidFill>
                  <a:srgbClr val="000000"/>
                </a:solidFill>
              </a:rPr>
              <a:t>Useful for visualizing one numerical variable. </a:t>
            </a:r>
          </a:p>
          <a:p>
            <a:pPr marL="0" indent="0">
              <a:lnSpc>
                <a:spcPct val="115000"/>
              </a:lnSpc>
              <a:buNone/>
            </a:pPr>
            <a:r>
              <a:rPr lang="en" sz="2200" b="0" dirty="0">
                <a:solidFill>
                  <a:srgbClr val="000000"/>
                </a:solidFill>
              </a:rPr>
              <a:t>Darker colors represent areas where there are more observations.</a:t>
            </a:r>
            <a:endParaRPr sz="2200" b="0" dirty="0">
              <a:solidFill>
                <a:srgbClr val="000000"/>
              </a:solidFill>
            </a:endParaRPr>
          </a:p>
          <a:p>
            <a:pPr marL="0" indent="0">
              <a:lnSpc>
                <a:spcPct val="115000"/>
              </a:lnSpc>
              <a:buNone/>
            </a:pPr>
            <a:endParaRPr sz="2200" b="0" dirty="0">
              <a:solidFill>
                <a:srgbClr val="000000"/>
              </a:solidFill>
            </a:endParaRPr>
          </a:p>
          <a:p>
            <a:pPr marL="0" indent="0">
              <a:lnSpc>
                <a:spcPct val="115000"/>
              </a:lnSpc>
              <a:buNone/>
            </a:pPr>
            <a:endParaRPr sz="2200" b="0" dirty="0">
              <a:solidFill>
                <a:srgbClr val="000000"/>
              </a:solidFill>
            </a:endParaRPr>
          </a:p>
          <a:p>
            <a:pPr marL="0" indent="0">
              <a:lnSpc>
                <a:spcPct val="115000"/>
              </a:lnSpc>
              <a:buNone/>
            </a:pPr>
            <a:endParaRPr sz="2200" b="0" dirty="0">
              <a:solidFill>
                <a:srgbClr val="000000"/>
              </a:solidFill>
            </a:endParaRPr>
          </a:p>
          <a:p>
            <a:pPr marL="0" indent="0">
              <a:lnSpc>
                <a:spcPct val="115000"/>
              </a:lnSpc>
              <a:buNone/>
            </a:pPr>
            <a:endParaRPr sz="2200" b="0" dirty="0">
              <a:solidFill>
                <a:srgbClr val="000000"/>
              </a:solidFill>
            </a:endParaRPr>
          </a:p>
          <a:p>
            <a:pPr marL="0" indent="0">
              <a:lnSpc>
                <a:spcPct val="115000"/>
              </a:lnSpc>
              <a:buNone/>
            </a:pPr>
            <a:endParaRPr sz="2200" b="0" dirty="0">
              <a:solidFill>
                <a:srgbClr val="000000"/>
              </a:solidFill>
            </a:endParaRPr>
          </a:p>
          <a:p>
            <a:pPr marL="0" indent="0">
              <a:lnSpc>
                <a:spcPct val="115000"/>
              </a:lnSpc>
              <a:buNone/>
            </a:pPr>
            <a:r>
              <a:rPr lang="en" sz="2200" b="0" dirty="0">
                <a:solidFill>
                  <a:schemeClr val="accent1"/>
                </a:solidFill>
              </a:rPr>
              <a:t>How would you describe the distribution of GPAs in this data set?</a:t>
            </a:r>
            <a:endParaRPr sz="2200" b="0" dirty="0">
              <a:solidFill>
                <a:srgbClr val="000000"/>
              </a:solidFill>
            </a:endParaRPr>
          </a:p>
        </p:txBody>
      </p:sp>
      <p:sp>
        <p:nvSpPr>
          <p:cNvPr id="43" name="Google Shape;43;p10"/>
          <p:cNvSpPr txBox="1">
            <a:spLocks noGrp="1"/>
          </p:cNvSpPr>
          <p:nvPr>
            <p:ph type="title"/>
          </p:nvPr>
        </p:nvSpPr>
        <p:spPr>
          <a:xfrm>
            <a:off x="1981200" y="2746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Dot Plots</a:t>
            </a:r>
            <a:endParaRPr>
              <a:solidFill>
                <a:schemeClr val="accent1"/>
              </a:solidFill>
            </a:endParaRPr>
          </a:p>
        </p:txBody>
      </p:sp>
      <p:pic>
        <p:nvPicPr>
          <p:cNvPr id="44" name="Google Shape;44;p10"/>
          <p:cNvPicPr preferRelativeResize="0"/>
          <p:nvPr/>
        </p:nvPicPr>
        <p:blipFill>
          <a:blip r:embed="rId3">
            <a:alphaModFix/>
          </a:blip>
          <a:stretch>
            <a:fillRect/>
          </a:stretch>
        </p:blipFill>
        <p:spPr>
          <a:xfrm>
            <a:off x="2195414" y="2698300"/>
            <a:ext cx="7277175" cy="1461400"/>
          </a:xfrm>
          <a:prstGeom prst="rect">
            <a:avLst/>
          </a:prstGeom>
          <a:noFill/>
          <a:ln>
            <a:noFill/>
          </a:ln>
        </p:spPr>
      </p:pic>
    </p:spTree>
    <p:extLst>
      <p:ext uri="{BB962C8B-B14F-4D97-AF65-F5344CB8AC3E}">
        <p14:creationId xmlns:p14="http://schemas.microsoft.com/office/powerpoint/2010/main" val="355295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1981200" y="2746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Dot Plots &amp; Mean</a:t>
            </a:r>
            <a:endParaRPr>
              <a:solidFill>
                <a:schemeClr val="accent1"/>
              </a:solidFill>
            </a:endParaRPr>
          </a:p>
        </p:txBody>
      </p:sp>
      <p:sp>
        <p:nvSpPr>
          <p:cNvPr id="50" name="Google Shape;50;p11"/>
          <p:cNvSpPr txBox="1">
            <a:spLocks noGrp="1"/>
          </p:cNvSpPr>
          <p:nvPr>
            <p:ph type="body" idx="1"/>
          </p:nvPr>
        </p:nvSpPr>
        <p:spPr>
          <a:xfrm>
            <a:off x="1981200" y="1417650"/>
            <a:ext cx="8154000" cy="5044800"/>
          </a:xfrm>
          <a:prstGeom prst="rect">
            <a:avLst/>
          </a:prstGeom>
        </p:spPr>
        <p:txBody>
          <a:bodyPr spcFirstLastPara="1" vert="horz" wrap="square" lIns="91425" tIns="91425" rIns="91425" bIns="91425" rtlCol="0" anchor="t" anchorCtr="0">
            <a:noAutofit/>
          </a:bodyPr>
          <a:lstStyle/>
          <a:p>
            <a:pPr marL="0" indent="0">
              <a:lnSpc>
                <a:spcPct val="115000"/>
              </a:lnSpc>
              <a:buNone/>
            </a:pPr>
            <a:endParaRPr sz="2200" b="0" dirty="0">
              <a:solidFill>
                <a:srgbClr val="000000"/>
              </a:solidFill>
            </a:endParaRPr>
          </a:p>
          <a:p>
            <a:pPr marL="0" indent="0">
              <a:lnSpc>
                <a:spcPct val="115000"/>
              </a:lnSpc>
              <a:buNone/>
            </a:pPr>
            <a:endParaRPr sz="2200" b="0" dirty="0">
              <a:solidFill>
                <a:srgbClr val="000000"/>
              </a:solidFill>
            </a:endParaRPr>
          </a:p>
          <a:p>
            <a:pPr marL="0" indent="0">
              <a:lnSpc>
                <a:spcPct val="115000"/>
              </a:lnSpc>
              <a:buNone/>
            </a:pPr>
            <a:endParaRPr sz="2200" b="0" dirty="0">
              <a:solidFill>
                <a:srgbClr val="000000"/>
              </a:solidFill>
            </a:endParaRPr>
          </a:p>
          <a:p>
            <a:pPr marL="0" indent="0">
              <a:lnSpc>
                <a:spcPct val="115000"/>
              </a:lnSpc>
              <a:buNone/>
            </a:pPr>
            <a:endParaRPr sz="2200" b="0" dirty="0">
              <a:solidFill>
                <a:srgbClr val="000000"/>
              </a:solidFill>
            </a:endParaRPr>
          </a:p>
          <a:p>
            <a:pPr marL="0" indent="0">
              <a:lnSpc>
                <a:spcPct val="115000"/>
              </a:lnSpc>
              <a:buClr>
                <a:srgbClr val="000000"/>
              </a:buClr>
              <a:buSzPts val="1100"/>
              <a:buNone/>
            </a:pPr>
            <a:r>
              <a:rPr lang="en-GB" sz="2200" b="0" dirty="0">
                <a:solidFill>
                  <a:schemeClr val="accent1"/>
                </a:solidFill>
              </a:rPr>
              <a:t>m</a:t>
            </a:r>
            <a:r>
              <a:rPr lang="en" sz="2200" b="0" dirty="0" err="1">
                <a:solidFill>
                  <a:schemeClr val="accent1"/>
                </a:solidFill>
              </a:rPr>
              <a:t>ean</a:t>
            </a:r>
            <a:r>
              <a:rPr lang="en" sz="2200" b="0" dirty="0">
                <a:solidFill>
                  <a:srgbClr val="000000"/>
                </a:solidFill>
              </a:rPr>
              <a:t> (marked with a triangle in the above plot), is one way to measure the center of a </a:t>
            </a:r>
            <a:r>
              <a:rPr lang="en" sz="2200" b="0" dirty="0">
                <a:solidFill>
                  <a:schemeClr val="accent1"/>
                </a:solidFill>
              </a:rPr>
              <a:t>distribution</a:t>
            </a:r>
            <a:r>
              <a:rPr lang="en" sz="2200" b="0" dirty="0">
                <a:solidFill>
                  <a:srgbClr val="000000"/>
                </a:solidFill>
              </a:rPr>
              <a:t> of data.</a:t>
            </a:r>
            <a:endParaRPr sz="2200" b="0" dirty="0">
              <a:solidFill>
                <a:srgbClr val="000000"/>
              </a:solidFill>
            </a:endParaRPr>
          </a:p>
          <a:p>
            <a:pPr marL="0" indent="0">
              <a:lnSpc>
                <a:spcPct val="115000"/>
              </a:lnSpc>
              <a:buClr>
                <a:srgbClr val="000000"/>
              </a:buClr>
              <a:buSzPts val="1100"/>
              <a:buNone/>
            </a:pPr>
            <a:endParaRPr sz="1200" b="0" dirty="0">
              <a:solidFill>
                <a:srgbClr val="000000"/>
              </a:solidFill>
            </a:endParaRPr>
          </a:p>
          <a:p>
            <a:pPr marL="0" indent="0">
              <a:lnSpc>
                <a:spcPct val="115000"/>
              </a:lnSpc>
              <a:buNone/>
            </a:pPr>
            <a:r>
              <a:rPr lang="en" sz="2200" b="0" dirty="0">
                <a:solidFill>
                  <a:srgbClr val="000000"/>
                </a:solidFill>
              </a:rPr>
              <a:t>(mean GPA is 3.59)</a:t>
            </a:r>
            <a:endParaRPr sz="2200" b="0" dirty="0">
              <a:solidFill>
                <a:srgbClr val="000000"/>
              </a:solidFill>
            </a:endParaRPr>
          </a:p>
        </p:txBody>
      </p:sp>
      <p:pic>
        <p:nvPicPr>
          <p:cNvPr id="51" name="Google Shape;51;p11"/>
          <p:cNvPicPr preferRelativeResize="0"/>
          <p:nvPr/>
        </p:nvPicPr>
        <p:blipFill>
          <a:blip r:embed="rId3">
            <a:alphaModFix/>
          </a:blip>
          <a:stretch>
            <a:fillRect/>
          </a:stretch>
        </p:blipFill>
        <p:spPr>
          <a:xfrm>
            <a:off x="2218776" y="1746950"/>
            <a:ext cx="7461075" cy="1383800"/>
          </a:xfrm>
          <a:prstGeom prst="rect">
            <a:avLst/>
          </a:prstGeom>
          <a:noFill/>
          <a:ln>
            <a:noFill/>
          </a:ln>
        </p:spPr>
      </p:pic>
    </p:spTree>
    <p:extLst>
      <p:ext uri="{BB962C8B-B14F-4D97-AF65-F5344CB8AC3E}">
        <p14:creationId xmlns:p14="http://schemas.microsoft.com/office/powerpoint/2010/main" val="3277928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Stacked Dot Plot</a:t>
            </a:r>
            <a:endParaRPr>
              <a:solidFill>
                <a:schemeClr val="accent1"/>
              </a:solidFill>
            </a:endParaRPr>
          </a:p>
        </p:txBody>
      </p:sp>
      <p:sp>
        <p:nvSpPr>
          <p:cNvPr id="64" name="Google Shape;64;p13"/>
          <p:cNvSpPr txBox="1">
            <a:spLocks noGrp="1"/>
          </p:cNvSpPr>
          <p:nvPr>
            <p:ph type="body" idx="1"/>
          </p:nvPr>
        </p:nvSpPr>
        <p:spPr>
          <a:xfrm>
            <a:off x="1981200" y="1143000"/>
            <a:ext cx="8154000" cy="50448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200" b="0" dirty="0">
                <a:solidFill>
                  <a:srgbClr val="000000"/>
                </a:solidFill>
              </a:rPr>
              <a:t>Higher bars represent areas where there are more observations, makes it a little easier to judge the center and the shape of the distribution.</a:t>
            </a:r>
            <a:endParaRPr sz="2200" b="0" dirty="0">
              <a:solidFill>
                <a:srgbClr val="000000"/>
              </a:solidFill>
            </a:endParaRPr>
          </a:p>
        </p:txBody>
      </p:sp>
      <p:pic>
        <p:nvPicPr>
          <p:cNvPr id="65" name="Google Shape;65;p13"/>
          <p:cNvPicPr preferRelativeResize="0"/>
          <p:nvPr/>
        </p:nvPicPr>
        <p:blipFill>
          <a:blip r:embed="rId3">
            <a:alphaModFix/>
          </a:blip>
          <a:stretch>
            <a:fillRect/>
          </a:stretch>
        </p:blipFill>
        <p:spPr>
          <a:xfrm>
            <a:off x="1981200" y="2780775"/>
            <a:ext cx="7965050" cy="3510576"/>
          </a:xfrm>
          <a:prstGeom prst="rect">
            <a:avLst/>
          </a:prstGeom>
          <a:noFill/>
          <a:ln>
            <a:noFill/>
          </a:ln>
        </p:spPr>
      </p:pic>
    </p:spTree>
    <p:extLst>
      <p:ext uri="{BB962C8B-B14F-4D97-AF65-F5344CB8AC3E}">
        <p14:creationId xmlns:p14="http://schemas.microsoft.com/office/powerpoint/2010/main" val="492026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Histograms</a:t>
            </a:r>
            <a:endParaRPr dirty="0">
              <a:solidFill>
                <a:schemeClr val="accent1"/>
              </a:solidFill>
            </a:endParaRPr>
          </a:p>
        </p:txBody>
      </p:sp>
      <p:sp>
        <p:nvSpPr>
          <p:cNvPr id="71" name="Google Shape;71;p14"/>
          <p:cNvSpPr txBox="1">
            <a:spLocks noGrp="1"/>
          </p:cNvSpPr>
          <p:nvPr>
            <p:ph type="body" idx="1"/>
          </p:nvPr>
        </p:nvSpPr>
        <p:spPr>
          <a:xfrm>
            <a:off x="1981200" y="1143000"/>
            <a:ext cx="8154000" cy="5044800"/>
          </a:xfrm>
          <a:prstGeom prst="rect">
            <a:avLst/>
          </a:prstGeom>
        </p:spPr>
        <p:txBody>
          <a:bodyPr spcFirstLastPara="1" vert="horz" wrap="square" lIns="91425" tIns="91425" rIns="91425" bIns="91425" rtlCol="0" anchor="t" anchorCtr="0">
            <a:noAutofit/>
          </a:bodyPr>
          <a:lstStyle/>
          <a:p>
            <a:pPr indent="-355600">
              <a:lnSpc>
                <a:spcPct val="115000"/>
              </a:lnSpc>
              <a:buSzPts val="2000"/>
            </a:pPr>
            <a:r>
              <a:rPr lang="en" sz="2000" b="0" dirty="0">
                <a:solidFill>
                  <a:srgbClr val="000000"/>
                </a:solidFill>
              </a:rPr>
              <a:t>Histograms provide a view of the </a:t>
            </a:r>
            <a:r>
              <a:rPr lang="en" sz="2000" b="0" dirty="0">
                <a:solidFill>
                  <a:schemeClr val="accent1"/>
                </a:solidFill>
              </a:rPr>
              <a:t>data density</a:t>
            </a:r>
            <a:endParaRPr lang="en" sz="2000" b="0" dirty="0">
              <a:solidFill>
                <a:srgbClr val="000000"/>
              </a:solidFill>
            </a:endParaRPr>
          </a:p>
          <a:p>
            <a:pPr indent="-355600">
              <a:lnSpc>
                <a:spcPct val="115000"/>
              </a:lnSpc>
              <a:buSzPts val="2000"/>
            </a:pPr>
            <a:r>
              <a:rPr lang="en" sz="2000" b="0" dirty="0">
                <a:solidFill>
                  <a:srgbClr val="000000"/>
                </a:solidFill>
              </a:rPr>
              <a:t>Higher bars represent where the data are relatively more common.</a:t>
            </a:r>
            <a:endParaRPr sz="2000" b="0" dirty="0">
              <a:solidFill>
                <a:srgbClr val="000000"/>
              </a:solidFill>
            </a:endParaRPr>
          </a:p>
          <a:p>
            <a:pPr indent="-355600">
              <a:lnSpc>
                <a:spcPct val="115000"/>
              </a:lnSpc>
              <a:spcBef>
                <a:spcPts val="0"/>
              </a:spcBef>
              <a:buSzPts val="2000"/>
            </a:pPr>
            <a:r>
              <a:rPr lang="en" sz="2000" b="0" dirty="0">
                <a:solidFill>
                  <a:srgbClr val="000000"/>
                </a:solidFill>
              </a:rPr>
              <a:t>describing the </a:t>
            </a:r>
            <a:r>
              <a:rPr lang="en" sz="2000" b="0" dirty="0">
                <a:solidFill>
                  <a:schemeClr val="accent1"/>
                </a:solidFill>
              </a:rPr>
              <a:t>shape</a:t>
            </a:r>
            <a:r>
              <a:rPr lang="en" sz="2000" b="0" dirty="0">
                <a:solidFill>
                  <a:srgbClr val="000000"/>
                </a:solidFill>
              </a:rPr>
              <a:t> of the data distribution.</a:t>
            </a:r>
            <a:endParaRPr sz="2000" b="0" dirty="0">
              <a:solidFill>
                <a:srgbClr val="000000"/>
              </a:solidFill>
            </a:endParaRPr>
          </a:p>
          <a:p>
            <a:pPr indent="-355600">
              <a:lnSpc>
                <a:spcPct val="115000"/>
              </a:lnSpc>
              <a:spcBef>
                <a:spcPts val="0"/>
              </a:spcBef>
              <a:buSzPts val="2000"/>
            </a:pPr>
            <a:r>
              <a:rPr lang="en" sz="2000" b="0" i="1" dirty="0">
                <a:solidFill>
                  <a:srgbClr val="000000"/>
                </a:solidFill>
              </a:rPr>
              <a:t>The chosen </a:t>
            </a:r>
            <a:r>
              <a:rPr lang="en" sz="2000" b="0" i="1" dirty="0">
                <a:solidFill>
                  <a:schemeClr val="accent1"/>
                </a:solidFill>
              </a:rPr>
              <a:t>bin width</a:t>
            </a:r>
            <a:r>
              <a:rPr lang="en" sz="2000" b="0" i="1" dirty="0">
                <a:solidFill>
                  <a:srgbClr val="000000"/>
                </a:solidFill>
              </a:rPr>
              <a:t> can alter the story the histogram is telling.</a:t>
            </a:r>
            <a:endParaRPr sz="2000" b="0" i="1" dirty="0">
              <a:solidFill>
                <a:srgbClr val="000000"/>
              </a:solidFill>
            </a:endParaRPr>
          </a:p>
        </p:txBody>
      </p:sp>
      <p:pic>
        <p:nvPicPr>
          <p:cNvPr id="72" name="Google Shape;72;p14"/>
          <p:cNvPicPr preferRelativeResize="0"/>
          <p:nvPr/>
        </p:nvPicPr>
        <p:blipFill>
          <a:blip r:embed="rId3">
            <a:alphaModFix/>
          </a:blip>
          <a:stretch>
            <a:fillRect/>
          </a:stretch>
        </p:blipFill>
        <p:spPr>
          <a:xfrm>
            <a:off x="3331700" y="3083225"/>
            <a:ext cx="5453000" cy="3104575"/>
          </a:xfrm>
          <a:prstGeom prst="rect">
            <a:avLst/>
          </a:prstGeom>
          <a:noFill/>
          <a:ln>
            <a:noFill/>
          </a:ln>
        </p:spPr>
      </p:pic>
    </p:spTree>
    <p:extLst>
      <p:ext uri="{BB962C8B-B14F-4D97-AF65-F5344CB8AC3E}">
        <p14:creationId xmlns:p14="http://schemas.microsoft.com/office/powerpoint/2010/main" val="3937050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Bin Width</a:t>
            </a:r>
            <a:endParaRPr>
              <a:solidFill>
                <a:schemeClr val="accent1"/>
              </a:solidFill>
            </a:endParaRPr>
          </a:p>
        </p:txBody>
      </p:sp>
      <p:sp>
        <p:nvSpPr>
          <p:cNvPr id="78" name="Google Shape;78;p15"/>
          <p:cNvSpPr txBox="1">
            <a:spLocks noGrp="1"/>
          </p:cNvSpPr>
          <p:nvPr>
            <p:ph type="body" idx="1"/>
          </p:nvPr>
        </p:nvSpPr>
        <p:spPr>
          <a:xfrm>
            <a:off x="1981200" y="1143000"/>
            <a:ext cx="8154000" cy="983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000" b="0" dirty="0">
                <a:solidFill>
                  <a:srgbClr val="000000"/>
                </a:solidFill>
              </a:rPr>
              <a:t>Which one(s) of these histograms are useful? Which reveal too much about the data? Which hide too much?</a:t>
            </a:r>
            <a:endParaRPr sz="2000" b="0" dirty="0">
              <a:solidFill>
                <a:srgbClr val="000000"/>
              </a:solidFill>
            </a:endParaRPr>
          </a:p>
        </p:txBody>
      </p:sp>
      <p:pic>
        <p:nvPicPr>
          <p:cNvPr id="79" name="Google Shape;79;p15"/>
          <p:cNvPicPr preferRelativeResize="0"/>
          <p:nvPr/>
        </p:nvPicPr>
        <p:blipFill>
          <a:blip r:embed="rId3">
            <a:alphaModFix/>
          </a:blip>
          <a:stretch>
            <a:fillRect/>
          </a:stretch>
        </p:blipFill>
        <p:spPr>
          <a:xfrm>
            <a:off x="2073675" y="2126400"/>
            <a:ext cx="3390725" cy="1938475"/>
          </a:xfrm>
          <a:prstGeom prst="rect">
            <a:avLst/>
          </a:prstGeom>
          <a:noFill/>
          <a:ln>
            <a:noFill/>
          </a:ln>
        </p:spPr>
      </p:pic>
      <p:pic>
        <p:nvPicPr>
          <p:cNvPr id="80" name="Google Shape;80;p15"/>
          <p:cNvPicPr preferRelativeResize="0"/>
          <p:nvPr/>
        </p:nvPicPr>
        <p:blipFill>
          <a:blip r:embed="rId4">
            <a:alphaModFix/>
          </a:blip>
          <a:stretch>
            <a:fillRect/>
          </a:stretch>
        </p:blipFill>
        <p:spPr>
          <a:xfrm>
            <a:off x="5844276" y="2126400"/>
            <a:ext cx="3463051" cy="1938475"/>
          </a:xfrm>
          <a:prstGeom prst="rect">
            <a:avLst/>
          </a:prstGeom>
          <a:noFill/>
          <a:ln>
            <a:noFill/>
          </a:ln>
        </p:spPr>
      </p:pic>
      <p:pic>
        <p:nvPicPr>
          <p:cNvPr id="81" name="Google Shape;81;p15"/>
          <p:cNvPicPr preferRelativeResize="0"/>
          <p:nvPr/>
        </p:nvPicPr>
        <p:blipFill>
          <a:blip r:embed="rId5">
            <a:alphaModFix/>
          </a:blip>
          <a:stretch>
            <a:fillRect/>
          </a:stretch>
        </p:blipFill>
        <p:spPr>
          <a:xfrm>
            <a:off x="2073676" y="4423975"/>
            <a:ext cx="3647325" cy="2071075"/>
          </a:xfrm>
          <a:prstGeom prst="rect">
            <a:avLst/>
          </a:prstGeom>
          <a:noFill/>
          <a:ln>
            <a:noFill/>
          </a:ln>
        </p:spPr>
      </p:pic>
      <p:pic>
        <p:nvPicPr>
          <p:cNvPr id="82" name="Google Shape;82;p15"/>
          <p:cNvPicPr preferRelativeResize="0"/>
          <p:nvPr/>
        </p:nvPicPr>
        <p:blipFill>
          <a:blip r:embed="rId6">
            <a:alphaModFix/>
          </a:blip>
          <a:stretch>
            <a:fillRect/>
          </a:stretch>
        </p:blipFill>
        <p:spPr>
          <a:xfrm>
            <a:off x="5844275" y="4265200"/>
            <a:ext cx="3846999" cy="2229849"/>
          </a:xfrm>
          <a:prstGeom prst="rect">
            <a:avLst/>
          </a:prstGeom>
          <a:noFill/>
          <a:ln>
            <a:noFill/>
          </a:ln>
        </p:spPr>
      </p:pic>
    </p:spTree>
    <p:extLst>
      <p:ext uri="{BB962C8B-B14F-4D97-AF65-F5344CB8AC3E}">
        <p14:creationId xmlns:p14="http://schemas.microsoft.com/office/powerpoint/2010/main" val="116804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1943400" y="4481472"/>
            <a:ext cx="8229600" cy="1983900"/>
          </a:xfrm>
          <a:prstGeom prst="rect">
            <a:avLst/>
          </a:prstGeom>
        </p:spPr>
        <p:txBody>
          <a:bodyPr spcFirstLastPara="1" vert="horz" wrap="square" lIns="91425" tIns="91425" rIns="91425" bIns="91425" rtlCol="0" anchor="t" anchorCtr="0">
            <a:noAutofit/>
          </a:bodyPr>
          <a:lstStyle/>
          <a:p>
            <a:pPr marL="0" indent="0">
              <a:lnSpc>
                <a:spcPct val="115000"/>
              </a:lnSpc>
              <a:buClr>
                <a:srgbClr val="000000"/>
              </a:buClr>
              <a:buSzPts val="1100"/>
              <a:buNone/>
            </a:pPr>
            <a:r>
              <a:rPr lang="en" sz="1800" b="0" dirty="0">
                <a:solidFill>
                  <a:srgbClr val="000000"/>
                </a:solidFill>
              </a:rPr>
              <a:t>histograms are used for numerical variables</a:t>
            </a:r>
            <a:endParaRPr lang="en" b="0" dirty="0">
              <a:solidFill>
                <a:srgbClr val="000000"/>
              </a:solidFill>
            </a:endParaRPr>
          </a:p>
          <a:p>
            <a:pPr marL="0" indent="0">
              <a:lnSpc>
                <a:spcPct val="115000"/>
              </a:lnSpc>
              <a:buClr>
                <a:srgbClr val="000000"/>
              </a:buClr>
              <a:buSzPts val="1100"/>
              <a:buNone/>
            </a:pPr>
            <a:r>
              <a:rPr lang="en" sz="1800" b="0" dirty="0">
                <a:solidFill>
                  <a:srgbClr val="000000"/>
                </a:solidFill>
              </a:rPr>
              <a:t>	x-axis in a histogram is a number line</a:t>
            </a:r>
          </a:p>
          <a:p>
            <a:pPr marL="0" indent="0">
              <a:lnSpc>
                <a:spcPct val="115000"/>
              </a:lnSpc>
              <a:buClr>
                <a:srgbClr val="000000"/>
              </a:buClr>
              <a:buSzPts val="1100"/>
              <a:buNone/>
            </a:pPr>
            <a:r>
              <a:rPr lang="en" sz="1800" b="0" dirty="0">
                <a:solidFill>
                  <a:srgbClr val="000000"/>
                </a:solidFill>
              </a:rPr>
              <a:t>		order of the bars cannot be changed</a:t>
            </a:r>
          </a:p>
          <a:p>
            <a:pPr marL="0" indent="0">
              <a:lnSpc>
                <a:spcPct val="115000"/>
              </a:lnSpc>
              <a:buClr>
                <a:srgbClr val="000000"/>
              </a:buClr>
              <a:buSzPts val="1100"/>
              <a:buNone/>
            </a:pPr>
            <a:r>
              <a:rPr lang="en-GB" b="0" dirty="0">
                <a:solidFill>
                  <a:srgbClr val="000000"/>
                </a:solidFill>
              </a:rPr>
              <a:t>b</a:t>
            </a:r>
            <a:r>
              <a:rPr lang="en" sz="1800" b="0" dirty="0" err="1">
                <a:solidFill>
                  <a:srgbClr val="000000"/>
                </a:solidFill>
              </a:rPr>
              <a:t>ar</a:t>
            </a:r>
            <a:r>
              <a:rPr lang="en" sz="1800" b="0" dirty="0">
                <a:solidFill>
                  <a:srgbClr val="000000"/>
                </a:solidFill>
              </a:rPr>
              <a:t> plots</a:t>
            </a:r>
          </a:p>
          <a:p>
            <a:pPr marL="0" indent="0">
              <a:lnSpc>
                <a:spcPct val="115000"/>
              </a:lnSpc>
              <a:buClr>
                <a:srgbClr val="000000"/>
              </a:buClr>
              <a:buSzPts val="1100"/>
              <a:buNone/>
            </a:pPr>
            <a:r>
              <a:rPr lang="en" b="0" dirty="0">
                <a:solidFill>
                  <a:srgbClr val="000000"/>
                </a:solidFill>
              </a:rPr>
              <a:t>	</a:t>
            </a:r>
            <a:r>
              <a:rPr lang="en" sz="1800" b="0" dirty="0">
                <a:solidFill>
                  <a:srgbClr val="000000"/>
                </a:solidFill>
              </a:rPr>
              <a:t>categories can be listed in any order</a:t>
            </a:r>
            <a:endParaRPr sz="1800" b="0" dirty="0">
              <a:solidFill>
                <a:srgbClr val="000000"/>
              </a:solidFill>
            </a:endParaRPr>
          </a:p>
        </p:txBody>
      </p:sp>
      <p:sp>
        <p:nvSpPr>
          <p:cNvPr id="49" name="Google Shape;49;p1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Bar Plots</a:t>
            </a:r>
            <a:endParaRPr>
              <a:solidFill>
                <a:schemeClr val="accent1"/>
              </a:solidFill>
            </a:endParaRPr>
          </a:p>
        </p:txBody>
      </p:sp>
      <p:sp>
        <p:nvSpPr>
          <p:cNvPr id="50" name="Google Shape;50;p11"/>
          <p:cNvSpPr txBox="1">
            <a:spLocks noGrp="1"/>
          </p:cNvSpPr>
          <p:nvPr>
            <p:ph type="body" idx="1"/>
          </p:nvPr>
        </p:nvSpPr>
        <p:spPr>
          <a:xfrm>
            <a:off x="1981200" y="1143000"/>
            <a:ext cx="8154000" cy="1102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b="0" dirty="0">
                <a:solidFill>
                  <a:schemeClr val="accent1"/>
                </a:solidFill>
              </a:rPr>
              <a:t>bar plot</a:t>
            </a:r>
            <a:r>
              <a:rPr lang="en" sz="1900" b="0" dirty="0">
                <a:solidFill>
                  <a:srgbClr val="000000"/>
                </a:solidFill>
              </a:rPr>
              <a:t> = displays the distribution of a single categorical variable</a:t>
            </a:r>
          </a:p>
          <a:p>
            <a:pPr marL="0" indent="0">
              <a:lnSpc>
                <a:spcPct val="115000"/>
              </a:lnSpc>
              <a:buNone/>
            </a:pPr>
            <a:r>
              <a:rPr lang="en" sz="1900" b="0" dirty="0">
                <a:solidFill>
                  <a:schemeClr val="accent1"/>
                </a:solidFill>
              </a:rPr>
              <a:t>	relative frequency bar plot</a:t>
            </a:r>
            <a:r>
              <a:rPr lang="en" sz="1900" b="0" dirty="0">
                <a:solidFill>
                  <a:srgbClr val="000000"/>
                </a:solidFill>
              </a:rPr>
              <a:t> =&gt; proportions (instead of frequencies)</a:t>
            </a:r>
            <a:endParaRPr sz="1900" b="0" dirty="0">
              <a:solidFill>
                <a:srgbClr val="000000"/>
              </a:solidFill>
            </a:endParaRPr>
          </a:p>
        </p:txBody>
      </p:sp>
      <p:pic>
        <p:nvPicPr>
          <p:cNvPr id="51" name="Google Shape;51;p11"/>
          <p:cNvPicPr preferRelativeResize="0"/>
          <p:nvPr/>
        </p:nvPicPr>
        <p:blipFill>
          <a:blip r:embed="rId3">
            <a:alphaModFix/>
          </a:blip>
          <a:stretch>
            <a:fillRect/>
          </a:stretch>
        </p:blipFill>
        <p:spPr>
          <a:xfrm>
            <a:off x="1981200" y="2250679"/>
            <a:ext cx="7799726" cy="2160700"/>
          </a:xfrm>
          <a:prstGeom prst="rect">
            <a:avLst/>
          </a:prstGeom>
          <a:noFill/>
          <a:ln>
            <a:noFill/>
          </a:ln>
        </p:spPr>
      </p:pic>
    </p:spTree>
    <p:extLst>
      <p:ext uri="{BB962C8B-B14F-4D97-AF65-F5344CB8AC3E}">
        <p14:creationId xmlns:p14="http://schemas.microsoft.com/office/powerpoint/2010/main" val="368298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3A02D8-E4BC-4649-B0FC-22705A55A4AF}"/>
              </a:ext>
            </a:extLst>
          </p:cNvPr>
          <p:cNvSpPr/>
          <p:nvPr/>
        </p:nvSpPr>
        <p:spPr>
          <a:xfrm>
            <a:off x="3056325" y="360000"/>
            <a:ext cx="6079346" cy="769441"/>
          </a:xfrm>
          <a:prstGeom prst="rect">
            <a:avLst/>
          </a:prstGeom>
        </p:spPr>
        <p:txBody>
          <a:bodyPr wrap="square">
            <a:spAutoFit/>
          </a:bodyPr>
          <a:lstStyle/>
          <a:p>
            <a:r>
              <a:rPr lang="en-GB" sz="4400" b="1" dirty="0"/>
              <a:t>Statistical Language</a:t>
            </a:r>
          </a:p>
        </p:txBody>
      </p:sp>
      <p:sp>
        <p:nvSpPr>
          <p:cNvPr id="3" name="Rectangle 2">
            <a:extLst>
              <a:ext uri="{FF2B5EF4-FFF2-40B4-BE49-F238E27FC236}">
                <a16:creationId xmlns:a16="http://schemas.microsoft.com/office/drawing/2014/main" id="{94547A41-B5D4-A04E-B356-15B1B81F26AB}"/>
              </a:ext>
            </a:extLst>
          </p:cNvPr>
          <p:cNvSpPr/>
          <p:nvPr/>
        </p:nvSpPr>
        <p:spPr>
          <a:xfrm>
            <a:off x="1693983" y="1758351"/>
            <a:ext cx="8804031" cy="3970318"/>
          </a:xfrm>
          <a:prstGeom prst="rect">
            <a:avLst/>
          </a:prstGeom>
        </p:spPr>
        <p:txBody>
          <a:bodyPr wrap="square">
            <a:spAutoFit/>
          </a:bodyPr>
          <a:lstStyle/>
          <a:p>
            <a:r>
              <a:rPr lang="en-GB" b="1" dirty="0"/>
              <a:t>Data = </a:t>
            </a:r>
            <a:r>
              <a:rPr lang="en-GB" dirty="0"/>
              <a:t>records of measurement or observations or simply counts</a:t>
            </a:r>
          </a:p>
          <a:p>
            <a:endParaRPr lang="en-GB" dirty="0"/>
          </a:p>
          <a:p>
            <a:r>
              <a:rPr lang="en-GB" dirty="0"/>
              <a:t>	e.g. the </a:t>
            </a:r>
            <a:r>
              <a:rPr lang="en-GB" i="1" dirty="0"/>
              <a:t>countries</a:t>
            </a:r>
            <a:r>
              <a:rPr lang="en-GB" dirty="0"/>
              <a:t> where people were born</a:t>
            </a:r>
          </a:p>
          <a:p>
            <a:endParaRPr lang="en-GB" dirty="0"/>
          </a:p>
          <a:p>
            <a:r>
              <a:rPr lang="en-GB" dirty="0"/>
              <a:t>	e.g. number of </a:t>
            </a:r>
            <a:r>
              <a:rPr lang="en-GB" i="1" dirty="0" err="1"/>
              <a:t>phonecalls</a:t>
            </a:r>
            <a:r>
              <a:rPr lang="en-GB" dirty="0"/>
              <a:t> received by the emergency services each day</a:t>
            </a:r>
          </a:p>
          <a:p>
            <a:endParaRPr lang="en-GB" dirty="0"/>
          </a:p>
          <a:p>
            <a:r>
              <a:rPr lang="en-GB" b="1" dirty="0"/>
              <a:t>Variable</a:t>
            </a:r>
            <a:r>
              <a:rPr lang="en-GB" dirty="0"/>
              <a:t> = characteristics, or quantity (that can be measured or counted or recorded)</a:t>
            </a:r>
          </a:p>
          <a:p>
            <a:endParaRPr lang="en-GB" dirty="0"/>
          </a:p>
          <a:p>
            <a:r>
              <a:rPr lang="en-GB" dirty="0"/>
              <a:t>	e.g. </a:t>
            </a:r>
            <a:r>
              <a:rPr lang="en-GB" i="1" dirty="0"/>
              <a:t>countries</a:t>
            </a:r>
          </a:p>
          <a:p>
            <a:endParaRPr lang="en-GB" dirty="0"/>
          </a:p>
          <a:p>
            <a:r>
              <a:rPr lang="en-GB" dirty="0"/>
              <a:t>	e.g. </a:t>
            </a:r>
            <a:r>
              <a:rPr lang="en-GB" i="1" dirty="0"/>
              <a:t>p</a:t>
            </a:r>
          </a:p>
          <a:p>
            <a:endParaRPr lang="en-GB" dirty="0"/>
          </a:p>
          <a:p>
            <a:endParaRPr lang="en-GB" b="1" dirty="0"/>
          </a:p>
          <a:p>
            <a:r>
              <a:rPr lang="en-GB" b="1" dirty="0"/>
              <a:t>data = </a:t>
            </a:r>
            <a:r>
              <a:rPr lang="en-GB" dirty="0"/>
              <a:t>values of a </a:t>
            </a:r>
            <a:r>
              <a:rPr lang="en-GB" b="1" dirty="0"/>
              <a:t>variable</a:t>
            </a:r>
          </a:p>
        </p:txBody>
      </p:sp>
    </p:spTree>
    <p:extLst>
      <p:ext uri="{BB962C8B-B14F-4D97-AF65-F5344CB8AC3E}">
        <p14:creationId xmlns:p14="http://schemas.microsoft.com/office/powerpoint/2010/main" val="190150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1739" y="360000"/>
            <a:ext cx="8648521" cy="707886"/>
          </a:xfrm>
          <a:prstGeom prst="rect">
            <a:avLst/>
          </a:prstGeom>
        </p:spPr>
        <p:txBody>
          <a:bodyPr wrap="none">
            <a:spAutoFit/>
          </a:bodyPr>
          <a:lstStyle/>
          <a:p>
            <a:r>
              <a:rPr lang="en-GB" sz="4000" b="1" dirty="0"/>
              <a:t>Frequency Distribution: Histogram</a:t>
            </a:r>
          </a:p>
        </p:txBody>
      </p:sp>
      <p:pic>
        <p:nvPicPr>
          <p:cNvPr id="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350" y="1268692"/>
            <a:ext cx="11317300" cy="523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403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9288" y="360000"/>
            <a:ext cx="6370655" cy="769441"/>
          </a:xfrm>
          <a:prstGeom prst="rect">
            <a:avLst/>
          </a:prstGeom>
        </p:spPr>
        <p:txBody>
          <a:bodyPr wrap="none">
            <a:spAutoFit/>
          </a:bodyPr>
          <a:lstStyle/>
          <a:p>
            <a:r>
              <a:rPr lang="en-GB" sz="4400" b="1" dirty="0"/>
              <a:t>Measures of Dispersion</a:t>
            </a:r>
          </a:p>
        </p:txBody>
      </p:sp>
      <p:sp>
        <p:nvSpPr>
          <p:cNvPr id="8" name="Rectangle 7"/>
          <p:cNvSpPr/>
          <p:nvPr/>
        </p:nvSpPr>
        <p:spPr>
          <a:xfrm>
            <a:off x="1349288" y="1738670"/>
            <a:ext cx="6096000" cy="2308324"/>
          </a:xfrm>
          <a:prstGeom prst="rect">
            <a:avLst/>
          </a:prstGeom>
        </p:spPr>
        <p:txBody>
          <a:bodyPr>
            <a:spAutoFit/>
          </a:bodyPr>
          <a:lstStyle/>
          <a:p>
            <a:pPr marL="285750" indent="-285750">
              <a:buFont typeface="Arial" panose="020B0604020202020204" pitchFamily="34" charset="0"/>
              <a:buChar char="•"/>
              <a:defRPr/>
            </a:pPr>
            <a:r>
              <a:rPr lang="en-GB" dirty="0"/>
              <a:t>measure how </a:t>
            </a:r>
            <a:r>
              <a:rPr lang="en-GB" b="1" dirty="0"/>
              <a:t>spread out</a:t>
            </a:r>
            <a:r>
              <a:rPr lang="en-GB" dirty="0"/>
              <a:t> a set of data is</a:t>
            </a:r>
          </a:p>
          <a:p>
            <a:pPr marL="285750" indent="-285750">
              <a:buFont typeface="Arial" panose="020B0604020202020204" pitchFamily="34" charset="0"/>
              <a:buChar char="•"/>
              <a:defRPr/>
            </a:pPr>
            <a:endParaRPr lang="en-GB" dirty="0"/>
          </a:p>
          <a:p>
            <a:pPr marL="285750" indent="-285750">
              <a:buFont typeface="Arial" panose="020B0604020202020204" pitchFamily="34" charset="0"/>
              <a:buChar char="•"/>
              <a:defRPr/>
            </a:pPr>
            <a:r>
              <a:rPr lang="en-GB" dirty="0"/>
              <a:t>amount of </a:t>
            </a:r>
            <a:r>
              <a:rPr lang="en-GB" b="1" dirty="0"/>
              <a:t>variation</a:t>
            </a:r>
            <a:r>
              <a:rPr lang="en-GB" dirty="0"/>
              <a:t> of a particular variable</a:t>
            </a:r>
          </a:p>
          <a:p>
            <a:pPr marL="285750" indent="-285750">
              <a:buFont typeface="Arial" panose="020B0604020202020204" pitchFamily="34" charset="0"/>
              <a:buChar char="•"/>
              <a:defRPr/>
            </a:pPr>
            <a:endParaRPr lang="en-GB" dirty="0"/>
          </a:p>
          <a:p>
            <a:pPr marL="285750" indent="-285750">
              <a:buFont typeface="Arial" panose="020B0604020202020204" pitchFamily="34" charset="0"/>
              <a:buChar char="•"/>
              <a:defRPr/>
            </a:pPr>
            <a:r>
              <a:rPr lang="en-GB" dirty="0"/>
              <a:t>describe the </a:t>
            </a:r>
            <a:r>
              <a:rPr lang="en-GB" b="1" dirty="0"/>
              <a:t>spread</a:t>
            </a:r>
            <a:r>
              <a:rPr lang="en-GB" dirty="0"/>
              <a:t> of data around a central value (mean, median or mode)</a:t>
            </a:r>
          </a:p>
          <a:p>
            <a:pPr marL="285750" indent="-285750">
              <a:buFont typeface="Arial" panose="020B0604020202020204" pitchFamily="34" charset="0"/>
              <a:buChar char="•"/>
              <a:defRPr/>
            </a:pPr>
            <a:endParaRPr lang="en-GB" dirty="0"/>
          </a:p>
          <a:p>
            <a:pPr marL="285750" indent="-285750">
              <a:buFont typeface="Arial" panose="020B0604020202020204" pitchFamily="34" charset="0"/>
              <a:buChar char="•"/>
              <a:defRPr/>
            </a:pPr>
            <a:r>
              <a:rPr lang="en-GB" dirty="0"/>
              <a:t>how much </a:t>
            </a:r>
            <a:r>
              <a:rPr lang="en-GB" b="1" dirty="0"/>
              <a:t>variability </a:t>
            </a:r>
            <a:r>
              <a:rPr lang="en-GB" dirty="0"/>
              <a:t>there is in the data</a:t>
            </a:r>
          </a:p>
        </p:txBody>
      </p:sp>
    </p:spTree>
    <p:extLst>
      <p:ext uri="{BB962C8B-B14F-4D97-AF65-F5344CB8AC3E}">
        <p14:creationId xmlns:p14="http://schemas.microsoft.com/office/powerpoint/2010/main" val="685335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9288" y="360000"/>
            <a:ext cx="8153194" cy="769441"/>
          </a:xfrm>
          <a:prstGeom prst="rect">
            <a:avLst/>
          </a:prstGeom>
        </p:spPr>
        <p:txBody>
          <a:bodyPr wrap="none">
            <a:spAutoFit/>
          </a:bodyPr>
          <a:lstStyle/>
          <a:p>
            <a:r>
              <a:rPr lang="en-GB" sz="4400" dirty="0"/>
              <a:t>Measures of Dispersion (</a:t>
            </a:r>
            <a:r>
              <a:rPr lang="en-GB" sz="4400" b="1" dirty="0"/>
              <a:t>Range</a:t>
            </a:r>
            <a:r>
              <a:rPr lang="en-GB" sz="4400" dirty="0"/>
              <a:t>)</a:t>
            </a:r>
          </a:p>
        </p:txBody>
      </p:sp>
      <p:sp>
        <p:nvSpPr>
          <p:cNvPr id="10" name="Rectangle 9"/>
          <p:cNvSpPr/>
          <p:nvPr/>
        </p:nvSpPr>
        <p:spPr>
          <a:xfrm>
            <a:off x="1349288" y="3457754"/>
            <a:ext cx="6096000" cy="1631216"/>
          </a:xfrm>
          <a:prstGeom prst="rect">
            <a:avLst/>
          </a:prstGeom>
        </p:spPr>
        <p:txBody>
          <a:bodyPr>
            <a:spAutoFit/>
          </a:bodyPr>
          <a:lstStyle/>
          <a:p>
            <a:pPr>
              <a:defRPr/>
            </a:pPr>
            <a:r>
              <a:rPr lang="en-US" altLang="zh-CN" sz="2000" i="1" dirty="0"/>
              <a:t>Sensitive to extreme values:</a:t>
            </a:r>
          </a:p>
          <a:p>
            <a:pPr>
              <a:defRPr/>
            </a:pPr>
            <a:endParaRPr lang="en-GB" sz="2000" dirty="0"/>
          </a:p>
          <a:p>
            <a:pPr>
              <a:defRPr/>
            </a:pPr>
            <a:r>
              <a:rPr lang="en-GB" sz="2000" dirty="0">
                <a:solidFill>
                  <a:srgbClr val="7F007D"/>
                </a:solidFill>
              </a:rPr>
              <a:t>Example: </a:t>
            </a:r>
            <a:r>
              <a:rPr lang="en-GB" sz="2000" b="1" dirty="0">
                <a:solidFill>
                  <a:srgbClr val="7F007D"/>
                </a:solidFill>
              </a:rPr>
              <a:t>2</a:t>
            </a:r>
            <a:r>
              <a:rPr lang="en-GB" sz="2000" dirty="0">
                <a:solidFill>
                  <a:srgbClr val="7F007D"/>
                </a:solidFill>
              </a:rPr>
              <a:t>, 3, 4, 6, 7, 7, 8, </a:t>
            </a:r>
            <a:r>
              <a:rPr lang="en-GB" sz="2000" b="1" dirty="0">
                <a:solidFill>
                  <a:srgbClr val="7F007D"/>
                </a:solidFill>
              </a:rPr>
              <a:t>19</a:t>
            </a:r>
          </a:p>
          <a:p>
            <a:pPr>
              <a:defRPr/>
            </a:pPr>
            <a:endParaRPr lang="en-GB" sz="2000" b="1" dirty="0">
              <a:solidFill>
                <a:srgbClr val="7F007D"/>
              </a:solidFill>
            </a:endParaRPr>
          </a:p>
          <a:p>
            <a:pPr>
              <a:defRPr/>
            </a:pPr>
            <a:r>
              <a:rPr lang="en-GB" sz="2000" dirty="0">
                <a:solidFill>
                  <a:srgbClr val="7F007D"/>
                </a:solidFill>
              </a:rPr>
              <a:t>Range = </a:t>
            </a:r>
            <a:r>
              <a:rPr lang="en-GB" sz="2000" b="1" dirty="0">
                <a:solidFill>
                  <a:srgbClr val="7F007D"/>
                </a:solidFill>
              </a:rPr>
              <a:t>19 -</a:t>
            </a:r>
            <a:r>
              <a:rPr lang="en-GB" sz="2000" dirty="0">
                <a:solidFill>
                  <a:srgbClr val="7F007D"/>
                </a:solidFill>
              </a:rPr>
              <a:t> </a:t>
            </a:r>
            <a:r>
              <a:rPr lang="en-GB" sz="2000" b="1" dirty="0">
                <a:solidFill>
                  <a:srgbClr val="7F007D"/>
                </a:solidFill>
              </a:rPr>
              <a:t>2</a:t>
            </a:r>
            <a:r>
              <a:rPr lang="en-GB" sz="2000" dirty="0">
                <a:solidFill>
                  <a:srgbClr val="7F007D"/>
                </a:solidFill>
              </a:rPr>
              <a:t> = 17</a:t>
            </a: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160" y="2231898"/>
            <a:ext cx="42862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49288" y="1671566"/>
            <a:ext cx="7789312" cy="400110"/>
          </a:xfrm>
          <a:prstGeom prst="rect">
            <a:avLst/>
          </a:prstGeom>
        </p:spPr>
        <p:txBody>
          <a:bodyPr wrap="none">
            <a:spAutoFit/>
          </a:bodyPr>
          <a:lstStyle/>
          <a:p>
            <a:pPr>
              <a:defRPr/>
            </a:pPr>
            <a:r>
              <a:rPr lang="en-GB" sz="2000" dirty="0"/>
              <a:t>The range is the difference between the highest and lowest values.</a:t>
            </a:r>
            <a:endParaRPr lang="en-US" altLang="zh-CN" sz="2000" dirty="0"/>
          </a:p>
        </p:txBody>
      </p:sp>
    </p:spTree>
    <p:extLst>
      <p:ext uri="{BB962C8B-B14F-4D97-AF65-F5344CB8AC3E}">
        <p14:creationId xmlns:p14="http://schemas.microsoft.com/office/powerpoint/2010/main" val="227259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9288" y="360000"/>
            <a:ext cx="7462299" cy="769441"/>
          </a:xfrm>
          <a:prstGeom prst="rect">
            <a:avLst/>
          </a:prstGeom>
        </p:spPr>
        <p:txBody>
          <a:bodyPr wrap="none">
            <a:spAutoFit/>
          </a:bodyPr>
          <a:lstStyle/>
          <a:p>
            <a:r>
              <a:rPr lang="en-GB" sz="4400" dirty="0"/>
              <a:t>Measures of Dispersion (</a:t>
            </a:r>
            <a:r>
              <a:rPr lang="en-GB" sz="4400" b="1" dirty="0"/>
              <a:t>IQR</a:t>
            </a:r>
            <a:r>
              <a:rPr lang="en-GB" sz="4400" dirty="0"/>
              <a:t>)</a:t>
            </a:r>
          </a:p>
        </p:txBody>
      </p:sp>
      <p:sp>
        <p:nvSpPr>
          <p:cNvPr id="2" name="Rectangle 1"/>
          <p:cNvSpPr/>
          <p:nvPr/>
        </p:nvSpPr>
        <p:spPr>
          <a:xfrm>
            <a:off x="1349288" y="1241578"/>
            <a:ext cx="10576012" cy="5632311"/>
          </a:xfrm>
          <a:prstGeom prst="rect">
            <a:avLst/>
          </a:prstGeom>
        </p:spPr>
        <p:txBody>
          <a:bodyPr wrap="square">
            <a:spAutoFit/>
          </a:bodyPr>
          <a:lstStyle/>
          <a:p>
            <a:r>
              <a:rPr lang="en-GB" b="1" dirty="0">
                <a:solidFill>
                  <a:srgbClr val="004050"/>
                </a:solidFill>
              </a:rPr>
              <a:t>k</a:t>
            </a:r>
            <a:r>
              <a:rPr lang="en-GB" baseline="30000" dirty="0"/>
              <a:t>th</a:t>
            </a:r>
            <a:r>
              <a:rPr lang="en-GB" dirty="0"/>
              <a:t> Percentile = value below which </a:t>
            </a:r>
            <a:r>
              <a:rPr lang="en-GB" b="1" dirty="0">
                <a:solidFill>
                  <a:srgbClr val="004050"/>
                </a:solidFill>
              </a:rPr>
              <a:t>k</a:t>
            </a:r>
            <a:r>
              <a:rPr lang="en-GB" dirty="0">
                <a:solidFill>
                  <a:schemeClr val="tx2"/>
                </a:solidFill>
              </a:rPr>
              <a:t> </a:t>
            </a:r>
            <a:r>
              <a:rPr lang="en-GB" dirty="0"/>
              <a:t>percentage of observations falls</a:t>
            </a:r>
          </a:p>
          <a:p>
            <a:endParaRPr lang="en-GB" dirty="0"/>
          </a:p>
          <a:p>
            <a:r>
              <a:rPr lang="en-GB" dirty="0"/>
              <a:t>	Step 1: Arrange the values of data into ascending order (from smallest to largest)</a:t>
            </a:r>
          </a:p>
          <a:p>
            <a:r>
              <a:rPr lang="en-GB" dirty="0"/>
              <a:t>	Step 2: Multiply </a:t>
            </a:r>
            <a:r>
              <a:rPr lang="en-GB" b="1" dirty="0">
                <a:solidFill>
                  <a:srgbClr val="004050"/>
                </a:solidFill>
              </a:rPr>
              <a:t>k</a:t>
            </a:r>
            <a:r>
              <a:rPr lang="en-GB" dirty="0"/>
              <a:t>% by n =&gt; index</a:t>
            </a:r>
          </a:p>
          <a:p>
            <a:r>
              <a:rPr lang="en-GB" dirty="0"/>
              <a:t>	Step 3: Count the values until this index (interpolated for values that do not exist)</a:t>
            </a:r>
          </a:p>
          <a:p>
            <a:endParaRPr lang="en-GB" dirty="0"/>
          </a:p>
          <a:p>
            <a:pPr marL="285750" indent="-285750">
              <a:buFont typeface="Arial" panose="020B0604020202020204" pitchFamily="34" charset="0"/>
              <a:buChar char="•"/>
            </a:pPr>
            <a:r>
              <a:rPr lang="en-GB" dirty="0"/>
              <a:t> We can state the value at any given percentile, for example: </a:t>
            </a:r>
          </a:p>
          <a:p>
            <a:endParaRPr lang="en-GB" dirty="0"/>
          </a:p>
          <a:p>
            <a:pPr marL="742950" lvl="1" indent="-285750">
              <a:buFont typeface="Arial" panose="020B0604020202020204" pitchFamily="34" charset="0"/>
              <a:buChar char="•"/>
            </a:pPr>
            <a:r>
              <a:rPr lang="en-GB" dirty="0"/>
              <a:t>the median represents the 50</a:t>
            </a:r>
            <a:r>
              <a:rPr lang="en-GB" baseline="30000" dirty="0"/>
              <a:t>th</a:t>
            </a:r>
            <a:r>
              <a:rPr lang="en-GB" dirty="0"/>
              <a:t> percentile (the middle)</a:t>
            </a:r>
          </a:p>
          <a:p>
            <a:pPr marL="742950" lvl="1" indent="-285750">
              <a:buFont typeface="Arial" panose="020B0604020202020204" pitchFamily="34" charset="0"/>
              <a:buChar char="•"/>
            </a:pPr>
            <a:r>
              <a:rPr lang="en-GB" dirty="0"/>
              <a:t>25</a:t>
            </a:r>
            <a:r>
              <a:rPr lang="en-GB" baseline="30000" dirty="0"/>
              <a:t>th</a:t>
            </a:r>
            <a:r>
              <a:rPr lang="en-GB" dirty="0"/>
              <a:t> percentile = “lower quartile”, one quarter of the ordered data is below this value</a:t>
            </a:r>
          </a:p>
          <a:p>
            <a:pPr marL="742950" lvl="1" indent="-285750">
              <a:buFont typeface="Arial" panose="020B0604020202020204" pitchFamily="34" charset="0"/>
              <a:buChar char="•"/>
            </a:pPr>
            <a:r>
              <a:rPr lang="en-GB" dirty="0"/>
              <a:t>75</a:t>
            </a:r>
            <a:r>
              <a:rPr lang="en-GB" baseline="30000" dirty="0"/>
              <a:t>th</a:t>
            </a:r>
            <a:r>
              <a:rPr lang="en-GB" dirty="0"/>
              <a:t> percentile = “upper quartile”, one quarter of the ordered data is above this value</a:t>
            </a:r>
          </a:p>
          <a:p>
            <a:pPr lvl="2"/>
            <a:endParaRPr lang="en-GB" dirty="0"/>
          </a:p>
          <a:p>
            <a:pPr marL="285750" indent="-285750">
              <a:buFont typeface="Arial" panose="020B0604020202020204" pitchFamily="34" charset="0"/>
              <a:buChar char="•"/>
            </a:pPr>
            <a:r>
              <a:rPr lang="en-GB" dirty="0"/>
              <a:t>We can calculate the range of values between any two percentiles:</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the range of values between the 25</a:t>
            </a:r>
            <a:r>
              <a:rPr lang="en-GB" baseline="30000" dirty="0"/>
              <a:t>th</a:t>
            </a:r>
            <a:r>
              <a:rPr lang="en-GB" dirty="0"/>
              <a:t> percentile and the 75</a:t>
            </a:r>
            <a:r>
              <a:rPr lang="en-GB" baseline="30000" dirty="0"/>
              <a:t>th</a:t>
            </a:r>
            <a:r>
              <a:rPr lang="en-GB" dirty="0"/>
              <a:t> percentile</a:t>
            </a:r>
          </a:p>
          <a:p>
            <a:pPr lvl="2"/>
            <a:r>
              <a:rPr lang="en-GB" dirty="0"/>
              <a:t>= 75</a:t>
            </a:r>
            <a:r>
              <a:rPr lang="en-GB" baseline="30000" dirty="0"/>
              <a:t>th</a:t>
            </a:r>
            <a:r>
              <a:rPr lang="en-GB" dirty="0"/>
              <a:t> percentile - 25</a:t>
            </a:r>
            <a:r>
              <a:rPr lang="en-GB" baseline="30000" dirty="0"/>
              <a:t>th</a:t>
            </a:r>
            <a:r>
              <a:rPr lang="en-GB" dirty="0"/>
              <a:t> percentile </a:t>
            </a:r>
          </a:p>
          <a:p>
            <a:pPr lvl="2"/>
            <a:r>
              <a:rPr lang="en-GB" b="1" dirty="0"/>
              <a:t>= “interquartile range” = “IQR“</a:t>
            </a:r>
          </a:p>
          <a:p>
            <a:pPr lvl="2"/>
            <a:r>
              <a:rPr lang="en-GB" dirty="0"/>
              <a:t>= range of the middle 50% of observations about median</a:t>
            </a:r>
          </a:p>
          <a:p>
            <a:endParaRPr lang="en-GB" dirty="0"/>
          </a:p>
          <a:p>
            <a:r>
              <a:rPr lang="en-GB" dirty="0">
                <a:solidFill>
                  <a:srgbClr val="7F007D"/>
                </a:solidFill>
              </a:rPr>
              <a:t>Example: 2, 3, 4, 6, 7, 7, 8, 19;         25th Percentile: 3.5; 50th Percentile: 6.5; 75th Percentile: 7.5; </a:t>
            </a:r>
            <a:r>
              <a:rPr lang="en-GB" b="1" dirty="0">
                <a:solidFill>
                  <a:srgbClr val="7F007D"/>
                </a:solidFill>
              </a:rPr>
              <a:t>IQR: 4</a:t>
            </a:r>
          </a:p>
        </p:txBody>
      </p:sp>
    </p:spTree>
    <p:extLst>
      <p:ext uri="{BB962C8B-B14F-4D97-AF65-F5344CB8AC3E}">
        <p14:creationId xmlns:p14="http://schemas.microsoft.com/office/powerpoint/2010/main" val="3464290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Box Plot</a:t>
            </a:r>
            <a:endParaRPr dirty="0">
              <a:solidFill>
                <a:schemeClr val="accent1"/>
              </a:solidFill>
            </a:endParaRPr>
          </a:p>
        </p:txBody>
      </p:sp>
      <p:pic>
        <p:nvPicPr>
          <p:cNvPr id="201" name="Google Shape;201;p30"/>
          <p:cNvPicPr preferRelativeResize="0"/>
          <p:nvPr/>
        </p:nvPicPr>
        <p:blipFill>
          <a:blip r:embed="rId3">
            <a:alphaModFix/>
          </a:blip>
          <a:stretch>
            <a:fillRect/>
          </a:stretch>
        </p:blipFill>
        <p:spPr>
          <a:xfrm>
            <a:off x="2100276" y="1328725"/>
            <a:ext cx="6355575" cy="4916750"/>
          </a:xfrm>
          <a:prstGeom prst="rect">
            <a:avLst/>
          </a:prstGeom>
          <a:noFill/>
          <a:ln>
            <a:noFill/>
          </a:ln>
        </p:spPr>
      </p:pic>
    </p:spTree>
    <p:extLst>
      <p:ext uri="{BB962C8B-B14F-4D97-AF65-F5344CB8AC3E}">
        <p14:creationId xmlns:p14="http://schemas.microsoft.com/office/powerpoint/2010/main" val="3112550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9288" y="360000"/>
            <a:ext cx="8770350" cy="769441"/>
          </a:xfrm>
          <a:prstGeom prst="rect">
            <a:avLst/>
          </a:prstGeom>
        </p:spPr>
        <p:txBody>
          <a:bodyPr wrap="none">
            <a:spAutoFit/>
          </a:bodyPr>
          <a:lstStyle/>
          <a:p>
            <a:r>
              <a:rPr lang="en-GB" sz="4400" dirty="0"/>
              <a:t>Measures of Dispersion (</a:t>
            </a:r>
            <a:r>
              <a:rPr lang="en-GB" sz="4400" b="1" dirty="0"/>
              <a:t>Variance</a:t>
            </a:r>
            <a:r>
              <a:rPr lang="en-GB" sz="4400" dirty="0"/>
              <a:t>)</a:t>
            </a:r>
          </a:p>
        </p:txBody>
      </p:sp>
      <p:sp>
        <p:nvSpPr>
          <p:cNvPr id="4" name="Rectangle 3"/>
          <p:cNvSpPr/>
          <p:nvPr/>
        </p:nvSpPr>
        <p:spPr>
          <a:xfrm>
            <a:off x="1349288" y="1723751"/>
            <a:ext cx="8940760" cy="1015663"/>
          </a:xfrm>
          <a:prstGeom prst="rect">
            <a:avLst/>
          </a:prstGeom>
        </p:spPr>
        <p:txBody>
          <a:bodyPr wrap="square">
            <a:spAutoFit/>
          </a:bodyPr>
          <a:lstStyle/>
          <a:p>
            <a:pPr>
              <a:lnSpc>
                <a:spcPct val="100000"/>
              </a:lnSpc>
              <a:defRPr/>
            </a:pPr>
            <a:r>
              <a:rPr lang="en-GB" sz="2000" dirty="0"/>
              <a:t>The </a:t>
            </a:r>
            <a:r>
              <a:rPr lang="en-GB" sz="2000" i="1" dirty="0"/>
              <a:t>variance </a:t>
            </a:r>
            <a:r>
              <a:rPr lang="en-GB" sz="2000" dirty="0"/>
              <a:t>describes the spread of the data. </a:t>
            </a:r>
          </a:p>
          <a:p>
            <a:pPr>
              <a:lnSpc>
                <a:spcPct val="100000"/>
              </a:lnSpc>
              <a:defRPr/>
            </a:pPr>
            <a:endParaRPr lang="en-GB" sz="2000" dirty="0"/>
          </a:p>
          <a:p>
            <a:pPr>
              <a:lnSpc>
                <a:spcPct val="100000"/>
              </a:lnSpc>
              <a:defRPr/>
            </a:pPr>
            <a:r>
              <a:rPr lang="en-GB" sz="2000" dirty="0"/>
              <a:t>Measures how much the values of a variable differ from the mean. </a:t>
            </a:r>
          </a:p>
        </p:txBody>
      </p:sp>
      <mc:AlternateContent xmlns:mc="http://schemas.openxmlformats.org/markup-compatibility/2006" xmlns:a14="http://schemas.microsoft.com/office/drawing/2010/main">
        <mc:Choice Requires="a14">
          <p:sp>
            <p:nvSpPr>
              <p:cNvPr id="5" name="TextBox 4"/>
              <p:cNvSpPr txBox="1"/>
              <p:nvPr/>
            </p:nvSpPr>
            <p:spPr>
              <a:xfrm>
                <a:off x="4504822" y="3058297"/>
                <a:ext cx="7858628" cy="3590153"/>
              </a:xfrm>
              <a:prstGeom prst="rect">
                <a:avLst/>
              </a:prstGeom>
            </p:spPr>
            <p:txBody>
              <a:bodyPr vert="horz" wrap="none" lIns="0" tIns="0" rIns="0" bIns="0" rtlCol="0" anchor="t" anchorCtr="0">
                <a:noAutofit/>
              </a:bodyPr>
              <a:lstStyle/>
              <a:p>
                <a:endParaRPr lang="en-GB" i="1" dirty="0">
                  <a:solidFill>
                    <a:srgbClr val="7F007D"/>
                  </a:solidFill>
                  <a:latin typeface="Cambria Math"/>
                </a:endParaRPr>
              </a:p>
              <a:p>
                <a:pPr/>
                <a14:m>
                  <m:oMathPara xmlns:m="http://schemas.openxmlformats.org/officeDocument/2006/math">
                    <m:oMathParaPr>
                      <m:jc m:val="centerGroup"/>
                    </m:oMathParaPr>
                    <m:oMath xmlns:m="http://schemas.openxmlformats.org/officeDocument/2006/math">
                      <m:acc>
                        <m:accPr>
                          <m:chr m:val="̅"/>
                          <m:ctrlPr>
                            <a:rPr lang="en-GB" i="1" smtClean="0">
                              <a:solidFill>
                                <a:srgbClr val="7F007D"/>
                              </a:solidFill>
                              <a:latin typeface="Cambria Math" panose="02040503050406030204" pitchFamily="18" charset="0"/>
                            </a:rPr>
                          </m:ctrlPr>
                        </m:accPr>
                        <m:e>
                          <m:r>
                            <a:rPr lang="en-GB" b="0" i="1" smtClean="0">
                              <a:solidFill>
                                <a:srgbClr val="7F007D"/>
                              </a:solidFill>
                              <a:latin typeface="Cambria Math"/>
                            </a:rPr>
                            <m:t>𝑥</m:t>
                          </m:r>
                        </m:e>
                      </m:acc>
                      <m:r>
                        <a:rPr lang="en-GB" b="0" i="1" smtClean="0">
                          <a:solidFill>
                            <a:srgbClr val="7F007D"/>
                          </a:solidFill>
                          <a:latin typeface="Cambria Math"/>
                        </a:rPr>
                        <m:t>= </m:t>
                      </m:r>
                      <m:f>
                        <m:fPr>
                          <m:ctrlPr>
                            <a:rPr lang="en-GB" i="1" smtClean="0">
                              <a:solidFill>
                                <a:srgbClr val="7F007D"/>
                              </a:solidFill>
                              <a:latin typeface="Cambria Math" panose="02040503050406030204" pitchFamily="18" charset="0"/>
                            </a:rPr>
                          </m:ctrlPr>
                        </m:fPr>
                        <m:num>
                          <m:r>
                            <m:rPr>
                              <m:nor/>
                            </m:rPr>
                            <a:rPr lang="en-GB" dirty="0">
                              <a:solidFill>
                                <a:srgbClr val="7F007D"/>
                              </a:solidFill>
                            </a:rPr>
                            <m:t>2</m:t>
                          </m:r>
                          <m:r>
                            <m:rPr>
                              <m:nor/>
                            </m:rPr>
                            <a:rPr lang="en-GB" i="0" dirty="0" smtClean="0">
                              <a:solidFill>
                                <a:srgbClr val="7F007D"/>
                              </a:solidFill>
                            </a:rPr>
                            <m:t>+</m:t>
                          </m:r>
                          <m:r>
                            <m:rPr>
                              <m:nor/>
                            </m:rPr>
                            <a:rPr lang="en-GB" dirty="0">
                              <a:solidFill>
                                <a:srgbClr val="7F007D"/>
                              </a:solidFill>
                            </a:rPr>
                            <m:t>3</m:t>
                          </m:r>
                          <m:r>
                            <m:rPr>
                              <m:nor/>
                            </m:rPr>
                            <a:rPr lang="en-GB" i="0" dirty="0" smtClean="0">
                              <a:solidFill>
                                <a:srgbClr val="7F007D"/>
                              </a:solidFill>
                            </a:rPr>
                            <m:t>+</m:t>
                          </m:r>
                          <m:r>
                            <m:rPr>
                              <m:nor/>
                            </m:rPr>
                            <a:rPr lang="en-GB" dirty="0">
                              <a:solidFill>
                                <a:srgbClr val="7F007D"/>
                              </a:solidFill>
                            </a:rPr>
                            <m:t>4</m:t>
                          </m:r>
                          <m:r>
                            <m:rPr>
                              <m:nor/>
                            </m:rPr>
                            <a:rPr lang="en-GB" i="0" dirty="0" smtClean="0">
                              <a:solidFill>
                                <a:srgbClr val="7F007D"/>
                              </a:solidFill>
                            </a:rPr>
                            <m:t>+</m:t>
                          </m:r>
                          <m:r>
                            <m:rPr>
                              <m:nor/>
                            </m:rPr>
                            <a:rPr lang="en-GB" dirty="0">
                              <a:solidFill>
                                <a:srgbClr val="7F007D"/>
                              </a:solidFill>
                            </a:rPr>
                            <m:t>6</m:t>
                          </m:r>
                          <m:r>
                            <m:rPr>
                              <m:nor/>
                            </m:rPr>
                            <a:rPr lang="en-GB" i="0" dirty="0" smtClean="0">
                              <a:solidFill>
                                <a:srgbClr val="7F007D"/>
                              </a:solidFill>
                            </a:rPr>
                            <m:t>+</m:t>
                          </m:r>
                          <m:r>
                            <m:rPr>
                              <m:nor/>
                            </m:rPr>
                            <a:rPr lang="en-GB" dirty="0">
                              <a:solidFill>
                                <a:srgbClr val="7F007D"/>
                              </a:solidFill>
                            </a:rPr>
                            <m:t>7</m:t>
                          </m:r>
                          <m:r>
                            <m:rPr>
                              <m:nor/>
                            </m:rPr>
                            <a:rPr lang="en-GB" i="0" dirty="0" smtClean="0">
                              <a:solidFill>
                                <a:srgbClr val="7F007D"/>
                              </a:solidFill>
                            </a:rPr>
                            <m:t>+</m:t>
                          </m:r>
                          <m:r>
                            <m:rPr>
                              <m:nor/>
                            </m:rPr>
                            <a:rPr lang="en-GB" dirty="0">
                              <a:solidFill>
                                <a:srgbClr val="7F007D"/>
                              </a:solidFill>
                            </a:rPr>
                            <m:t>7</m:t>
                          </m:r>
                          <m:r>
                            <m:rPr>
                              <m:nor/>
                            </m:rPr>
                            <a:rPr lang="en-GB" i="0" dirty="0" smtClean="0">
                              <a:solidFill>
                                <a:srgbClr val="7F007D"/>
                              </a:solidFill>
                            </a:rPr>
                            <m:t>+</m:t>
                          </m:r>
                          <m:r>
                            <m:rPr>
                              <m:nor/>
                            </m:rPr>
                            <a:rPr lang="en-GB" dirty="0">
                              <a:solidFill>
                                <a:srgbClr val="7F007D"/>
                              </a:solidFill>
                            </a:rPr>
                            <m:t>8</m:t>
                          </m:r>
                          <m:r>
                            <m:rPr>
                              <m:nor/>
                            </m:rPr>
                            <a:rPr lang="en-GB" i="0" dirty="0" smtClean="0">
                              <a:solidFill>
                                <a:srgbClr val="7F007D"/>
                              </a:solidFill>
                            </a:rPr>
                            <m:t>+19</m:t>
                          </m:r>
                          <m:r>
                            <m:rPr>
                              <m:nor/>
                            </m:rPr>
                            <a:rPr lang="en-GB" dirty="0">
                              <a:solidFill>
                                <a:srgbClr val="7F007D"/>
                              </a:solidFill>
                            </a:rPr>
                            <m:t> </m:t>
                          </m:r>
                        </m:num>
                        <m:den>
                          <m:r>
                            <a:rPr lang="en-GB" b="0" i="1" smtClean="0">
                              <a:solidFill>
                                <a:srgbClr val="7F007D"/>
                              </a:solidFill>
                              <a:latin typeface="Cambria Math"/>
                            </a:rPr>
                            <m:t>8</m:t>
                          </m:r>
                        </m:den>
                      </m:f>
                      <m:r>
                        <a:rPr lang="en-GB" b="0" i="1" smtClean="0">
                          <a:solidFill>
                            <a:srgbClr val="7F007D"/>
                          </a:solidFill>
                          <a:latin typeface="Cambria Math"/>
                        </a:rPr>
                        <m:t>=7</m:t>
                      </m:r>
                    </m:oMath>
                  </m:oMathPara>
                </a14:m>
                <a:endParaRPr lang="en-GB" dirty="0">
                  <a:solidFill>
                    <a:srgbClr val="7F007D"/>
                  </a:solidFill>
                </a:endParaRPr>
              </a:p>
              <a:p>
                <a:endParaRPr lang="en-GB" dirty="0">
                  <a:solidFill>
                    <a:srgbClr val="7F007D"/>
                  </a:solidFill>
                </a:endParaRPr>
              </a:p>
              <a:p>
                <a:pPr/>
                <a14:m>
                  <m:oMathPara xmlns:m="http://schemas.openxmlformats.org/officeDocument/2006/math">
                    <m:oMathParaPr>
                      <m:jc m:val="centerGroup"/>
                    </m:oMathParaPr>
                    <m:oMath xmlns:m="http://schemas.openxmlformats.org/officeDocument/2006/math">
                      <m:sSup>
                        <m:sSupPr>
                          <m:ctrlPr>
                            <a:rPr lang="en-GB" i="1" smtClean="0">
                              <a:solidFill>
                                <a:srgbClr val="7F007D"/>
                              </a:solidFill>
                              <a:latin typeface="Cambria Math" panose="02040503050406030204" pitchFamily="18" charset="0"/>
                            </a:rPr>
                          </m:ctrlPr>
                        </m:sSupPr>
                        <m:e>
                          <m:r>
                            <a:rPr lang="en-GB" b="0" i="1" smtClean="0">
                              <a:solidFill>
                                <a:srgbClr val="7F007D"/>
                              </a:solidFill>
                              <a:latin typeface="Cambria Math"/>
                            </a:rPr>
                            <m:t>𝑠</m:t>
                          </m:r>
                        </m:e>
                        <m:sup>
                          <m:r>
                            <a:rPr lang="en-GB" b="0" i="1" smtClean="0">
                              <a:solidFill>
                                <a:srgbClr val="7F007D"/>
                              </a:solidFill>
                              <a:latin typeface="Cambria Math"/>
                            </a:rPr>
                            <m:t>2</m:t>
                          </m:r>
                        </m:sup>
                      </m:sSup>
                      <m:r>
                        <a:rPr lang="en-GB" b="0" i="1" smtClean="0">
                          <a:solidFill>
                            <a:srgbClr val="7F007D"/>
                          </a:solidFill>
                          <a:latin typeface="Cambria Math"/>
                        </a:rPr>
                        <m:t>= </m:t>
                      </m:r>
                      <m:f>
                        <m:fPr>
                          <m:ctrlPr>
                            <a:rPr lang="en-GB" i="1" smtClean="0">
                              <a:solidFill>
                                <a:srgbClr val="7F007D"/>
                              </a:solidFill>
                              <a:latin typeface="Cambria Math" panose="02040503050406030204" pitchFamily="18" charset="0"/>
                            </a:rPr>
                          </m:ctrlPr>
                        </m:fPr>
                        <m:num>
                          <m:sSup>
                            <m:sSupPr>
                              <m:ctrlPr>
                                <a:rPr lang="en-GB" i="1" dirty="0" smtClean="0">
                                  <a:solidFill>
                                    <a:srgbClr val="7F007D"/>
                                  </a:solidFill>
                                  <a:latin typeface="Cambria Math" panose="02040503050406030204" pitchFamily="18" charset="0"/>
                                </a:rPr>
                              </m:ctrlPr>
                            </m:sSupPr>
                            <m:e>
                              <m:r>
                                <m:rPr>
                                  <m:nor/>
                                </m:rPr>
                                <a:rPr lang="en-GB">
                                  <a:solidFill>
                                    <a:srgbClr val="7F007D"/>
                                  </a:solidFill>
                                  <a:latin typeface="Cambria Math"/>
                                </a:rPr>
                                <m:t>(</m:t>
                              </m:r>
                              <m:r>
                                <m:rPr>
                                  <m:nor/>
                                </m:rPr>
                                <a:rPr lang="en-GB" dirty="0">
                                  <a:solidFill>
                                    <a:srgbClr val="7F007D"/>
                                  </a:solidFill>
                                </a:rPr>
                                <m:t>2−7)</m:t>
                              </m:r>
                            </m:e>
                            <m:sup>
                              <m:r>
                                <a:rPr lang="en-GB" b="0" i="1" dirty="0" smtClean="0">
                                  <a:solidFill>
                                    <a:srgbClr val="7F007D"/>
                                  </a:solidFill>
                                  <a:latin typeface="Cambria Math"/>
                                </a:rPr>
                                <m:t>2</m:t>
                              </m:r>
                            </m:sup>
                          </m:sSup>
                          <m:r>
                            <m:rPr>
                              <m:nor/>
                            </m:rPr>
                            <a:rPr lang="en-GB" dirty="0">
                              <a:solidFill>
                                <a:srgbClr val="7F007D"/>
                              </a:solidFill>
                            </a:rPr>
                            <m:t>+</m:t>
                          </m:r>
                          <m:sSup>
                            <m:sSupPr>
                              <m:ctrlPr>
                                <a:rPr lang="en-GB" i="1" dirty="0">
                                  <a:solidFill>
                                    <a:srgbClr val="7F007D"/>
                                  </a:solidFill>
                                  <a:latin typeface="Cambria Math" panose="02040503050406030204" pitchFamily="18" charset="0"/>
                                </a:rPr>
                              </m:ctrlPr>
                            </m:sSupPr>
                            <m:e>
                              <m:r>
                                <m:rPr>
                                  <m:nor/>
                                </m:rPr>
                                <a:rPr lang="en-GB">
                                  <a:solidFill>
                                    <a:srgbClr val="7F007D"/>
                                  </a:solidFill>
                                  <a:latin typeface="Cambria Math"/>
                                </a:rPr>
                                <m:t>(</m:t>
                              </m:r>
                              <m:r>
                                <m:rPr>
                                  <m:nor/>
                                </m:rPr>
                                <a:rPr lang="en-GB" i="0" dirty="0" smtClean="0">
                                  <a:solidFill>
                                    <a:srgbClr val="7F007D"/>
                                  </a:solidFill>
                                </a:rPr>
                                <m:t>3</m:t>
                              </m:r>
                              <m:r>
                                <m:rPr>
                                  <m:nor/>
                                </m:rPr>
                                <a:rPr lang="en-GB" dirty="0">
                                  <a:solidFill>
                                    <a:srgbClr val="7F007D"/>
                                  </a:solidFill>
                                </a:rPr>
                                <m:t>−7)</m:t>
                              </m:r>
                            </m:e>
                            <m:sup>
                              <m:r>
                                <a:rPr lang="en-GB" b="0" i="1" dirty="0">
                                  <a:solidFill>
                                    <a:srgbClr val="7F007D"/>
                                  </a:solidFill>
                                  <a:latin typeface="Cambria Math"/>
                                </a:rPr>
                                <m:t>2</m:t>
                              </m:r>
                            </m:sup>
                          </m:sSup>
                          <m:r>
                            <m:rPr>
                              <m:nor/>
                            </m:rPr>
                            <a:rPr lang="en-GB" dirty="0">
                              <a:solidFill>
                                <a:srgbClr val="7F007D"/>
                              </a:solidFill>
                            </a:rPr>
                            <m:t>+</m:t>
                          </m:r>
                          <m:sSup>
                            <m:sSupPr>
                              <m:ctrlPr>
                                <a:rPr lang="en-GB" i="1" dirty="0">
                                  <a:solidFill>
                                    <a:srgbClr val="7F007D"/>
                                  </a:solidFill>
                                  <a:latin typeface="Cambria Math" panose="02040503050406030204" pitchFamily="18" charset="0"/>
                                </a:rPr>
                              </m:ctrlPr>
                            </m:sSupPr>
                            <m:e>
                              <m:r>
                                <m:rPr>
                                  <m:nor/>
                                </m:rPr>
                                <a:rPr lang="en-GB">
                                  <a:solidFill>
                                    <a:srgbClr val="7F007D"/>
                                  </a:solidFill>
                                  <a:latin typeface="Cambria Math"/>
                                </a:rPr>
                                <m:t>(</m:t>
                              </m:r>
                              <m:r>
                                <m:rPr>
                                  <m:nor/>
                                </m:rPr>
                                <a:rPr lang="en-GB" i="0" smtClean="0">
                                  <a:solidFill>
                                    <a:srgbClr val="7F007D"/>
                                  </a:solidFill>
                                  <a:latin typeface="Cambria Math"/>
                                </a:rPr>
                                <m:t>4</m:t>
                              </m:r>
                              <m:r>
                                <m:rPr>
                                  <m:nor/>
                                </m:rPr>
                                <a:rPr lang="en-GB" dirty="0">
                                  <a:solidFill>
                                    <a:srgbClr val="7F007D"/>
                                  </a:solidFill>
                                </a:rPr>
                                <m:t>−7)</m:t>
                              </m:r>
                            </m:e>
                            <m:sup>
                              <m:r>
                                <a:rPr lang="en-GB" b="0" i="1" dirty="0">
                                  <a:solidFill>
                                    <a:srgbClr val="7F007D"/>
                                  </a:solidFill>
                                  <a:latin typeface="Cambria Math"/>
                                </a:rPr>
                                <m:t>2</m:t>
                              </m:r>
                            </m:sup>
                          </m:sSup>
                          <m:r>
                            <m:rPr>
                              <m:nor/>
                            </m:rPr>
                            <a:rPr lang="en-GB" dirty="0">
                              <a:solidFill>
                                <a:srgbClr val="7F007D"/>
                              </a:solidFill>
                            </a:rPr>
                            <m:t>+</m:t>
                          </m:r>
                          <m:sSup>
                            <m:sSupPr>
                              <m:ctrlPr>
                                <a:rPr lang="en-GB" i="1" dirty="0">
                                  <a:solidFill>
                                    <a:srgbClr val="7F007D"/>
                                  </a:solidFill>
                                  <a:latin typeface="Cambria Math" panose="02040503050406030204" pitchFamily="18" charset="0"/>
                                </a:rPr>
                              </m:ctrlPr>
                            </m:sSupPr>
                            <m:e>
                              <m:r>
                                <m:rPr>
                                  <m:nor/>
                                </m:rPr>
                                <a:rPr lang="en-GB">
                                  <a:solidFill>
                                    <a:srgbClr val="7F007D"/>
                                  </a:solidFill>
                                  <a:latin typeface="Cambria Math"/>
                                </a:rPr>
                                <m:t>(</m:t>
                              </m:r>
                              <m:r>
                                <m:rPr>
                                  <m:nor/>
                                </m:rPr>
                                <a:rPr lang="en-GB" i="0" smtClean="0">
                                  <a:solidFill>
                                    <a:srgbClr val="7F007D"/>
                                  </a:solidFill>
                                  <a:latin typeface="Cambria Math"/>
                                </a:rPr>
                                <m:t>6</m:t>
                              </m:r>
                              <m:r>
                                <m:rPr>
                                  <m:nor/>
                                </m:rPr>
                                <a:rPr lang="en-GB" dirty="0">
                                  <a:solidFill>
                                    <a:srgbClr val="7F007D"/>
                                  </a:solidFill>
                                </a:rPr>
                                <m:t>−7)</m:t>
                              </m:r>
                            </m:e>
                            <m:sup>
                              <m:r>
                                <a:rPr lang="en-GB" b="0" i="1" dirty="0">
                                  <a:solidFill>
                                    <a:srgbClr val="7F007D"/>
                                  </a:solidFill>
                                  <a:latin typeface="Cambria Math"/>
                                </a:rPr>
                                <m:t>2</m:t>
                              </m:r>
                            </m:sup>
                          </m:sSup>
                          <m:r>
                            <m:rPr>
                              <m:nor/>
                            </m:rPr>
                            <a:rPr lang="en-GB" dirty="0">
                              <a:solidFill>
                                <a:srgbClr val="7F007D"/>
                              </a:solidFill>
                            </a:rPr>
                            <m:t>+</m:t>
                          </m:r>
                          <m:sSup>
                            <m:sSupPr>
                              <m:ctrlPr>
                                <a:rPr lang="en-GB" i="1" dirty="0">
                                  <a:solidFill>
                                    <a:srgbClr val="7F007D"/>
                                  </a:solidFill>
                                  <a:latin typeface="Cambria Math" panose="02040503050406030204" pitchFamily="18" charset="0"/>
                                </a:rPr>
                              </m:ctrlPr>
                            </m:sSupPr>
                            <m:e>
                              <m:r>
                                <m:rPr>
                                  <m:nor/>
                                </m:rPr>
                                <a:rPr lang="en-GB">
                                  <a:solidFill>
                                    <a:srgbClr val="7F007D"/>
                                  </a:solidFill>
                                  <a:latin typeface="Cambria Math"/>
                                </a:rPr>
                                <m:t>(</m:t>
                              </m:r>
                              <m:r>
                                <m:rPr>
                                  <m:nor/>
                                </m:rPr>
                                <a:rPr lang="en-GB" i="0" smtClean="0">
                                  <a:solidFill>
                                    <a:srgbClr val="7F007D"/>
                                  </a:solidFill>
                                  <a:latin typeface="Cambria Math"/>
                                </a:rPr>
                                <m:t>7</m:t>
                              </m:r>
                              <m:r>
                                <m:rPr>
                                  <m:nor/>
                                </m:rPr>
                                <a:rPr lang="en-GB" dirty="0">
                                  <a:solidFill>
                                    <a:srgbClr val="7F007D"/>
                                  </a:solidFill>
                                </a:rPr>
                                <m:t>−7)</m:t>
                              </m:r>
                            </m:e>
                            <m:sup>
                              <m:r>
                                <a:rPr lang="en-GB" b="0" i="1" dirty="0">
                                  <a:solidFill>
                                    <a:srgbClr val="7F007D"/>
                                  </a:solidFill>
                                  <a:latin typeface="Cambria Math"/>
                                </a:rPr>
                                <m:t>2</m:t>
                              </m:r>
                            </m:sup>
                          </m:sSup>
                          <m:r>
                            <m:rPr>
                              <m:nor/>
                            </m:rPr>
                            <a:rPr lang="en-GB" dirty="0">
                              <a:solidFill>
                                <a:srgbClr val="7F007D"/>
                              </a:solidFill>
                            </a:rPr>
                            <m:t>+</m:t>
                          </m:r>
                          <m:sSup>
                            <m:sSupPr>
                              <m:ctrlPr>
                                <a:rPr lang="en-GB" i="1" dirty="0">
                                  <a:solidFill>
                                    <a:srgbClr val="7F007D"/>
                                  </a:solidFill>
                                  <a:latin typeface="Cambria Math" panose="02040503050406030204" pitchFamily="18" charset="0"/>
                                </a:rPr>
                              </m:ctrlPr>
                            </m:sSupPr>
                            <m:e>
                              <m:r>
                                <m:rPr>
                                  <m:nor/>
                                </m:rPr>
                                <a:rPr lang="en-GB">
                                  <a:solidFill>
                                    <a:srgbClr val="7F007D"/>
                                  </a:solidFill>
                                  <a:latin typeface="Cambria Math"/>
                                </a:rPr>
                                <m:t>(</m:t>
                              </m:r>
                              <m:r>
                                <m:rPr>
                                  <m:nor/>
                                </m:rPr>
                                <a:rPr lang="en-GB" i="0" smtClean="0">
                                  <a:solidFill>
                                    <a:srgbClr val="7F007D"/>
                                  </a:solidFill>
                                  <a:latin typeface="Cambria Math"/>
                                </a:rPr>
                                <m:t>7</m:t>
                              </m:r>
                              <m:r>
                                <m:rPr>
                                  <m:nor/>
                                </m:rPr>
                                <a:rPr lang="en-GB" dirty="0">
                                  <a:solidFill>
                                    <a:srgbClr val="7F007D"/>
                                  </a:solidFill>
                                </a:rPr>
                                <m:t>−7)</m:t>
                              </m:r>
                            </m:e>
                            <m:sup>
                              <m:r>
                                <a:rPr lang="en-GB" b="0" i="1" dirty="0">
                                  <a:solidFill>
                                    <a:srgbClr val="7F007D"/>
                                  </a:solidFill>
                                  <a:latin typeface="Cambria Math"/>
                                </a:rPr>
                                <m:t>2</m:t>
                              </m:r>
                            </m:sup>
                          </m:sSup>
                          <m:r>
                            <m:rPr>
                              <m:nor/>
                            </m:rPr>
                            <a:rPr lang="en-GB" dirty="0">
                              <a:solidFill>
                                <a:srgbClr val="7F007D"/>
                              </a:solidFill>
                            </a:rPr>
                            <m:t>+</m:t>
                          </m:r>
                          <m:sSup>
                            <m:sSupPr>
                              <m:ctrlPr>
                                <a:rPr lang="en-GB" i="1" dirty="0">
                                  <a:solidFill>
                                    <a:srgbClr val="7F007D"/>
                                  </a:solidFill>
                                  <a:latin typeface="Cambria Math" panose="02040503050406030204" pitchFamily="18" charset="0"/>
                                </a:rPr>
                              </m:ctrlPr>
                            </m:sSupPr>
                            <m:e>
                              <m:r>
                                <m:rPr>
                                  <m:nor/>
                                </m:rPr>
                                <a:rPr lang="en-GB">
                                  <a:solidFill>
                                    <a:srgbClr val="7F007D"/>
                                  </a:solidFill>
                                  <a:latin typeface="Cambria Math"/>
                                </a:rPr>
                                <m:t>(</m:t>
                              </m:r>
                              <m:r>
                                <m:rPr>
                                  <m:nor/>
                                </m:rPr>
                                <a:rPr lang="en-GB" i="0" dirty="0" smtClean="0">
                                  <a:solidFill>
                                    <a:srgbClr val="7F007D"/>
                                  </a:solidFill>
                                </a:rPr>
                                <m:t>8</m:t>
                              </m:r>
                              <m:r>
                                <m:rPr>
                                  <m:nor/>
                                </m:rPr>
                                <a:rPr lang="en-GB" dirty="0">
                                  <a:solidFill>
                                    <a:srgbClr val="7F007D"/>
                                  </a:solidFill>
                                </a:rPr>
                                <m:t>−7)</m:t>
                              </m:r>
                            </m:e>
                            <m:sup>
                              <m:r>
                                <a:rPr lang="en-GB" b="0" i="1" dirty="0">
                                  <a:solidFill>
                                    <a:srgbClr val="7F007D"/>
                                  </a:solidFill>
                                  <a:latin typeface="Cambria Math"/>
                                </a:rPr>
                                <m:t>2</m:t>
                              </m:r>
                            </m:sup>
                          </m:sSup>
                          <m:r>
                            <m:rPr>
                              <m:nor/>
                            </m:rPr>
                            <a:rPr lang="en-GB" dirty="0">
                              <a:solidFill>
                                <a:srgbClr val="7F007D"/>
                              </a:solidFill>
                            </a:rPr>
                            <m:t>+</m:t>
                          </m:r>
                          <m:sSup>
                            <m:sSupPr>
                              <m:ctrlPr>
                                <a:rPr lang="en-GB" i="1" dirty="0">
                                  <a:solidFill>
                                    <a:srgbClr val="7F007D"/>
                                  </a:solidFill>
                                  <a:latin typeface="Cambria Math" panose="02040503050406030204" pitchFamily="18" charset="0"/>
                                </a:rPr>
                              </m:ctrlPr>
                            </m:sSupPr>
                            <m:e>
                              <m:r>
                                <m:rPr>
                                  <m:nor/>
                                </m:rPr>
                                <a:rPr lang="en-GB">
                                  <a:solidFill>
                                    <a:srgbClr val="7F007D"/>
                                  </a:solidFill>
                                  <a:latin typeface="Cambria Math"/>
                                </a:rPr>
                                <m:t>(</m:t>
                              </m:r>
                              <m:r>
                                <m:rPr>
                                  <m:nor/>
                                </m:rPr>
                                <a:rPr lang="en-GB" dirty="0">
                                  <a:solidFill>
                                    <a:srgbClr val="7F007D"/>
                                  </a:solidFill>
                                </a:rPr>
                                <m:t>19−7)</m:t>
                              </m:r>
                            </m:e>
                            <m:sup>
                              <m:r>
                                <a:rPr lang="en-GB" b="0" i="1" dirty="0">
                                  <a:solidFill>
                                    <a:srgbClr val="7F007D"/>
                                  </a:solidFill>
                                  <a:latin typeface="Cambria Math"/>
                                </a:rPr>
                                <m:t>2</m:t>
                              </m:r>
                            </m:sup>
                          </m:sSup>
                        </m:num>
                        <m:den>
                          <m:r>
                            <a:rPr lang="en-GB" b="0" i="1" smtClean="0">
                              <a:solidFill>
                                <a:srgbClr val="7F007D"/>
                              </a:solidFill>
                              <a:latin typeface="Cambria Math"/>
                            </a:rPr>
                            <m:t>8−1</m:t>
                          </m:r>
                        </m:den>
                      </m:f>
                    </m:oMath>
                  </m:oMathPara>
                </a14:m>
                <a:endParaRPr lang="en-GB" dirty="0">
                  <a:solidFill>
                    <a:srgbClr val="7F007D"/>
                  </a:solidFill>
                </a:endParaRPr>
              </a:p>
              <a:p>
                <a:endParaRPr lang="en-GB" dirty="0">
                  <a:solidFill>
                    <a:srgbClr val="7F007D"/>
                  </a:solidFill>
                </a:endParaRPr>
              </a:p>
              <a:p>
                <a:endParaRPr lang="en-GB" dirty="0">
                  <a:solidFill>
                    <a:srgbClr val="7F007D"/>
                  </a:solidFill>
                </a:endParaRPr>
              </a:p>
              <a:p>
                <a:pPr algn="ctr"/>
                <a14:m>
                  <m:oMath xmlns:m="http://schemas.openxmlformats.org/officeDocument/2006/math">
                    <m:sSup>
                      <m:sSupPr>
                        <m:ctrlPr>
                          <a:rPr lang="en-GB" sz="2200" i="1">
                            <a:solidFill>
                              <a:srgbClr val="7F007D"/>
                            </a:solidFill>
                            <a:latin typeface="Cambria Math" panose="02040503050406030204" pitchFamily="18" charset="0"/>
                          </a:rPr>
                        </m:ctrlPr>
                      </m:sSupPr>
                      <m:e>
                        <m:r>
                          <a:rPr lang="en-GB" sz="2200" b="0" i="1">
                            <a:solidFill>
                              <a:srgbClr val="7F007D"/>
                            </a:solidFill>
                            <a:latin typeface="Cambria Math"/>
                          </a:rPr>
                          <m:t>𝑠</m:t>
                        </m:r>
                      </m:e>
                      <m:sup>
                        <m:r>
                          <a:rPr lang="en-GB" sz="2200" b="0" i="1">
                            <a:solidFill>
                              <a:srgbClr val="7F007D"/>
                            </a:solidFill>
                            <a:latin typeface="Cambria Math"/>
                          </a:rPr>
                          <m:t>2</m:t>
                        </m:r>
                      </m:sup>
                    </m:sSup>
                    <m:r>
                      <a:rPr lang="en-GB" sz="2200" b="0" i="1">
                        <a:solidFill>
                          <a:srgbClr val="7F007D"/>
                        </a:solidFill>
                        <a:latin typeface="Cambria Math"/>
                      </a:rPr>
                      <m:t>=</m:t>
                    </m:r>
                  </m:oMath>
                </a14:m>
                <a:r>
                  <a:rPr lang="en-GB" sz="2200" dirty="0">
                    <a:solidFill>
                      <a:srgbClr val="7F007D"/>
                    </a:solidFill>
                  </a:rPr>
                  <a:t> </a:t>
                </a:r>
                <a14:m>
                  <m:oMath xmlns:m="http://schemas.openxmlformats.org/officeDocument/2006/math">
                    <m:f>
                      <m:fPr>
                        <m:ctrlPr>
                          <a:rPr lang="en-GB" sz="2200" i="1" dirty="0" smtClean="0">
                            <a:solidFill>
                              <a:srgbClr val="7F007D"/>
                            </a:solidFill>
                            <a:latin typeface="Cambria Math" panose="02040503050406030204" pitchFamily="18" charset="0"/>
                          </a:rPr>
                        </m:ctrlPr>
                      </m:fPr>
                      <m:num>
                        <m:r>
                          <a:rPr lang="en-GB" sz="2200" b="0" i="1" dirty="0" smtClean="0">
                            <a:solidFill>
                              <a:srgbClr val="7F007D"/>
                            </a:solidFill>
                            <a:latin typeface="Cambria Math"/>
                          </a:rPr>
                          <m:t>25+16+9+1+0+0+1+144</m:t>
                        </m:r>
                      </m:num>
                      <m:den>
                        <m:r>
                          <a:rPr lang="en-GB" sz="2200" b="0" i="1" dirty="0" smtClean="0">
                            <a:solidFill>
                              <a:srgbClr val="7F007D"/>
                            </a:solidFill>
                            <a:latin typeface="Cambria Math"/>
                          </a:rPr>
                          <m:t>7</m:t>
                        </m:r>
                      </m:den>
                    </m:f>
                  </m:oMath>
                </a14:m>
                <a:endParaRPr lang="en-GB" sz="2200" dirty="0">
                  <a:solidFill>
                    <a:srgbClr val="7F007D"/>
                  </a:solidFill>
                </a:endParaRPr>
              </a:p>
              <a:p>
                <a:endParaRPr lang="en-GB" dirty="0">
                  <a:solidFill>
                    <a:srgbClr val="7F007D"/>
                  </a:solidFill>
                </a:endParaRPr>
              </a:p>
              <a:p>
                <a:pPr algn="ctr"/>
                <a14:m>
                  <m:oMath xmlns:m="http://schemas.openxmlformats.org/officeDocument/2006/math">
                    <m:sSup>
                      <m:sSupPr>
                        <m:ctrlPr>
                          <a:rPr lang="en-GB" i="1">
                            <a:solidFill>
                              <a:srgbClr val="7F007D"/>
                            </a:solidFill>
                            <a:latin typeface="Cambria Math" panose="02040503050406030204" pitchFamily="18" charset="0"/>
                          </a:rPr>
                        </m:ctrlPr>
                      </m:sSupPr>
                      <m:e>
                        <m:r>
                          <a:rPr lang="en-GB" b="0" i="1">
                            <a:solidFill>
                              <a:srgbClr val="7F007D"/>
                            </a:solidFill>
                            <a:latin typeface="Cambria Math"/>
                          </a:rPr>
                          <m:t>𝑠</m:t>
                        </m:r>
                      </m:e>
                      <m:sup>
                        <m:r>
                          <a:rPr lang="en-GB" b="0" i="1">
                            <a:solidFill>
                              <a:srgbClr val="7F007D"/>
                            </a:solidFill>
                            <a:latin typeface="Cambria Math"/>
                          </a:rPr>
                          <m:t>2</m:t>
                        </m:r>
                      </m:sup>
                    </m:sSup>
                    <m:r>
                      <a:rPr lang="en-GB" b="0" i="1">
                        <a:solidFill>
                          <a:srgbClr val="7F007D"/>
                        </a:solidFill>
                        <a:latin typeface="Cambria Math"/>
                      </a:rPr>
                      <m:t>=</m:t>
                    </m:r>
                  </m:oMath>
                </a14:m>
                <a:r>
                  <a:rPr lang="en-GB" dirty="0">
                    <a:solidFill>
                      <a:srgbClr val="7F007D"/>
                    </a:solidFill>
                  </a:rPr>
                  <a:t> 28</a:t>
                </a:r>
              </a:p>
            </p:txBody>
          </p:sp>
        </mc:Choice>
        <mc:Fallback xmlns="">
          <p:sp>
            <p:nvSpPr>
              <p:cNvPr id="5" name="TextBox 4"/>
              <p:cNvSpPr txBox="1">
                <a:spLocks noRot="1" noChangeAspect="1" noMove="1" noResize="1" noEditPoints="1" noAdjustHandles="1" noChangeArrowheads="1" noChangeShapeType="1" noTextEdit="1"/>
              </p:cNvSpPr>
              <p:nvPr/>
            </p:nvSpPr>
            <p:spPr>
              <a:xfrm>
                <a:off x="4504822" y="3058297"/>
                <a:ext cx="7858628" cy="3590153"/>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386585" y="3532727"/>
                <a:ext cx="3175000" cy="1460500"/>
              </a:xfrm>
              <a:prstGeom prst="rect">
                <a:avLst/>
              </a:prstGeom>
            </p:spPr>
            <p:txBody>
              <a:bodyPr vert="horz" wrap="none" lIns="0" tIns="0" rIns="0" bIns="0" rtlCol="0" anchor="t" anchorCtr="0">
                <a:normAutofit fontScale="62500" lnSpcReduction="20000"/>
              </a:bodyPr>
              <a:lstStyle/>
              <a:p>
                <a:pPr/>
                <a14:m>
                  <m:oMathPara xmlns:m="http://schemas.openxmlformats.org/officeDocument/2006/math">
                    <m:oMathParaPr>
                      <m:jc m:val="centerGroup"/>
                    </m:oMathParaPr>
                    <m:oMath xmlns:m="http://schemas.openxmlformats.org/officeDocument/2006/math">
                      <m:nary>
                        <m:naryPr>
                          <m:chr m:val="∑"/>
                          <m:ctrlPr>
                            <a:rPr lang="en-GB" sz="3200" i="1" smtClean="0">
                              <a:latin typeface="Cambria Math" panose="02040503050406030204" pitchFamily="18" charset="0"/>
                            </a:rPr>
                          </m:ctrlPr>
                        </m:naryPr>
                        <m:sub>
                          <m:r>
                            <m:rPr>
                              <m:brk m:alnAt="23"/>
                            </m:rPr>
                            <a:rPr lang="en-GB" sz="3200" b="0" i="1" smtClean="0">
                              <a:latin typeface="Cambria Math"/>
                            </a:rPr>
                            <m:t>𝑖</m:t>
                          </m:r>
                          <m:r>
                            <a:rPr lang="en-GB" sz="3200" b="0" i="1" smtClean="0">
                              <a:latin typeface="Cambria Math"/>
                            </a:rPr>
                            <m:t>=1</m:t>
                          </m:r>
                        </m:sub>
                        <m:sup>
                          <m:r>
                            <a:rPr lang="en-GB" sz="3200" b="0" i="1" smtClean="0">
                              <a:latin typeface="Cambria Math"/>
                            </a:rPr>
                            <m:t>𝑛</m:t>
                          </m:r>
                        </m:sup>
                        <m:e>
                          <m:sSup>
                            <m:sSupPr>
                              <m:ctrlPr>
                                <a:rPr lang="en-GB" sz="3200" i="1" smtClean="0">
                                  <a:latin typeface="Cambria Math" panose="02040503050406030204" pitchFamily="18" charset="0"/>
                                </a:rPr>
                              </m:ctrlPr>
                            </m:sSupPr>
                            <m:e>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a:rPr>
                                        <m:t>𝑥</m:t>
                                      </m:r>
                                    </m:e>
                                    <m:sub>
                                      <m:r>
                                        <a:rPr lang="en-GB" sz="3200" i="1">
                                          <a:latin typeface="Cambria Math"/>
                                        </a:rPr>
                                        <m:t>𝑖</m:t>
                                      </m:r>
                                    </m:sub>
                                  </m:sSub>
                                  <m:r>
                                    <a:rPr lang="en-GB" sz="3200" i="1">
                                      <a:latin typeface="Cambria Math"/>
                                    </a:rPr>
                                    <m:t>−</m:t>
                                  </m:r>
                                  <m:acc>
                                    <m:accPr>
                                      <m:chr m:val="̅"/>
                                      <m:ctrlPr>
                                        <a:rPr lang="en-GB" sz="3200" i="1">
                                          <a:latin typeface="Cambria Math" panose="02040503050406030204" pitchFamily="18" charset="0"/>
                                        </a:rPr>
                                      </m:ctrlPr>
                                    </m:accPr>
                                    <m:e>
                                      <m:r>
                                        <a:rPr lang="en-GB" sz="3200" i="1">
                                          <a:latin typeface="Cambria Math"/>
                                        </a:rPr>
                                        <m:t>𝑥</m:t>
                                      </m:r>
                                    </m:e>
                                  </m:acc>
                                </m:e>
                              </m:d>
                            </m:e>
                            <m:sup>
                              <m:r>
                                <a:rPr lang="en-GB" sz="3200" b="0" i="1" smtClean="0">
                                  <a:latin typeface="Cambria Math"/>
                                </a:rPr>
                                <m:t>2</m:t>
                              </m:r>
                            </m:sup>
                          </m:sSup>
                        </m:e>
                      </m:nary>
                    </m:oMath>
                  </m:oMathPara>
                </a14:m>
                <a:endParaRPr lang="en-GB" sz="3200" dirty="0"/>
              </a:p>
              <a:p>
                <a:endParaRPr lang="en-GB" sz="3200" dirty="0"/>
              </a:p>
              <a:p>
                <a:pPr/>
                <a14:m>
                  <m:oMathPara xmlns:m="http://schemas.openxmlformats.org/officeDocument/2006/math">
                    <m:oMathParaPr>
                      <m:jc m:val="centerGroup"/>
                    </m:oMathParaPr>
                    <m:oMath xmlns:m="http://schemas.openxmlformats.org/officeDocument/2006/math">
                      <m:r>
                        <a:rPr lang="en-GB" sz="3200" b="0" i="1" smtClean="0">
                          <a:latin typeface="Cambria Math"/>
                        </a:rPr>
                        <m:t>𝑛</m:t>
                      </m:r>
                      <m:r>
                        <a:rPr lang="en-GB" sz="3200" b="0" i="1" smtClean="0">
                          <a:latin typeface="Cambria Math"/>
                        </a:rPr>
                        <m:t>−1</m:t>
                      </m:r>
                    </m:oMath>
                  </m:oMathPara>
                </a14:m>
                <a:endParaRPr lang="en-GB"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86585" y="3532727"/>
                <a:ext cx="3175000" cy="1460500"/>
              </a:xfrm>
              <a:prstGeom prst="rect">
                <a:avLst/>
              </a:prstGeom>
              <a:blipFill rotWithShape="1">
                <a:blip r:embed="rId4"/>
                <a:stretch>
                  <a:fillRect/>
                </a:stretch>
              </a:blipFill>
            </p:spPr>
            <p:txBody>
              <a:bodyPr/>
              <a:lstStyle/>
              <a:p>
                <a:r>
                  <a:rPr lang="en-GB">
                    <a:noFill/>
                  </a:rPr>
                  <a:t> </a:t>
                </a:r>
              </a:p>
            </p:txBody>
          </p:sp>
        </mc:Fallback>
      </mc:AlternateContent>
      <p:cxnSp>
        <p:nvCxnSpPr>
          <p:cNvPr id="10" name="Straight Connector 9"/>
          <p:cNvCxnSpPr/>
          <p:nvPr/>
        </p:nvCxnSpPr>
        <p:spPr>
          <a:xfrm>
            <a:off x="2110485" y="4543989"/>
            <a:ext cx="16256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1502917" y="4339281"/>
                <a:ext cx="689865" cy="914400"/>
              </a:xfrm>
              <a:prstGeom prst="rect">
                <a:avLst/>
              </a:prstGeom>
            </p:spPr>
            <p:txBody>
              <a:bodyPr vert="horz" wrap="none" lIns="0" tIns="0" rIns="0" bIns="0" rtlCol="0" anchor="t" anchorCtr="0">
                <a:normAutofit/>
              </a:bodyPr>
              <a:lstStyle/>
              <a:p>
                <a:pPr algn="l"/>
                <a14:m>
                  <m:oMath xmlns:m="http://schemas.openxmlformats.org/officeDocument/2006/math">
                    <m:sSup>
                      <m:sSupPr>
                        <m:ctrlPr>
                          <a:rPr lang="en-GB" sz="2000" i="1" smtClean="0">
                            <a:latin typeface="Cambria Math" panose="02040503050406030204" pitchFamily="18" charset="0"/>
                          </a:rPr>
                        </m:ctrlPr>
                      </m:sSupPr>
                      <m:e>
                        <m:r>
                          <a:rPr lang="en-GB" sz="2000" b="0" i="1" smtClean="0">
                            <a:latin typeface="Cambria Math"/>
                          </a:rPr>
                          <m:t>𝑠</m:t>
                        </m:r>
                      </m:e>
                      <m:sup>
                        <m:r>
                          <a:rPr lang="en-GB" sz="2000" b="0" i="1" smtClean="0">
                            <a:latin typeface="Cambria Math"/>
                          </a:rPr>
                          <m:t>2</m:t>
                        </m:r>
                      </m:sup>
                    </m:sSup>
                  </m:oMath>
                </a14:m>
                <a:r>
                  <a:rPr lang="en-GB" sz="2000" dirty="0"/>
                  <a:t> = </a:t>
                </a:r>
              </a:p>
            </p:txBody>
          </p:sp>
        </mc:Choice>
        <mc:Fallback xmlns="">
          <p:sp>
            <p:nvSpPr>
              <p:cNvPr id="2" name="TextBox 1"/>
              <p:cNvSpPr txBox="1">
                <a:spLocks noRot="1" noChangeAspect="1" noMove="1" noResize="1" noEditPoints="1" noAdjustHandles="1" noChangeArrowheads="1" noChangeShapeType="1" noTextEdit="1"/>
              </p:cNvSpPr>
              <p:nvPr/>
            </p:nvSpPr>
            <p:spPr>
              <a:xfrm>
                <a:off x="1502917" y="4339281"/>
                <a:ext cx="689865" cy="914400"/>
              </a:xfrm>
              <a:prstGeom prst="rect">
                <a:avLst/>
              </a:prstGeom>
              <a:blipFill rotWithShape="1">
                <a:blip r:embed="rId5"/>
                <a:stretch>
                  <a:fillRect l="-9735" t="-8000" r="-3540"/>
                </a:stretch>
              </a:blipFill>
            </p:spPr>
            <p:txBody>
              <a:bodyPr/>
              <a:lstStyle/>
              <a:p>
                <a:r>
                  <a:rPr lang="en-GB">
                    <a:noFill/>
                  </a:rPr>
                  <a:t> </a:t>
                </a:r>
              </a:p>
            </p:txBody>
          </p:sp>
        </mc:Fallback>
      </mc:AlternateContent>
    </p:spTree>
    <p:extLst>
      <p:ext uri="{BB962C8B-B14F-4D97-AF65-F5344CB8AC3E}">
        <p14:creationId xmlns:p14="http://schemas.microsoft.com/office/powerpoint/2010/main" val="768693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635" y="2152625"/>
            <a:ext cx="2400820" cy="1837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Rectangle 1"/>
              <p:cNvSpPr/>
              <p:nvPr/>
            </p:nvSpPr>
            <p:spPr>
              <a:xfrm>
                <a:off x="1349289" y="5880910"/>
                <a:ext cx="10050231" cy="707886"/>
              </a:xfrm>
              <a:prstGeom prst="rect">
                <a:avLst/>
              </a:prstGeom>
            </p:spPr>
            <p:txBody>
              <a:bodyPr wrap="square">
                <a:spAutoFit/>
              </a:bodyPr>
              <a:lstStyle/>
              <a:p>
                <a:pPr>
                  <a:lnSpc>
                    <a:spcPct val="100000"/>
                  </a:lnSpc>
                  <a:defRPr/>
                </a:pPr>
                <a:r>
                  <a:rPr lang="en-GB" sz="2000" dirty="0"/>
                  <a:t>NB: the higher the value (of </a:t>
                </a:r>
                <a14:m>
                  <m:oMath xmlns:m="http://schemas.openxmlformats.org/officeDocument/2006/math">
                    <m:r>
                      <a:rPr lang="en-GB" sz="2000" i="1">
                        <a:latin typeface="Cambria Math"/>
                      </a:rPr>
                      <m:t>𝑠</m:t>
                    </m:r>
                  </m:oMath>
                </a14:m>
                <a:r>
                  <a:rPr lang="en-GB" sz="2000" dirty="0"/>
                  <a:t>), the more widely distributed the variable’s data values are around the mean. </a:t>
                </a:r>
              </a:p>
            </p:txBody>
          </p:sp>
        </mc:Choice>
        <mc:Fallback xmlns="">
          <p:sp>
            <p:nvSpPr>
              <p:cNvPr id="2" name="Rectangle 1"/>
              <p:cNvSpPr>
                <a:spLocks noRot="1" noChangeAspect="1" noMove="1" noResize="1" noEditPoints="1" noAdjustHandles="1" noChangeArrowheads="1" noChangeShapeType="1" noTextEdit="1"/>
              </p:cNvSpPr>
              <p:nvPr/>
            </p:nvSpPr>
            <p:spPr>
              <a:xfrm>
                <a:off x="1349289" y="5880910"/>
                <a:ext cx="10050231" cy="707886"/>
              </a:xfrm>
              <a:prstGeom prst="rect">
                <a:avLst/>
              </a:prstGeom>
              <a:blipFill rotWithShape="1">
                <a:blip r:embed="rId4"/>
                <a:stretch>
                  <a:fillRect l="-606" t="-3448" b="-15517"/>
                </a:stretch>
              </a:blipFill>
            </p:spPr>
            <p:txBody>
              <a:bodyPr/>
              <a:lstStyle/>
              <a:p>
                <a:r>
                  <a:rPr lang="en-GB">
                    <a:noFill/>
                  </a:rPr>
                  <a:t> </a:t>
                </a:r>
              </a:p>
            </p:txBody>
          </p:sp>
        </mc:Fallback>
      </mc:AlternateContent>
      <p:sp>
        <p:nvSpPr>
          <p:cNvPr id="5" name="Rectangle 4"/>
          <p:cNvSpPr/>
          <p:nvPr/>
        </p:nvSpPr>
        <p:spPr>
          <a:xfrm>
            <a:off x="1349288" y="1820898"/>
            <a:ext cx="8183018" cy="400110"/>
          </a:xfrm>
          <a:prstGeom prst="rect">
            <a:avLst/>
          </a:prstGeom>
        </p:spPr>
        <p:txBody>
          <a:bodyPr wrap="square">
            <a:spAutoFit/>
          </a:bodyPr>
          <a:lstStyle/>
          <a:p>
            <a:pPr>
              <a:lnSpc>
                <a:spcPct val="100000"/>
              </a:lnSpc>
              <a:defRPr/>
            </a:pPr>
            <a:r>
              <a:rPr lang="en-GB" sz="2000" i="1" dirty="0"/>
              <a:t>standard deviation </a:t>
            </a:r>
            <a:r>
              <a:rPr lang="en-GB" sz="2000" dirty="0"/>
              <a:t>= square root of the variance</a:t>
            </a:r>
          </a:p>
        </p:txBody>
      </p:sp>
      <p:sp>
        <p:nvSpPr>
          <p:cNvPr id="6" name="Rectangle 5"/>
          <p:cNvSpPr/>
          <p:nvPr/>
        </p:nvSpPr>
        <p:spPr>
          <a:xfrm>
            <a:off x="1349288" y="4144155"/>
            <a:ext cx="10318456" cy="400110"/>
          </a:xfrm>
          <a:prstGeom prst="rect">
            <a:avLst/>
          </a:prstGeom>
        </p:spPr>
        <p:txBody>
          <a:bodyPr wrap="square">
            <a:spAutoFit/>
          </a:bodyPr>
          <a:lstStyle/>
          <a:p>
            <a:pPr>
              <a:lnSpc>
                <a:spcPct val="100000"/>
              </a:lnSpc>
              <a:defRPr/>
            </a:pPr>
            <a:r>
              <a:rPr lang="en-GB" sz="2000" dirty="0"/>
              <a:t>Standard deviation reflects how tightly the observations cluster around the mean.</a:t>
            </a:r>
          </a:p>
        </p:txBody>
      </p:sp>
      <mc:AlternateContent xmlns:mc="http://schemas.openxmlformats.org/markup-compatibility/2006" xmlns:a14="http://schemas.microsoft.com/office/drawing/2010/main">
        <mc:Choice Requires="a14">
          <p:sp>
            <p:nvSpPr>
              <p:cNvPr id="10" name="Rectangle 9"/>
              <p:cNvSpPr/>
              <p:nvPr/>
            </p:nvSpPr>
            <p:spPr>
              <a:xfrm>
                <a:off x="8267700" y="2575760"/>
                <a:ext cx="3604020" cy="1015663"/>
              </a:xfrm>
              <a:prstGeom prst="rect">
                <a:avLst/>
              </a:prstGeom>
            </p:spPr>
            <p:txBody>
              <a:bodyPr wrap="square">
                <a:spAutoFit/>
              </a:bodyPr>
              <a:lstStyle/>
              <a:p>
                <a:pPr algn="r"/>
                <a:r>
                  <a:rPr lang="en-GB" sz="2000" dirty="0">
                    <a:solidFill>
                      <a:srgbClr val="7F007D"/>
                    </a:solidFill>
                  </a:rPr>
                  <a:t>variance = </a:t>
                </a:r>
                <a14:m>
                  <m:oMath xmlns:m="http://schemas.openxmlformats.org/officeDocument/2006/math">
                    <m:sSup>
                      <m:sSupPr>
                        <m:ctrlPr>
                          <a:rPr lang="en-GB" sz="2000" i="1" smtClean="0">
                            <a:solidFill>
                              <a:srgbClr val="7F007D"/>
                            </a:solidFill>
                            <a:latin typeface="Cambria Math" panose="02040503050406030204" pitchFamily="18" charset="0"/>
                          </a:rPr>
                        </m:ctrlPr>
                      </m:sSupPr>
                      <m:e>
                        <m:r>
                          <a:rPr lang="en-GB" sz="2000" i="1">
                            <a:solidFill>
                              <a:srgbClr val="7F007D"/>
                            </a:solidFill>
                            <a:latin typeface="Cambria Math"/>
                          </a:rPr>
                          <m:t>𝑠</m:t>
                        </m:r>
                      </m:e>
                      <m:sup>
                        <m:r>
                          <a:rPr lang="en-GB" sz="2000" i="1">
                            <a:solidFill>
                              <a:srgbClr val="7F007D"/>
                            </a:solidFill>
                            <a:latin typeface="Cambria Math"/>
                          </a:rPr>
                          <m:t>2</m:t>
                        </m:r>
                      </m:sup>
                    </m:sSup>
                    <m:r>
                      <a:rPr lang="en-GB" sz="2000" i="1">
                        <a:solidFill>
                          <a:srgbClr val="7F007D"/>
                        </a:solidFill>
                        <a:latin typeface="Cambria Math"/>
                      </a:rPr>
                      <m:t>=</m:t>
                    </m:r>
                  </m:oMath>
                </a14:m>
                <a:r>
                  <a:rPr lang="en-GB" sz="2000" dirty="0">
                    <a:solidFill>
                      <a:srgbClr val="7F007D"/>
                    </a:solidFill>
                  </a:rPr>
                  <a:t> 28</a:t>
                </a:r>
              </a:p>
              <a:p>
                <a:pPr algn="r"/>
                <a:endParaRPr lang="en-GB" sz="2000" dirty="0">
                  <a:solidFill>
                    <a:srgbClr val="7F007D"/>
                  </a:solidFill>
                </a:endParaRPr>
              </a:p>
              <a:p>
                <a:pPr algn="r"/>
                <a:r>
                  <a:rPr lang="en-GB" sz="2000" dirty="0">
                    <a:solidFill>
                      <a:srgbClr val="7F007D"/>
                    </a:solidFill>
                  </a:rPr>
                  <a:t>standard deviation =  </a:t>
                </a:r>
                <a14:m>
                  <m:oMath xmlns:m="http://schemas.openxmlformats.org/officeDocument/2006/math">
                    <m:r>
                      <a:rPr lang="en-GB" sz="2000" i="1">
                        <a:solidFill>
                          <a:srgbClr val="7F007D"/>
                        </a:solidFill>
                        <a:latin typeface="Cambria Math"/>
                      </a:rPr>
                      <m:t>𝑠</m:t>
                    </m:r>
                    <m:r>
                      <a:rPr lang="en-GB" sz="2000" i="1">
                        <a:solidFill>
                          <a:srgbClr val="7F007D"/>
                        </a:solidFill>
                        <a:latin typeface="Cambria Math"/>
                      </a:rPr>
                      <m:t>=5.3</m:t>
                    </m:r>
                  </m:oMath>
                </a14:m>
                <a:endParaRPr lang="en-GB" sz="2000" dirty="0">
                  <a:solidFill>
                    <a:srgbClr val="7F007D"/>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8267700" y="2575760"/>
                <a:ext cx="3604020" cy="1015663"/>
              </a:xfrm>
              <a:prstGeom prst="rect">
                <a:avLst/>
              </a:prstGeom>
              <a:blipFill rotWithShape="1">
                <a:blip r:embed="rId5"/>
                <a:stretch>
                  <a:fillRect t="-2410" r="-1861" b="-10843"/>
                </a:stretch>
              </a:blipFill>
            </p:spPr>
            <p:txBody>
              <a:bodyPr/>
              <a:lstStyle/>
              <a:p>
                <a:r>
                  <a:rPr lang="en-GB">
                    <a:noFill/>
                  </a:rPr>
                  <a:t> </a:t>
                </a:r>
              </a:p>
            </p:txBody>
          </p:sp>
        </mc:Fallback>
      </mc:AlternateContent>
      <p:sp>
        <p:nvSpPr>
          <p:cNvPr id="11" name="Rectangle 10"/>
          <p:cNvSpPr/>
          <p:nvPr/>
        </p:nvSpPr>
        <p:spPr>
          <a:xfrm>
            <a:off x="1349289" y="4687447"/>
            <a:ext cx="10050231" cy="1015663"/>
          </a:xfrm>
          <a:prstGeom prst="rect">
            <a:avLst/>
          </a:prstGeom>
        </p:spPr>
        <p:txBody>
          <a:bodyPr wrap="square">
            <a:spAutoFit/>
          </a:bodyPr>
          <a:lstStyle/>
          <a:p>
            <a:pPr>
              <a:lnSpc>
                <a:spcPct val="100000"/>
              </a:lnSpc>
              <a:defRPr/>
            </a:pPr>
            <a:r>
              <a:rPr lang="en-GB" sz="2000" b="1" dirty="0"/>
              <a:t>a high proportion of observations usually lie within “one SD” of the mean.</a:t>
            </a:r>
          </a:p>
          <a:p>
            <a:pPr>
              <a:lnSpc>
                <a:spcPct val="100000"/>
              </a:lnSpc>
              <a:defRPr/>
            </a:pPr>
            <a:r>
              <a:rPr lang="en-GB" sz="2000" i="1" dirty="0">
                <a:solidFill>
                  <a:srgbClr val="004050"/>
                </a:solidFill>
              </a:rPr>
              <a:t>e.g. average height of men = 5 feet 9 inches, with SD of 3 inches.</a:t>
            </a:r>
          </a:p>
          <a:p>
            <a:pPr>
              <a:lnSpc>
                <a:spcPct val="100000"/>
              </a:lnSpc>
              <a:defRPr/>
            </a:pPr>
            <a:r>
              <a:rPr lang="en-GB" sz="2000" i="1" dirty="0">
                <a:solidFill>
                  <a:srgbClr val="004050"/>
                </a:solidFill>
              </a:rPr>
              <a:t>a high proportion of men are between 5 feet 6 inches and 6 </a:t>
            </a:r>
            <a:r>
              <a:rPr lang="en-GB" sz="2000" i="1" dirty="0" err="1">
                <a:solidFill>
                  <a:srgbClr val="004050"/>
                </a:solidFill>
              </a:rPr>
              <a:t>feett</a:t>
            </a:r>
            <a:endParaRPr lang="en-GB" sz="2000" i="1" dirty="0">
              <a:solidFill>
                <a:srgbClr val="004050"/>
              </a:solidFill>
            </a:endParaRPr>
          </a:p>
        </p:txBody>
      </p:sp>
      <p:sp>
        <p:nvSpPr>
          <p:cNvPr id="9" name="Rectangle 8"/>
          <p:cNvSpPr/>
          <p:nvPr/>
        </p:nvSpPr>
        <p:spPr>
          <a:xfrm>
            <a:off x="1349288" y="360000"/>
            <a:ext cx="9374682" cy="1446550"/>
          </a:xfrm>
          <a:prstGeom prst="rect">
            <a:avLst/>
          </a:prstGeom>
        </p:spPr>
        <p:txBody>
          <a:bodyPr wrap="none">
            <a:spAutoFit/>
          </a:bodyPr>
          <a:lstStyle/>
          <a:p>
            <a:r>
              <a:rPr lang="en-GB" sz="4400" dirty="0"/>
              <a:t>Measures of Dispersion (</a:t>
            </a:r>
            <a:r>
              <a:rPr lang="en-GB" sz="4400" b="1" dirty="0"/>
              <a:t>Standard </a:t>
            </a:r>
          </a:p>
          <a:p>
            <a:r>
              <a:rPr lang="en-GB" sz="4400" b="1" dirty="0"/>
              <a:t>							Deviation</a:t>
            </a:r>
            <a:r>
              <a:rPr lang="en-GB" sz="4400" dirty="0"/>
              <a:t>)</a:t>
            </a:r>
          </a:p>
        </p:txBody>
      </p:sp>
      <mc:AlternateContent xmlns:mc="http://schemas.openxmlformats.org/markup-compatibility/2006" xmlns:a14="http://schemas.microsoft.com/office/drawing/2010/main">
        <mc:Choice Requires="a14">
          <p:sp>
            <p:nvSpPr>
              <p:cNvPr id="14" name="TextBox 13"/>
              <p:cNvSpPr txBox="1"/>
              <p:nvPr/>
            </p:nvSpPr>
            <p:spPr>
              <a:xfrm>
                <a:off x="3240785" y="2417150"/>
                <a:ext cx="3175000" cy="1460500"/>
              </a:xfrm>
              <a:prstGeom prst="rect">
                <a:avLst/>
              </a:prstGeom>
            </p:spPr>
            <p:txBody>
              <a:bodyPr vert="horz" wrap="none" lIns="0" tIns="0" rIns="0" bIns="0" rtlCol="0" anchor="t" anchorCtr="0">
                <a:normAutofit fontScale="62500" lnSpcReduction="20000"/>
              </a:bodyPr>
              <a:lstStyle/>
              <a:p>
                <a:pPr/>
                <a14:m>
                  <m:oMathPara xmlns:m="http://schemas.openxmlformats.org/officeDocument/2006/math">
                    <m:oMathParaPr>
                      <m:jc m:val="centerGroup"/>
                    </m:oMathParaPr>
                    <m:oMath xmlns:m="http://schemas.openxmlformats.org/officeDocument/2006/math">
                      <m:nary>
                        <m:naryPr>
                          <m:chr m:val="∑"/>
                          <m:ctrlPr>
                            <a:rPr lang="en-GB" sz="3200" i="1" smtClean="0">
                              <a:latin typeface="Cambria Math" panose="02040503050406030204" pitchFamily="18" charset="0"/>
                            </a:rPr>
                          </m:ctrlPr>
                        </m:naryPr>
                        <m:sub>
                          <m:r>
                            <m:rPr>
                              <m:brk m:alnAt="23"/>
                            </m:rPr>
                            <a:rPr lang="en-GB" sz="3200" b="0" i="1" smtClean="0">
                              <a:latin typeface="Cambria Math"/>
                            </a:rPr>
                            <m:t>𝑖</m:t>
                          </m:r>
                          <m:r>
                            <a:rPr lang="en-GB" sz="3200" b="0" i="1" smtClean="0">
                              <a:latin typeface="Cambria Math"/>
                            </a:rPr>
                            <m:t>=1</m:t>
                          </m:r>
                        </m:sub>
                        <m:sup>
                          <m:r>
                            <a:rPr lang="en-GB" sz="3200" b="0" i="1" smtClean="0">
                              <a:latin typeface="Cambria Math"/>
                            </a:rPr>
                            <m:t>𝑛</m:t>
                          </m:r>
                        </m:sup>
                        <m:e>
                          <m:sSup>
                            <m:sSupPr>
                              <m:ctrlPr>
                                <a:rPr lang="en-GB" sz="3200" i="1" smtClean="0">
                                  <a:latin typeface="Cambria Math" panose="02040503050406030204" pitchFamily="18" charset="0"/>
                                </a:rPr>
                              </m:ctrlPr>
                            </m:sSupPr>
                            <m:e>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a:rPr>
                                        <m:t>𝑥</m:t>
                                      </m:r>
                                    </m:e>
                                    <m:sub>
                                      <m:r>
                                        <a:rPr lang="en-GB" sz="3200" i="1">
                                          <a:latin typeface="Cambria Math"/>
                                        </a:rPr>
                                        <m:t>𝑖</m:t>
                                      </m:r>
                                    </m:sub>
                                  </m:sSub>
                                  <m:r>
                                    <a:rPr lang="en-GB" sz="3200" i="1">
                                      <a:latin typeface="Cambria Math"/>
                                    </a:rPr>
                                    <m:t>−</m:t>
                                  </m:r>
                                  <m:acc>
                                    <m:accPr>
                                      <m:chr m:val="̅"/>
                                      <m:ctrlPr>
                                        <a:rPr lang="en-GB" sz="3200" i="1">
                                          <a:latin typeface="Cambria Math" panose="02040503050406030204" pitchFamily="18" charset="0"/>
                                        </a:rPr>
                                      </m:ctrlPr>
                                    </m:accPr>
                                    <m:e>
                                      <m:r>
                                        <a:rPr lang="en-GB" sz="3200" i="1">
                                          <a:latin typeface="Cambria Math"/>
                                        </a:rPr>
                                        <m:t>𝑥</m:t>
                                      </m:r>
                                    </m:e>
                                  </m:acc>
                                </m:e>
                              </m:d>
                            </m:e>
                            <m:sup>
                              <m:r>
                                <a:rPr lang="en-GB" sz="3200" b="0" i="1" smtClean="0">
                                  <a:latin typeface="Cambria Math"/>
                                </a:rPr>
                                <m:t>2</m:t>
                              </m:r>
                            </m:sup>
                          </m:sSup>
                        </m:e>
                      </m:nary>
                    </m:oMath>
                  </m:oMathPara>
                </a14:m>
                <a:endParaRPr lang="en-GB" sz="3200" dirty="0"/>
              </a:p>
              <a:p>
                <a:endParaRPr lang="en-GB" sz="3200" dirty="0"/>
              </a:p>
              <a:p>
                <a:pPr/>
                <a14:m>
                  <m:oMathPara xmlns:m="http://schemas.openxmlformats.org/officeDocument/2006/math">
                    <m:oMathParaPr>
                      <m:jc m:val="centerGroup"/>
                    </m:oMathParaPr>
                    <m:oMath xmlns:m="http://schemas.openxmlformats.org/officeDocument/2006/math">
                      <m:r>
                        <a:rPr lang="en-GB" sz="3200" b="0" i="1" smtClean="0">
                          <a:latin typeface="Cambria Math"/>
                        </a:rPr>
                        <m:t>𝑛</m:t>
                      </m:r>
                      <m:r>
                        <a:rPr lang="en-GB" sz="3200" b="0" i="1" smtClean="0">
                          <a:latin typeface="Cambria Math"/>
                        </a:rPr>
                        <m:t>−1</m:t>
                      </m:r>
                    </m:oMath>
                  </m:oMathPara>
                </a14:m>
                <a:endParaRPr lang="en-GB"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240785" y="2417150"/>
                <a:ext cx="3175000" cy="1460500"/>
              </a:xfrm>
              <a:prstGeom prst="rect">
                <a:avLst/>
              </a:prstGeom>
              <a:blipFill rotWithShape="1">
                <a:blip r:embed="rId6"/>
                <a:stretch>
                  <a:fillRect/>
                </a:stretch>
              </a:blipFill>
            </p:spPr>
            <p:txBody>
              <a:bodyPr/>
              <a:lstStyle/>
              <a:p>
                <a:r>
                  <a:rPr lang="en-GB">
                    <a:noFill/>
                  </a:rPr>
                  <a:t> </a:t>
                </a:r>
              </a:p>
            </p:txBody>
          </p:sp>
        </mc:Fallback>
      </mc:AlternateContent>
      <p:cxnSp>
        <p:nvCxnSpPr>
          <p:cNvPr id="15" name="Straight Connector 14"/>
          <p:cNvCxnSpPr/>
          <p:nvPr/>
        </p:nvCxnSpPr>
        <p:spPr>
          <a:xfrm>
            <a:off x="3964685" y="3428412"/>
            <a:ext cx="16256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2861817" y="3223704"/>
                <a:ext cx="689865" cy="914400"/>
              </a:xfrm>
              <a:prstGeom prst="rect">
                <a:avLst/>
              </a:prstGeom>
            </p:spPr>
            <p:txBody>
              <a:bodyPr vert="horz" wrap="none" lIns="0" tIns="0" rIns="0" bIns="0" rtlCol="0" anchor="t" anchorCtr="0">
                <a:normAutofit/>
              </a:bodyPr>
              <a:lstStyle/>
              <a:p>
                <a:pPr algn="l"/>
                <a14:m>
                  <m:oMath xmlns:m="http://schemas.openxmlformats.org/officeDocument/2006/math">
                    <m:r>
                      <a:rPr lang="en-GB" sz="2000" b="0" i="1" smtClean="0">
                        <a:latin typeface="Cambria Math"/>
                      </a:rPr>
                      <m:t>𝑠</m:t>
                    </m:r>
                    <m:r>
                      <a:rPr lang="en-GB" sz="2000" b="0" i="1" smtClean="0">
                        <a:latin typeface="Cambria Math"/>
                      </a:rPr>
                      <m:t> </m:t>
                    </m:r>
                  </m:oMath>
                </a14:m>
                <a:r>
                  <a:rPr lang="en-GB" sz="2000"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861817" y="3223704"/>
                <a:ext cx="689865" cy="914400"/>
              </a:xfrm>
              <a:prstGeom prst="rect">
                <a:avLst/>
              </a:prstGeom>
              <a:blipFill rotWithShape="1">
                <a:blip r:embed="rId7"/>
                <a:stretch>
                  <a:fillRect l="-8772" t="-8000"/>
                </a:stretch>
              </a:blipFill>
            </p:spPr>
            <p:txBody>
              <a:bodyPr/>
              <a:lstStyle/>
              <a:p>
                <a:r>
                  <a:rPr lang="en-GB">
                    <a:noFill/>
                  </a:rPr>
                  <a:t> </a:t>
                </a:r>
              </a:p>
            </p:txBody>
          </p:sp>
        </mc:Fallback>
      </mc:AlternateContent>
    </p:spTree>
    <p:extLst>
      <p:ext uri="{BB962C8B-B14F-4D97-AF65-F5344CB8AC3E}">
        <p14:creationId xmlns:p14="http://schemas.microsoft.com/office/powerpoint/2010/main" val="751143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2135" y="2906785"/>
            <a:ext cx="21907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46" y="2949236"/>
            <a:ext cx="2400820" cy="1837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239167084"/>
                  </p:ext>
                </p:extLst>
              </p:nvPr>
            </p:nvGraphicFramePr>
            <p:xfrm>
              <a:off x="3603270" y="2971413"/>
              <a:ext cx="5256000" cy="2637950"/>
            </p:xfrm>
            <a:graphic>
              <a:graphicData uri="http://schemas.openxmlformats.org/drawingml/2006/table">
                <a:tbl>
                  <a:tblPr firstRow="1">
                    <a:tableStyleId>{073A0DAA-6AF3-43AB-8588-CEC1D06C72B9}</a:tableStyleId>
                  </a:tblPr>
                  <a:tblGrid>
                    <a:gridCol w="2628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tblGrid>
                  <a:tr h="534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0" i="0" kern="1200" dirty="0">
                              <a:solidFill>
                                <a:schemeClr val="bg1"/>
                              </a:solidFill>
                              <a:effectLst/>
                              <a:latin typeface="+mn-lt"/>
                              <a:ea typeface="+mn-ea"/>
                              <a:cs typeface="+mn-cs"/>
                            </a:rPr>
                            <a:t>Population </a:t>
                          </a:r>
                          <a:r>
                            <a:rPr lang="en-GB" sz="2400" b="0" u="none" strike="noStrike" kern="1200" baseline="0" dirty="0"/>
                            <a:t>SD</a:t>
                          </a:r>
                          <a:endParaRPr lang="en-GB" sz="2400" b="0" dirty="0"/>
                        </a:p>
                      </a:txBody>
                      <a:tcPr anchor="ctr"/>
                    </a:tc>
                    <a:tc>
                      <a:txBody>
                        <a:bodyPr/>
                        <a:lstStyle/>
                        <a:p>
                          <a:pPr algn="ctr"/>
                          <a:r>
                            <a:rPr lang="en-GB" sz="2400" b="0" i="0" kern="1200" dirty="0">
                              <a:solidFill>
                                <a:schemeClr val="bg1"/>
                              </a:solidFill>
                              <a:effectLst/>
                              <a:latin typeface="+mn-lt"/>
                              <a:ea typeface="+mn-ea"/>
                              <a:cs typeface="+mn-cs"/>
                            </a:rPr>
                            <a:t>Sample SD</a:t>
                          </a:r>
                          <a:endParaRPr lang="en-GB" sz="2400" dirty="0">
                            <a:solidFill>
                              <a:schemeClr val="bg1"/>
                            </a:solidFill>
                          </a:endParaRPr>
                        </a:p>
                      </a:txBody>
                      <a:tcPr anchor="ctr"/>
                    </a:tc>
                    <a:extLst>
                      <a:ext uri="{0D108BD9-81ED-4DB2-BD59-A6C34878D82A}">
                        <a16:rowId xmlns:a16="http://schemas.microsoft.com/office/drawing/2014/main" val="10000"/>
                      </a:ext>
                    </a:extLst>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800" b="1" i="1" smtClean="0">
                                    <a:latin typeface="Cambria Math"/>
                                    <a:ea typeface="Cambria Math"/>
                                  </a:rPr>
                                  <m:t>𝝈</m:t>
                                </m:r>
                              </m:oMath>
                            </m:oMathPara>
                          </a14:m>
                          <a:endParaRPr lang="en-GB" sz="28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800" b="1" i="1" u="none" strike="noStrike" kern="1200" baseline="0" smtClean="0">
                                    <a:latin typeface="Cambria Math"/>
                                  </a:rPr>
                                  <m:t>𝒔</m:t>
                                </m:r>
                              </m:oMath>
                            </m:oMathPara>
                          </a14:m>
                          <a:endParaRPr lang="en-GB" sz="2800" b="1" dirty="0"/>
                        </a:p>
                      </a:txBody>
                      <a:tcPr anchor="ctr"/>
                    </a:tc>
                    <a:extLst>
                      <a:ext uri="{0D108BD9-81ED-4DB2-BD59-A6C34878D82A}">
                        <a16:rowId xmlns:a16="http://schemas.microsoft.com/office/drawing/2014/main" val="10001"/>
                      </a:ext>
                    </a:extLst>
                  </a:tr>
                  <a:tr h="8575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“parameters”</a:t>
                          </a:r>
                        </a:p>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denoted by </a:t>
                          </a:r>
                        </a:p>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Greek letters</a:t>
                          </a:r>
                          <a:endParaRPr lang="en-GB"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i="1" kern="1200" dirty="0">
                              <a:solidFill>
                                <a:schemeClr val="tx1"/>
                              </a:solidFill>
                              <a:effectLst/>
                              <a:latin typeface="+mn-lt"/>
                              <a:ea typeface="+mn-ea"/>
                              <a:cs typeface="+mn-cs"/>
                            </a:rPr>
                            <a:t>“statistics”</a:t>
                          </a:r>
                          <a:endParaRPr lang="en-GB" sz="2400" i="1" dirty="0"/>
                        </a:p>
                        <a:p>
                          <a:pPr marL="0" marR="0" indent="0" algn="ctr" defTabSz="914400" rtl="0" eaLnBrk="1" fontAlgn="auto" latinLnBrk="0" hangingPunct="1">
                            <a:lnSpc>
                              <a:spcPct val="100000"/>
                            </a:lnSpc>
                            <a:spcBef>
                              <a:spcPts val="0"/>
                            </a:spcBef>
                            <a:spcAft>
                              <a:spcPts val="0"/>
                            </a:spcAft>
                            <a:buClrTx/>
                            <a:buSzTx/>
                            <a:buFontTx/>
                            <a:buNone/>
                            <a:tabLst/>
                            <a:defRPr/>
                          </a:pPr>
                          <a:r>
                            <a:rPr lang="en-GB" sz="2400" b="0" i="1" kern="1200" dirty="0">
                              <a:solidFill>
                                <a:schemeClr val="tx1"/>
                              </a:solidFill>
                              <a:effectLst/>
                              <a:latin typeface="+mn-lt"/>
                              <a:ea typeface="+mn-ea"/>
                              <a:cs typeface="+mn-cs"/>
                            </a:rPr>
                            <a:t>denoted</a:t>
                          </a:r>
                          <a:r>
                            <a:rPr lang="en-GB" sz="2400" b="0" i="1" kern="1200" baseline="0" dirty="0">
                              <a:solidFill>
                                <a:schemeClr val="tx1"/>
                              </a:solidFill>
                              <a:effectLst/>
                              <a:latin typeface="+mn-lt"/>
                              <a:ea typeface="+mn-ea"/>
                              <a:cs typeface="+mn-cs"/>
                            </a:rPr>
                            <a:t> by </a:t>
                          </a:r>
                          <a:r>
                            <a:rPr lang="en-GB" sz="2400" b="0" i="1" kern="1200" dirty="0">
                              <a:solidFill>
                                <a:schemeClr val="tx1"/>
                              </a:solidFill>
                              <a:effectLst/>
                              <a:latin typeface="+mn-lt"/>
                              <a:ea typeface="+mn-ea"/>
                              <a:cs typeface="+mn-cs"/>
                            </a:rPr>
                            <a:t>Roman letters </a:t>
                          </a:r>
                          <a:endParaRPr lang="en-GB" sz="2400" i="1" dirty="0"/>
                        </a:p>
                      </a:txBody>
                      <a:tcPr anchor="ctr"/>
                    </a:tc>
                    <a:extLst>
                      <a:ext uri="{0D108BD9-81ED-4DB2-BD59-A6C34878D82A}">
                        <a16:rowId xmlns:a16="http://schemas.microsoft.com/office/drawing/2014/main" val="10002"/>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239167084"/>
                  </p:ext>
                </p:extLst>
              </p:nvPr>
            </p:nvGraphicFramePr>
            <p:xfrm>
              <a:off x="3603270" y="2971413"/>
              <a:ext cx="5256000" cy="2637950"/>
            </p:xfrm>
            <a:graphic>
              <a:graphicData uri="http://schemas.openxmlformats.org/drawingml/2006/table">
                <a:tbl>
                  <a:tblPr firstRow="1">
                    <a:tableStyleId>{073A0DAA-6AF3-43AB-8588-CEC1D06C72B9}</a:tableStyleId>
                  </a:tblPr>
                  <a:tblGrid>
                    <a:gridCol w="2628000">
                      <a:extLst>
                        <a:ext uri="{9D8B030D-6E8A-4147-A177-3AD203B41FA5}">
                          <a16:colId xmlns:a16="http://schemas.microsoft.com/office/drawing/2014/main" xmlns:a14="http://schemas.microsoft.com/office/drawing/2010/main" xmlns="" val="20001"/>
                        </a:ext>
                      </a:extLst>
                    </a:gridCol>
                    <a:gridCol w="2628000">
                      <a:extLst>
                        <a:ext uri="{9D8B030D-6E8A-4147-A177-3AD203B41FA5}">
                          <a16:colId xmlns:a16="http://schemas.microsoft.com/office/drawing/2014/main" xmlns:a14="http://schemas.microsoft.com/office/drawing/2010/main" xmlns="" val="20002"/>
                        </a:ext>
                      </a:extLst>
                    </a:gridCol>
                  </a:tblGrid>
                  <a:tr h="534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0" i="0" kern="1200" dirty="0" smtClean="0">
                              <a:solidFill>
                                <a:schemeClr val="bg1"/>
                              </a:solidFill>
                              <a:effectLst/>
                              <a:latin typeface="+mn-lt"/>
                              <a:ea typeface="+mn-ea"/>
                              <a:cs typeface="+mn-cs"/>
                            </a:rPr>
                            <a:t>Population </a:t>
                          </a:r>
                          <a:r>
                            <a:rPr lang="en-GB" sz="2400" b="0" u="none" strike="noStrike" kern="1200" baseline="0" dirty="0" smtClean="0"/>
                            <a:t>SD</a:t>
                          </a:r>
                          <a:endParaRPr lang="en-GB" sz="2400" b="0" dirty="0" smtClean="0"/>
                        </a:p>
                      </a:txBody>
                      <a:tcPr anchor="ctr"/>
                    </a:tc>
                    <a:tc>
                      <a:txBody>
                        <a:bodyPr/>
                        <a:lstStyle/>
                        <a:p>
                          <a:pPr algn="ctr"/>
                          <a:r>
                            <a:rPr lang="en-GB" sz="2400" b="0" i="0" kern="1200" dirty="0">
                              <a:solidFill>
                                <a:schemeClr val="bg1"/>
                              </a:solidFill>
                              <a:effectLst/>
                              <a:latin typeface="+mn-lt"/>
                              <a:ea typeface="+mn-ea"/>
                              <a:cs typeface="+mn-cs"/>
                            </a:rPr>
                            <a:t>S</a:t>
                          </a:r>
                          <a:r>
                            <a:rPr lang="en-GB" sz="2400" b="0" i="0" kern="1200" dirty="0" smtClean="0">
                              <a:solidFill>
                                <a:schemeClr val="bg1"/>
                              </a:solidFill>
                              <a:effectLst/>
                              <a:latin typeface="+mn-lt"/>
                              <a:ea typeface="+mn-ea"/>
                              <a:cs typeface="+mn-cs"/>
                            </a:rPr>
                            <a:t>ample </a:t>
                          </a:r>
                          <a:r>
                            <a:rPr lang="en-GB" sz="2400" b="0" i="0" kern="1200" dirty="0" smtClean="0">
                              <a:solidFill>
                                <a:schemeClr val="bg1"/>
                              </a:solidFill>
                              <a:effectLst/>
                              <a:latin typeface="+mn-lt"/>
                              <a:ea typeface="+mn-ea"/>
                              <a:cs typeface="+mn-cs"/>
                            </a:rPr>
                            <a:t>SD</a:t>
                          </a:r>
                          <a:endParaRPr lang="en-GB" sz="2400" dirty="0">
                            <a:solidFill>
                              <a:schemeClr val="bg1"/>
                            </a:solidFill>
                          </a:endParaRPr>
                        </a:p>
                      </a:txBody>
                      <a:tcPr anchor="ctr"/>
                    </a:tc>
                    <a:extLst>
                      <a:ext uri="{0D108BD9-81ED-4DB2-BD59-A6C34878D82A}">
                        <a16:rowId xmlns:a16="http://schemas.microsoft.com/office/drawing/2014/main" xmlns:a14="http://schemas.microsoft.com/office/drawing/2010/main" xmlns="" val="10000"/>
                      </a:ext>
                    </a:extLst>
                  </a:tr>
                  <a:tr h="914400">
                    <a:tc>
                      <a:txBody>
                        <a:bodyPr/>
                        <a:lstStyle/>
                        <a:p>
                          <a:endParaRPr lang="en-US"/>
                        </a:p>
                      </a:txBody>
                      <a:tcPr anchor="ctr">
                        <a:blipFill rotWithShape="1">
                          <a:blip r:embed="rId4"/>
                          <a:stretch>
                            <a:fillRect t="-59333" r="-100232" b="-146000"/>
                          </a:stretch>
                        </a:blipFill>
                      </a:tcPr>
                    </a:tc>
                    <a:tc>
                      <a:txBody>
                        <a:bodyPr/>
                        <a:lstStyle/>
                        <a:p>
                          <a:endParaRPr lang="en-US"/>
                        </a:p>
                      </a:txBody>
                      <a:tcPr anchor="ctr">
                        <a:blipFill rotWithShape="1">
                          <a:blip r:embed="rId4"/>
                          <a:stretch>
                            <a:fillRect l="-100000" t="-59333" r="-232" b="-146000"/>
                          </a:stretch>
                        </a:blipFill>
                      </a:tcPr>
                    </a:tc>
                    <a:extLst>
                      <a:ext uri="{0D108BD9-81ED-4DB2-BD59-A6C34878D82A}">
                        <a16:rowId xmlns:a16="http://schemas.microsoft.com/office/drawing/2014/main" xmlns:a14="http://schemas.microsoft.com/office/drawing/2010/main" xmlns="" val="10001"/>
                      </a:ext>
                    </a:extLst>
                  </a:tr>
                  <a:tr h="11887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“parameters”</a:t>
                          </a:r>
                        </a:p>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denoted by </a:t>
                          </a:r>
                        </a:p>
                        <a:p>
                          <a:pPr marL="0" marR="0" indent="0" algn="ctr" defTabSz="914400" rtl="0" eaLnBrk="1" fontAlgn="auto" latinLnBrk="0" hangingPunct="1">
                            <a:lnSpc>
                              <a:spcPct val="100000"/>
                            </a:lnSpc>
                            <a:spcBef>
                              <a:spcPts val="0"/>
                            </a:spcBef>
                            <a:spcAft>
                              <a:spcPts val="0"/>
                            </a:spcAft>
                            <a:buClrTx/>
                            <a:buSzTx/>
                            <a:buFontTx/>
                            <a:buNone/>
                            <a:tabLst/>
                            <a:defRPr/>
                          </a:pPr>
                          <a:r>
                            <a:rPr lang="en-GB" sz="2400" i="1" u="none" strike="noStrike" kern="1200" baseline="0" dirty="0"/>
                            <a:t>Greek letters</a:t>
                          </a:r>
                          <a:endParaRPr lang="en-GB"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i="1" kern="1200" dirty="0">
                              <a:solidFill>
                                <a:schemeClr val="tx1"/>
                              </a:solidFill>
                              <a:effectLst/>
                              <a:latin typeface="+mn-lt"/>
                              <a:ea typeface="+mn-ea"/>
                              <a:cs typeface="+mn-cs"/>
                            </a:rPr>
                            <a:t>“statistics”</a:t>
                          </a:r>
                          <a:endParaRPr lang="en-GB" sz="2400" i="1" dirty="0"/>
                        </a:p>
                        <a:p>
                          <a:pPr marL="0" marR="0" indent="0" algn="ctr" defTabSz="914400" rtl="0" eaLnBrk="1" fontAlgn="auto" latinLnBrk="0" hangingPunct="1">
                            <a:lnSpc>
                              <a:spcPct val="100000"/>
                            </a:lnSpc>
                            <a:spcBef>
                              <a:spcPts val="0"/>
                            </a:spcBef>
                            <a:spcAft>
                              <a:spcPts val="0"/>
                            </a:spcAft>
                            <a:buClrTx/>
                            <a:buSzTx/>
                            <a:buFontTx/>
                            <a:buNone/>
                            <a:tabLst/>
                            <a:defRPr/>
                          </a:pPr>
                          <a:r>
                            <a:rPr lang="en-GB" sz="2400" b="0" i="1" kern="1200" dirty="0">
                              <a:solidFill>
                                <a:schemeClr val="tx1"/>
                              </a:solidFill>
                              <a:effectLst/>
                              <a:latin typeface="+mn-lt"/>
                              <a:ea typeface="+mn-ea"/>
                              <a:cs typeface="+mn-cs"/>
                            </a:rPr>
                            <a:t>denoted</a:t>
                          </a:r>
                          <a:r>
                            <a:rPr lang="en-GB" sz="2400" b="0" i="1" kern="1200" baseline="0" dirty="0">
                              <a:solidFill>
                                <a:schemeClr val="tx1"/>
                              </a:solidFill>
                              <a:effectLst/>
                              <a:latin typeface="+mn-lt"/>
                              <a:ea typeface="+mn-ea"/>
                              <a:cs typeface="+mn-cs"/>
                            </a:rPr>
                            <a:t> by </a:t>
                          </a:r>
                          <a:r>
                            <a:rPr lang="en-GB" sz="2400" b="0" i="1" kern="1200" dirty="0">
                              <a:solidFill>
                                <a:schemeClr val="tx1"/>
                              </a:solidFill>
                              <a:effectLst/>
                              <a:latin typeface="+mn-lt"/>
                              <a:ea typeface="+mn-ea"/>
                              <a:cs typeface="+mn-cs"/>
                            </a:rPr>
                            <a:t>Roman letters </a:t>
                          </a:r>
                          <a:endParaRPr lang="en-GB" sz="2400" i="1" dirty="0"/>
                        </a:p>
                      </a:txBody>
                      <a:tcPr anchor="ctr"/>
                    </a:tc>
                    <a:extLst>
                      <a:ext uri="{0D108BD9-81ED-4DB2-BD59-A6C34878D82A}">
                        <a16:rowId xmlns:a16="http://schemas.microsoft.com/office/drawing/2014/main" xmlns:a14="http://schemas.microsoft.com/office/drawing/2010/main" xmlns="" val="10002"/>
                      </a:ext>
                    </a:extLst>
                  </a:tr>
                </a:tbl>
              </a:graphicData>
            </a:graphic>
          </p:graphicFrame>
        </mc:Fallback>
      </mc:AlternateContent>
      <p:sp>
        <p:nvSpPr>
          <p:cNvPr id="9" name="Rectangle 8"/>
          <p:cNvSpPr/>
          <p:nvPr/>
        </p:nvSpPr>
        <p:spPr>
          <a:xfrm>
            <a:off x="933074" y="1477860"/>
            <a:ext cx="10442061"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GB" sz="2400" dirty="0"/>
              <a:t>a </a:t>
            </a:r>
            <a:r>
              <a:rPr lang="en-GB" sz="2400" b="1" dirty="0"/>
              <a:t>population</a:t>
            </a:r>
            <a:r>
              <a:rPr lang="en-GB" sz="2400" dirty="0"/>
              <a:t> data = a group with at least one characteristic in common</a:t>
            </a:r>
          </a:p>
          <a:p>
            <a:r>
              <a:rPr lang="en-GB" sz="2400" dirty="0"/>
              <a:t>a </a:t>
            </a:r>
            <a:r>
              <a:rPr lang="en-GB" sz="2400" b="1" dirty="0"/>
              <a:t>sample</a:t>
            </a:r>
            <a:r>
              <a:rPr lang="en-GB" sz="2400" dirty="0"/>
              <a:t> data = a subset of a larger population</a:t>
            </a:r>
          </a:p>
        </p:txBody>
      </p:sp>
      <p:sp>
        <p:nvSpPr>
          <p:cNvPr id="42" name="Rectangle 41"/>
          <p:cNvSpPr/>
          <p:nvPr/>
        </p:nvSpPr>
        <p:spPr>
          <a:xfrm>
            <a:off x="2445395" y="359999"/>
            <a:ext cx="7417415" cy="769441"/>
          </a:xfrm>
          <a:prstGeom prst="rect">
            <a:avLst/>
          </a:prstGeom>
        </p:spPr>
        <p:txBody>
          <a:bodyPr wrap="none">
            <a:spAutoFit/>
          </a:bodyPr>
          <a:lstStyle/>
          <a:p>
            <a:r>
              <a:rPr lang="en-GB" sz="4400" b="1" dirty="0"/>
              <a:t>Standard Deviation of Data</a:t>
            </a:r>
          </a:p>
        </p:txBody>
      </p:sp>
      <p:sp>
        <p:nvSpPr>
          <p:cNvPr id="41" name="Rectangle 40"/>
          <p:cNvSpPr/>
          <p:nvPr/>
        </p:nvSpPr>
        <p:spPr>
          <a:xfrm>
            <a:off x="4108609" y="5788239"/>
            <a:ext cx="4410182" cy="923330"/>
          </a:xfrm>
          <a:prstGeom prst="rect">
            <a:avLst/>
          </a:prstGeom>
        </p:spPr>
        <p:txBody>
          <a:bodyPr wrap="none">
            <a:spAutoFit/>
          </a:bodyPr>
          <a:lstStyle/>
          <a:p>
            <a:pPr lvl="0" eaLnBrk="0" fontAlgn="base" hangingPunct="0">
              <a:spcBef>
                <a:spcPct val="0"/>
              </a:spcBef>
              <a:spcAft>
                <a:spcPct val="0"/>
              </a:spcAft>
            </a:pPr>
            <a:r>
              <a:rPr lang="el-GR" dirty="0"/>
              <a:t>Σ </a:t>
            </a:r>
            <a:r>
              <a:rPr lang="en-GB" dirty="0"/>
              <a:t> </a:t>
            </a:r>
            <a:r>
              <a:rPr lang="en-US" altLang="en-US" dirty="0">
                <a:solidFill>
                  <a:srgbClr val="000000"/>
                </a:solidFill>
                <a:latin typeface="proxima-nova"/>
              </a:rPr>
              <a:t>= Greek “sigma” = “sum of...”</a:t>
            </a:r>
          </a:p>
          <a:p>
            <a:pPr lvl="0" eaLnBrk="0" fontAlgn="base" hangingPunct="0">
              <a:spcBef>
                <a:spcPct val="0"/>
              </a:spcBef>
              <a:spcAft>
                <a:spcPct val="0"/>
              </a:spcAft>
            </a:pPr>
            <a:r>
              <a:rPr lang="en-US" altLang="en-US" dirty="0">
                <a:solidFill>
                  <a:srgbClr val="000000"/>
                </a:solidFill>
                <a:latin typeface="proxima-nova"/>
              </a:rPr>
              <a:t>N = number of data points in a population</a:t>
            </a:r>
          </a:p>
          <a:p>
            <a:pPr eaLnBrk="0" fontAlgn="base" hangingPunct="0">
              <a:spcBef>
                <a:spcPct val="0"/>
              </a:spcBef>
              <a:spcAft>
                <a:spcPct val="0"/>
              </a:spcAft>
            </a:pPr>
            <a:r>
              <a:rPr lang="en-US" altLang="en-US" dirty="0">
                <a:solidFill>
                  <a:srgbClr val="000000"/>
                </a:solidFill>
                <a:latin typeface="proxima-nova"/>
              </a:rPr>
              <a:t>n = number of data points in a sample</a:t>
            </a:r>
            <a:endParaRPr lang="en-GB" dirty="0"/>
          </a:p>
        </p:txBody>
      </p:sp>
      <mc:AlternateContent xmlns:mc="http://schemas.openxmlformats.org/markup-compatibility/2006" xmlns:a14="http://schemas.microsoft.com/office/drawing/2010/main">
        <mc:Choice Requires="a14">
          <p:sp>
            <p:nvSpPr>
              <p:cNvPr id="11" name="TextBox 10"/>
              <p:cNvSpPr txBox="1"/>
              <p:nvPr/>
            </p:nvSpPr>
            <p:spPr>
              <a:xfrm>
                <a:off x="-108326" y="3244850"/>
                <a:ext cx="3175000" cy="1460500"/>
              </a:xfrm>
              <a:prstGeom prst="rect">
                <a:avLst/>
              </a:prstGeom>
            </p:spPr>
            <p:txBody>
              <a:bodyPr vert="horz" wrap="none" lIns="0" tIns="0" rIns="0" bIns="0" rtlCol="0" anchor="t" anchorCtr="0">
                <a:normAutofit fontScale="62500" lnSpcReduction="20000"/>
              </a:bodyPr>
              <a:lstStyle/>
              <a:p>
                <a:pPr/>
                <a14:m>
                  <m:oMathPara xmlns:m="http://schemas.openxmlformats.org/officeDocument/2006/math">
                    <m:oMathParaPr>
                      <m:jc m:val="centerGroup"/>
                    </m:oMathParaPr>
                    <m:oMath xmlns:m="http://schemas.openxmlformats.org/officeDocument/2006/math">
                      <m:nary>
                        <m:naryPr>
                          <m:chr m:val="∑"/>
                          <m:ctrlPr>
                            <a:rPr lang="en-GB" sz="3200" i="1" smtClean="0">
                              <a:latin typeface="Cambria Math" panose="02040503050406030204" pitchFamily="18" charset="0"/>
                            </a:rPr>
                          </m:ctrlPr>
                        </m:naryPr>
                        <m:sub>
                          <m:r>
                            <m:rPr>
                              <m:brk m:alnAt="23"/>
                            </m:rPr>
                            <a:rPr lang="en-GB" sz="3200" b="0" i="1" smtClean="0">
                              <a:latin typeface="Cambria Math"/>
                            </a:rPr>
                            <m:t>𝑖</m:t>
                          </m:r>
                          <m:r>
                            <a:rPr lang="en-GB" sz="3200" b="0" i="1" smtClean="0">
                              <a:latin typeface="Cambria Math"/>
                            </a:rPr>
                            <m:t>=1</m:t>
                          </m:r>
                        </m:sub>
                        <m:sup>
                          <m:r>
                            <a:rPr lang="en-GB" sz="3200" b="0" i="1" smtClean="0">
                              <a:latin typeface="Cambria Math"/>
                            </a:rPr>
                            <m:t>𝑁</m:t>
                          </m:r>
                        </m:sup>
                        <m:e>
                          <m:sSup>
                            <m:sSupPr>
                              <m:ctrlPr>
                                <a:rPr lang="en-GB" sz="3200" i="1" smtClean="0">
                                  <a:latin typeface="Cambria Math" panose="02040503050406030204" pitchFamily="18" charset="0"/>
                                </a:rPr>
                              </m:ctrlPr>
                            </m:sSupPr>
                            <m:e>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a:rPr>
                                        <m:t>𝑥</m:t>
                                      </m:r>
                                    </m:e>
                                    <m:sub>
                                      <m:r>
                                        <a:rPr lang="en-GB" sz="3200" i="1">
                                          <a:latin typeface="Cambria Math"/>
                                        </a:rPr>
                                        <m:t>𝑖</m:t>
                                      </m:r>
                                    </m:sub>
                                  </m:sSub>
                                  <m:r>
                                    <a:rPr lang="en-GB" sz="3200" i="1">
                                      <a:latin typeface="Cambria Math"/>
                                    </a:rPr>
                                    <m:t>−</m:t>
                                  </m:r>
                                  <m:acc>
                                    <m:accPr>
                                      <m:chr m:val="̅"/>
                                      <m:ctrlPr>
                                        <a:rPr lang="en-GB" sz="3200" i="1">
                                          <a:latin typeface="Cambria Math" panose="02040503050406030204" pitchFamily="18" charset="0"/>
                                        </a:rPr>
                                      </m:ctrlPr>
                                    </m:accPr>
                                    <m:e>
                                      <m:r>
                                        <a:rPr lang="en-GB" sz="3200" i="1">
                                          <a:latin typeface="Cambria Math"/>
                                        </a:rPr>
                                        <m:t>𝑥</m:t>
                                      </m:r>
                                    </m:e>
                                  </m:acc>
                                </m:e>
                              </m:d>
                            </m:e>
                            <m:sup>
                              <m:r>
                                <a:rPr lang="en-GB" sz="3200" b="0" i="1" smtClean="0">
                                  <a:latin typeface="Cambria Math"/>
                                </a:rPr>
                                <m:t>2</m:t>
                              </m:r>
                            </m:sup>
                          </m:sSup>
                        </m:e>
                      </m:nary>
                    </m:oMath>
                  </m:oMathPara>
                </a14:m>
                <a:endParaRPr lang="en-GB" sz="3200" dirty="0"/>
              </a:p>
              <a:p>
                <a:endParaRPr lang="en-GB" sz="3200" dirty="0"/>
              </a:p>
              <a:p>
                <a:pPr/>
                <a14:m>
                  <m:oMathPara xmlns:m="http://schemas.openxmlformats.org/officeDocument/2006/math">
                    <m:oMathParaPr>
                      <m:jc m:val="centerGroup"/>
                    </m:oMathParaPr>
                    <m:oMath xmlns:m="http://schemas.openxmlformats.org/officeDocument/2006/math">
                      <m:r>
                        <a:rPr lang="en-GB" sz="3200" b="0" i="1" smtClean="0">
                          <a:latin typeface="Cambria Math"/>
                        </a:rPr>
                        <m:t>𝑁</m:t>
                      </m:r>
                    </m:oMath>
                  </m:oMathPara>
                </a14:m>
                <a:endParaRPr lang="en-GB" sz="3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8326" y="3244850"/>
                <a:ext cx="3175000" cy="1460500"/>
              </a:xfrm>
              <a:prstGeom prst="rect">
                <a:avLst/>
              </a:prstGeom>
              <a:blipFill rotWithShape="1">
                <a:blip r:embed="rId5"/>
                <a:stretch>
                  <a:fillRect/>
                </a:stretch>
              </a:blipFill>
            </p:spPr>
            <p:txBody>
              <a:bodyPr/>
              <a:lstStyle/>
              <a:p>
                <a:r>
                  <a:rPr lang="en-GB">
                    <a:noFill/>
                  </a:rPr>
                  <a:t> </a:t>
                </a:r>
              </a:p>
            </p:txBody>
          </p:sp>
        </mc:Fallback>
      </mc:AlternateContent>
      <p:cxnSp>
        <p:nvCxnSpPr>
          <p:cNvPr id="13" name="Straight Connector 12"/>
          <p:cNvCxnSpPr/>
          <p:nvPr/>
        </p:nvCxnSpPr>
        <p:spPr>
          <a:xfrm>
            <a:off x="666374" y="4243412"/>
            <a:ext cx="16256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9787635" y="3144862"/>
                <a:ext cx="3175000" cy="1460500"/>
              </a:xfrm>
              <a:prstGeom prst="rect">
                <a:avLst/>
              </a:prstGeom>
            </p:spPr>
            <p:txBody>
              <a:bodyPr vert="horz" wrap="none" lIns="0" tIns="0" rIns="0" bIns="0" rtlCol="0" anchor="t" anchorCtr="0">
                <a:normAutofit fontScale="62500" lnSpcReduction="20000"/>
              </a:bodyPr>
              <a:lstStyle/>
              <a:p>
                <a:pPr/>
                <a14:m>
                  <m:oMathPara xmlns:m="http://schemas.openxmlformats.org/officeDocument/2006/math">
                    <m:oMathParaPr>
                      <m:jc m:val="centerGroup"/>
                    </m:oMathParaPr>
                    <m:oMath xmlns:m="http://schemas.openxmlformats.org/officeDocument/2006/math">
                      <m:nary>
                        <m:naryPr>
                          <m:chr m:val="∑"/>
                          <m:ctrlPr>
                            <a:rPr lang="en-GB" sz="3200" i="1" smtClean="0">
                              <a:latin typeface="Cambria Math" panose="02040503050406030204" pitchFamily="18" charset="0"/>
                            </a:rPr>
                          </m:ctrlPr>
                        </m:naryPr>
                        <m:sub>
                          <m:r>
                            <m:rPr>
                              <m:brk m:alnAt="23"/>
                            </m:rPr>
                            <a:rPr lang="en-GB" sz="3200" b="0" i="1" smtClean="0">
                              <a:latin typeface="Cambria Math"/>
                            </a:rPr>
                            <m:t>𝑖</m:t>
                          </m:r>
                          <m:r>
                            <a:rPr lang="en-GB" sz="3200" b="0" i="1" smtClean="0">
                              <a:latin typeface="Cambria Math"/>
                            </a:rPr>
                            <m:t>=1</m:t>
                          </m:r>
                        </m:sub>
                        <m:sup>
                          <m:r>
                            <a:rPr lang="en-GB" sz="3200" b="0" i="1" smtClean="0">
                              <a:latin typeface="Cambria Math"/>
                            </a:rPr>
                            <m:t>𝑛</m:t>
                          </m:r>
                        </m:sup>
                        <m:e>
                          <m:sSup>
                            <m:sSupPr>
                              <m:ctrlPr>
                                <a:rPr lang="en-GB" sz="3200" i="1" smtClean="0">
                                  <a:latin typeface="Cambria Math" panose="02040503050406030204" pitchFamily="18" charset="0"/>
                                </a:rPr>
                              </m:ctrlPr>
                            </m:sSupPr>
                            <m:e>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a:rPr>
                                        <m:t>𝑥</m:t>
                                      </m:r>
                                    </m:e>
                                    <m:sub>
                                      <m:r>
                                        <a:rPr lang="en-GB" sz="3200" i="1">
                                          <a:latin typeface="Cambria Math"/>
                                        </a:rPr>
                                        <m:t>𝑖</m:t>
                                      </m:r>
                                    </m:sub>
                                  </m:sSub>
                                  <m:r>
                                    <a:rPr lang="en-GB" sz="3200" i="1">
                                      <a:latin typeface="Cambria Math"/>
                                    </a:rPr>
                                    <m:t>−</m:t>
                                  </m:r>
                                  <m:acc>
                                    <m:accPr>
                                      <m:chr m:val="̅"/>
                                      <m:ctrlPr>
                                        <a:rPr lang="en-GB" sz="3200" i="1">
                                          <a:latin typeface="Cambria Math" panose="02040503050406030204" pitchFamily="18" charset="0"/>
                                        </a:rPr>
                                      </m:ctrlPr>
                                    </m:accPr>
                                    <m:e>
                                      <m:r>
                                        <a:rPr lang="en-GB" sz="3200" i="1">
                                          <a:latin typeface="Cambria Math"/>
                                        </a:rPr>
                                        <m:t>𝑥</m:t>
                                      </m:r>
                                    </m:e>
                                  </m:acc>
                                </m:e>
                              </m:d>
                            </m:e>
                            <m:sup>
                              <m:r>
                                <a:rPr lang="en-GB" sz="3200" b="0" i="1" smtClean="0">
                                  <a:latin typeface="Cambria Math"/>
                                </a:rPr>
                                <m:t>2</m:t>
                              </m:r>
                            </m:sup>
                          </m:sSup>
                        </m:e>
                      </m:nary>
                    </m:oMath>
                  </m:oMathPara>
                </a14:m>
                <a:endParaRPr lang="en-GB" sz="3200" dirty="0"/>
              </a:p>
              <a:p>
                <a:endParaRPr lang="en-GB" sz="3200" dirty="0"/>
              </a:p>
              <a:p>
                <a:pPr/>
                <a14:m>
                  <m:oMathPara xmlns:m="http://schemas.openxmlformats.org/officeDocument/2006/math">
                    <m:oMathParaPr>
                      <m:jc m:val="centerGroup"/>
                    </m:oMathParaPr>
                    <m:oMath xmlns:m="http://schemas.openxmlformats.org/officeDocument/2006/math">
                      <m:r>
                        <a:rPr lang="en-GB" sz="3200" b="0" i="1" smtClean="0">
                          <a:latin typeface="Cambria Math"/>
                        </a:rPr>
                        <m:t>𝑛</m:t>
                      </m:r>
                      <m:r>
                        <a:rPr lang="en-GB" sz="3200" b="0" i="1" smtClean="0">
                          <a:latin typeface="Cambria Math"/>
                        </a:rPr>
                        <m:t>−1</m:t>
                      </m:r>
                    </m:oMath>
                  </m:oMathPara>
                </a14:m>
                <a:endParaRPr lang="en-GB"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787635" y="3144862"/>
                <a:ext cx="3175000" cy="1460500"/>
              </a:xfrm>
              <a:prstGeom prst="rect">
                <a:avLst/>
              </a:prstGeom>
              <a:blipFill rotWithShape="1">
                <a:blip r:embed="rId6"/>
                <a:stretch>
                  <a:fillRect/>
                </a:stretch>
              </a:blipFill>
            </p:spPr>
            <p:txBody>
              <a:bodyPr/>
              <a:lstStyle/>
              <a:p>
                <a:r>
                  <a:rPr lang="en-GB">
                    <a:noFill/>
                  </a:rPr>
                  <a:t> </a:t>
                </a:r>
              </a:p>
            </p:txBody>
          </p:sp>
        </mc:Fallback>
      </mc:AlternateContent>
      <p:cxnSp>
        <p:nvCxnSpPr>
          <p:cNvPr id="15" name="Straight Connector 14"/>
          <p:cNvCxnSpPr/>
          <p:nvPr/>
        </p:nvCxnSpPr>
        <p:spPr>
          <a:xfrm>
            <a:off x="10511535" y="4156124"/>
            <a:ext cx="16256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6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Obtaining Good Samples</a:t>
            </a:r>
            <a:endParaRPr dirty="0">
              <a:solidFill>
                <a:schemeClr val="accent1"/>
              </a:solidFill>
            </a:endParaRPr>
          </a:p>
        </p:txBody>
      </p:sp>
      <p:sp>
        <p:nvSpPr>
          <p:cNvPr id="62" name="Google Shape;62;p13"/>
          <p:cNvSpPr txBox="1">
            <a:spLocks noGrp="1"/>
          </p:cNvSpPr>
          <p:nvPr>
            <p:ph type="body" idx="1"/>
          </p:nvPr>
        </p:nvSpPr>
        <p:spPr>
          <a:xfrm flipH="1">
            <a:off x="1981200" y="1305775"/>
            <a:ext cx="8229600" cy="4918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GB" sz="2200" b="0" dirty="0">
                <a:solidFill>
                  <a:srgbClr val="000000"/>
                </a:solidFill>
              </a:rPr>
              <a:t>If a sample is random then the estimates are reliable.</a:t>
            </a:r>
          </a:p>
          <a:p>
            <a:pPr marL="0" indent="0">
              <a:buClr>
                <a:srgbClr val="000000"/>
              </a:buClr>
              <a:buSzPts val="1100"/>
              <a:buNone/>
            </a:pPr>
            <a:endParaRPr sz="2200" b="0" dirty="0">
              <a:solidFill>
                <a:srgbClr val="000000"/>
              </a:solidFill>
            </a:endParaRPr>
          </a:p>
          <a:p>
            <a:pPr marL="0" indent="0">
              <a:buClr>
                <a:srgbClr val="000000"/>
              </a:buClr>
              <a:buSzPts val="1100"/>
              <a:buNone/>
            </a:pPr>
            <a:r>
              <a:rPr lang="en" sz="2200" b="0" dirty="0">
                <a:solidFill>
                  <a:srgbClr val="000000"/>
                </a:solidFill>
              </a:rPr>
              <a:t>Most commonly used random sampling techniques:</a:t>
            </a:r>
          </a:p>
          <a:p>
            <a:pPr marL="0" indent="0">
              <a:buClr>
                <a:srgbClr val="000000"/>
              </a:buClr>
              <a:buSzPts val="1100"/>
              <a:buNone/>
            </a:pPr>
            <a:endParaRPr lang="en" sz="2200" b="0" dirty="0">
              <a:solidFill>
                <a:srgbClr val="000000"/>
              </a:solidFill>
            </a:endParaRPr>
          </a:p>
          <a:p>
            <a:pPr marL="342900" indent="-342900">
              <a:buClr>
                <a:srgbClr val="000000"/>
              </a:buClr>
              <a:buSzPts val="1100"/>
            </a:pPr>
            <a:r>
              <a:rPr lang="en-GB" sz="2200" b="0" dirty="0">
                <a:solidFill>
                  <a:schemeClr val="accent1"/>
                </a:solidFill>
              </a:rPr>
              <a:t>S</a:t>
            </a:r>
            <a:r>
              <a:rPr lang="en" sz="2200" b="0" dirty="0" err="1">
                <a:solidFill>
                  <a:schemeClr val="accent1"/>
                </a:solidFill>
              </a:rPr>
              <a:t>imple</a:t>
            </a:r>
            <a:r>
              <a:rPr lang="en" sz="2200" b="0" dirty="0">
                <a:solidFill>
                  <a:schemeClr val="accent1"/>
                </a:solidFill>
              </a:rPr>
              <a:t> Random </a:t>
            </a:r>
            <a:r>
              <a:rPr lang="en" sz="2200" b="0" dirty="0">
                <a:solidFill>
                  <a:srgbClr val="000000"/>
                </a:solidFill>
              </a:rPr>
              <a:t>Sampling</a:t>
            </a:r>
          </a:p>
          <a:p>
            <a:pPr marL="342900" indent="-342900">
              <a:buClr>
                <a:srgbClr val="000000"/>
              </a:buClr>
              <a:buSzPts val="1100"/>
            </a:pPr>
            <a:r>
              <a:rPr lang="en-GB" sz="2200" b="0" dirty="0">
                <a:solidFill>
                  <a:schemeClr val="accent1"/>
                </a:solidFill>
              </a:rPr>
              <a:t>S</a:t>
            </a:r>
            <a:r>
              <a:rPr lang="en" sz="2200" b="0" dirty="0" err="1">
                <a:solidFill>
                  <a:schemeClr val="accent1"/>
                </a:solidFill>
              </a:rPr>
              <a:t>tratified</a:t>
            </a:r>
            <a:r>
              <a:rPr lang="en" sz="2200" b="0" dirty="0">
                <a:solidFill>
                  <a:srgbClr val="000000"/>
                </a:solidFill>
              </a:rPr>
              <a:t> Sampling</a:t>
            </a:r>
            <a:r>
              <a:rPr lang="en" sz="2200" b="0" dirty="0">
                <a:solidFill>
                  <a:schemeClr val="accent1"/>
                </a:solidFill>
              </a:rPr>
              <a:t> </a:t>
            </a:r>
            <a:endParaRPr lang="en" sz="2200" b="0" dirty="0">
              <a:solidFill>
                <a:srgbClr val="000000"/>
              </a:solidFill>
            </a:endParaRPr>
          </a:p>
          <a:p>
            <a:pPr marL="342900" indent="-342900">
              <a:buClr>
                <a:srgbClr val="000000"/>
              </a:buClr>
              <a:buSzPts val="1100"/>
            </a:pPr>
            <a:r>
              <a:rPr lang="en" sz="2200" b="0" dirty="0"/>
              <a:t>Cl</a:t>
            </a:r>
            <a:r>
              <a:rPr lang="en" sz="2200" b="0" dirty="0">
                <a:solidFill>
                  <a:schemeClr val="accent1"/>
                </a:solidFill>
              </a:rPr>
              <a:t>uster</a:t>
            </a:r>
            <a:r>
              <a:rPr lang="en" sz="2200" b="0" dirty="0">
                <a:solidFill>
                  <a:srgbClr val="000000"/>
                </a:solidFill>
              </a:rPr>
              <a:t> Sampling</a:t>
            </a:r>
            <a:endParaRPr sz="2200" b="0" dirty="0">
              <a:solidFill>
                <a:srgbClr val="000000"/>
              </a:solidFill>
            </a:endParaRPr>
          </a:p>
          <a:p>
            <a:pPr marL="0" indent="0">
              <a:buNone/>
            </a:pPr>
            <a:endParaRPr sz="2200" dirty="0">
              <a:solidFill>
                <a:srgbClr val="000000"/>
              </a:solidFill>
            </a:endParaRPr>
          </a:p>
        </p:txBody>
      </p:sp>
    </p:spTree>
    <p:extLst>
      <p:ext uri="{BB962C8B-B14F-4D97-AF65-F5344CB8AC3E}">
        <p14:creationId xmlns:p14="http://schemas.microsoft.com/office/powerpoint/2010/main" val="328056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Simple Random Sample</a:t>
            </a:r>
            <a:endParaRPr>
              <a:solidFill>
                <a:schemeClr val="accent1"/>
              </a:solidFill>
            </a:endParaRPr>
          </a:p>
        </p:txBody>
      </p:sp>
      <p:sp>
        <p:nvSpPr>
          <p:cNvPr id="68" name="Google Shape;68;p14"/>
          <p:cNvSpPr txBox="1">
            <a:spLocks noGrp="1"/>
          </p:cNvSpPr>
          <p:nvPr>
            <p:ph type="body" idx="1"/>
          </p:nvPr>
        </p:nvSpPr>
        <p:spPr>
          <a:xfrm flipH="1">
            <a:off x="1981200" y="1305775"/>
            <a:ext cx="8229600" cy="4918200"/>
          </a:xfrm>
          <a:prstGeom prst="rect">
            <a:avLst/>
          </a:prstGeom>
        </p:spPr>
        <p:txBody>
          <a:bodyPr spcFirstLastPara="1" vert="horz" wrap="square" lIns="91425" tIns="91425" rIns="91425" bIns="91425" rtlCol="0" anchor="t" anchorCtr="0">
            <a:noAutofit/>
          </a:bodyPr>
          <a:lstStyle/>
          <a:p>
            <a:pPr marL="0" indent="0">
              <a:buNone/>
            </a:pPr>
            <a:r>
              <a:rPr lang="en" sz="2200" b="0" dirty="0">
                <a:solidFill>
                  <a:srgbClr val="000000"/>
                </a:solidFill>
              </a:rPr>
              <a:t>Randomly select cases from the population, where there is no implied connection between the points that are selected.</a:t>
            </a:r>
            <a:endParaRPr sz="2200" b="0" dirty="0">
              <a:solidFill>
                <a:srgbClr val="000000"/>
              </a:solidFill>
            </a:endParaRPr>
          </a:p>
        </p:txBody>
      </p:sp>
      <p:pic>
        <p:nvPicPr>
          <p:cNvPr id="69" name="Google Shape;69;p14"/>
          <p:cNvPicPr preferRelativeResize="0"/>
          <p:nvPr/>
        </p:nvPicPr>
        <p:blipFill>
          <a:blip r:embed="rId3">
            <a:alphaModFix/>
          </a:blip>
          <a:stretch>
            <a:fillRect/>
          </a:stretch>
        </p:blipFill>
        <p:spPr>
          <a:xfrm>
            <a:off x="1981200" y="2393302"/>
            <a:ext cx="7656800" cy="3830676"/>
          </a:xfrm>
          <a:prstGeom prst="rect">
            <a:avLst/>
          </a:prstGeom>
          <a:noFill/>
          <a:ln>
            <a:noFill/>
          </a:ln>
        </p:spPr>
      </p:pic>
    </p:spTree>
    <p:extLst>
      <p:ext uri="{BB962C8B-B14F-4D97-AF65-F5344CB8AC3E}">
        <p14:creationId xmlns:p14="http://schemas.microsoft.com/office/powerpoint/2010/main" val="192768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4194695483"/>
              </p:ext>
            </p:extLst>
          </p:nvPr>
        </p:nvGraphicFramePr>
        <p:xfrm>
          <a:off x="1649163" y="1985419"/>
          <a:ext cx="8494995" cy="1768016"/>
        </p:xfrm>
        <a:graphic>
          <a:graphicData uri="http://schemas.openxmlformats.org/drawingml/2006/table">
            <a:tbl>
              <a:tblPr firstRow="1" firstCol="1" bandRow="1">
                <a:tableStyleId>{5C22544A-7EE6-4342-B048-85BDC9FD1C3A}</a:tableStyleId>
              </a:tblPr>
              <a:tblGrid>
                <a:gridCol w="2650724">
                  <a:extLst>
                    <a:ext uri="{9D8B030D-6E8A-4147-A177-3AD203B41FA5}">
                      <a16:colId xmlns:a16="http://schemas.microsoft.com/office/drawing/2014/main" val="20000"/>
                    </a:ext>
                  </a:extLst>
                </a:gridCol>
                <a:gridCol w="1818023">
                  <a:extLst>
                    <a:ext uri="{9D8B030D-6E8A-4147-A177-3AD203B41FA5}">
                      <a16:colId xmlns:a16="http://schemas.microsoft.com/office/drawing/2014/main" val="20001"/>
                    </a:ext>
                  </a:extLst>
                </a:gridCol>
                <a:gridCol w="1579898">
                  <a:extLst>
                    <a:ext uri="{9D8B030D-6E8A-4147-A177-3AD203B41FA5}">
                      <a16:colId xmlns:a16="http://schemas.microsoft.com/office/drawing/2014/main" val="20002"/>
                    </a:ext>
                  </a:extLst>
                </a:gridCol>
                <a:gridCol w="1145904">
                  <a:extLst>
                    <a:ext uri="{9D8B030D-6E8A-4147-A177-3AD203B41FA5}">
                      <a16:colId xmlns:a16="http://schemas.microsoft.com/office/drawing/2014/main" val="20003"/>
                    </a:ext>
                  </a:extLst>
                </a:gridCol>
                <a:gridCol w="1300446">
                  <a:extLst>
                    <a:ext uri="{9D8B030D-6E8A-4147-A177-3AD203B41FA5}">
                      <a16:colId xmlns:a16="http://schemas.microsoft.com/office/drawing/2014/main" val="20004"/>
                    </a:ext>
                  </a:extLst>
                </a:gridCol>
              </a:tblGrid>
              <a:tr h="457258">
                <a:tc>
                  <a:txBody>
                    <a:bodyPr/>
                    <a:lstStyle/>
                    <a:p>
                      <a:endParaRPr lang="en-GB" sz="1400" dirty="0"/>
                    </a:p>
                    <a:p>
                      <a:endParaRPr lang="en-GB" sz="1400" dirty="0"/>
                    </a:p>
                  </a:txBody>
                  <a:tcPr marL="91449" marR="91449" marT="45749" marB="45749"/>
                </a:tc>
                <a:tc>
                  <a:txBody>
                    <a:bodyPr/>
                    <a:lstStyle/>
                    <a:p>
                      <a:r>
                        <a:rPr lang="en-GB" sz="1400" dirty="0"/>
                        <a:t>Income per</a:t>
                      </a:r>
                      <a:r>
                        <a:rPr lang="en-GB" sz="1400" baseline="0" dirty="0"/>
                        <a:t> person</a:t>
                      </a:r>
                      <a:endParaRPr lang="en-GB" sz="1400" dirty="0"/>
                    </a:p>
                  </a:txBody>
                  <a:tcPr marL="91449" marR="91449" marT="45749" marB="45749"/>
                </a:tc>
                <a:tc>
                  <a:txBody>
                    <a:bodyPr/>
                    <a:lstStyle/>
                    <a:p>
                      <a:r>
                        <a:rPr lang="en-GB" sz="1400" dirty="0"/>
                        <a:t>Life Expectancy</a:t>
                      </a:r>
                    </a:p>
                  </a:txBody>
                  <a:tcPr marL="91449" marR="91449" marT="45749" marB="45749"/>
                </a:tc>
                <a:tc>
                  <a:txBody>
                    <a:bodyPr/>
                    <a:lstStyle/>
                    <a:p>
                      <a:r>
                        <a:rPr lang="en-GB" sz="1400" dirty="0"/>
                        <a:t>Savings</a:t>
                      </a:r>
                    </a:p>
                  </a:txBody>
                  <a:tcPr marL="91449" marR="91449" marT="45749" marB="45749"/>
                </a:tc>
                <a:tc>
                  <a:txBody>
                    <a:bodyPr/>
                    <a:lstStyle/>
                    <a:p>
                      <a:r>
                        <a:rPr lang="en-GB" sz="1400" dirty="0"/>
                        <a:t>Holidays</a:t>
                      </a:r>
                    </a:p>
                  </a:txBody>
                  <a:tcPr marL="91449" marR="91449" marT="45749" marB="45749"/>
                </a:tc>
                <a:extLst>
                  <a:ext uri="{0D108BD9-81ED-4DB2-BD59-A6C34878D82A}">
                    <a16:rowId xmlns:a16="http://schemas.microsoft.com/office/drawing/2014/main" val="10000"/>
                  </a:ext>
                </a:extLst>
              </a:tr>
              <a:tr h="457258">
                <a:tc>
                  <a:txBody>
                    <a:bodyPr/>
                    <a:lstStyle/>
                    <a:p>
                      <a:r>
                        <a:rPr lang="en-GB" sz="1400" dirty="0"/>
                        <a:t>UK</a:t>
                      </a:r>
                    </a:p>
                  </a:txBody>
                  <a:tcPr marL="91449" marR="91449" marT="45749" marB="45749"/>
                </a:tc>
                <a:tc>
                  <a:txBody>
                    <a:bodyPr/>
                    <a:lstStyle/>
                    <a:p>
                      <a:pPr algn="ctr"/>
                      <a:r>
                        <a:rPr lang="en-GB" sz="1400" dirty="0"/>
                        <a:t>40,000</a:t>
                      </a:r>
                    </a:p>
                  </a:txBody>
                  <a:tcPr marL="91449" marR="91449" marT="45749" marB="45749" anchor="ctr"/>
                </a:tc>
                <a:tc>
                  <a:txBody>
                    <a:bodyPr/>
                    <a:lstStyle/>
                    <a:p>
                      <a:pPr algn="ctr"/>
                      <a:r>
                        <a:rPr lang="en-GB" sz="1400" dirty="0"/>
                        <a:t>80</a:t>
                      </a:r>
                    </a:p>
                  </a:txBody>
                  <a:tcPr marL="91449" marR="91449" marT="45749" marB="45749" anchor="ctr"/>
                </a:tc>
                <a:tc>
                  <a:txBody>
                    <a:bodyPr/>
                    <a:lstStyle/>
                    <a:p>
                      <a:pPr algn="ctr"/>
                      <a:r>
                        <a:rPr lang="en-GB" sz="1400" dirty="0"/>
                        <a:t>20,000</a:t>
                      </a:r>
                    </a:p>
                  </a:txBody>
                  <a:tcPr marL="91449" marR="91449" marT="45749" marB="45749" anchor="ctr"/>
                </a:tc>
                <a:tc>
                  <a:txBody>
                    <a:bodyPr/>
                    <a:lstStyle/>
                    <a:p>
                      <a:pPr algn="ctr"/>
                      <a:r>
                        <a:rPr lang="en-GB" sz="1400" dirty="0"/>
                        <a:t>22</a:t>
                      </a:r>
                    </a:p>
                  </a:txBody>
                  <a:tcPr marL="91449" marR="91449" marT="45749" marB="45749" anchor="ctr"/>
                </a:tc>
                <a:extLst>
                  <a:ext uri="{0D108BD9-81ED-4DB2-BD59-A6C34878D82A}">
                    <a16:rowId xmlns:a16="http://schemas.microsoft.com/office/drawing/2014/main" val="10001"/>
                  </a:ext>
                </a:extLst>
              </a:tr>
              <a:tr h="457258">
                <a:tc>
                  <a:txBody>
                    <a:bodyPr/>
                    <a:lstStyle/>
                    <a:p>
                      <a:r>
                        <a:rPr lang="en-GB" sz="1400" dirty="0"/>
                        <a:t>France</a:t>
                      </a:r>
                    </a:p>
                  </a:txBody>
                  <a:tcPr marL="91449" marR="91449" marT="45749" marB="45749"/>
                </a:tc>
                <a:tc>
                  <a:txBody>
                    <a:bodyPr/>
                    <a:lstStyle/>
                    <a:p>
                      <a:pPr algn="ctr"/>
                      <a:r>
                        <a:rPr lang="en-GB" sz="1400" dirty="0"/>
                        <a:t>…</a:t>
                      </a:r>
                    </a:p>
                  </a:txBody>
                  <a:tcPr marL="91449" marR="91449" marT="45749" marB="45749" anchor="ctr"/>
                </a:tc>
                <a:tc>
                  <a:txBody>
                    <a:bodyPr/>
                    <a:lstStyle/>
                    <a:p>
                      <a:pPr algn="ctr"/>
                      <a:r>
                        <a:rPr lang="en-GB" sz="1400" dirty="0"/>
                        <a:t>…</a:t>
                      </a:r>
                    </a:p>
                  </a:txBody>
                  <a:tcPr marL="91449" marR="91449" marT="45749" marB="45749" anchor="ctr"/>
                </a:tc>
                <a:tc>
                  <a:txBody>
                    <a:bodyPr/>
                    <a:lstStyle/>
                    <a:p>
                      <a:pPr algn="ctr"/>
                      <a:r>
                        <a:rPr lang="en-GB" sz="1400" dirty="0"/>
                        <a:t>…</a:t>
                      </a:r>
                    </a:p>
                  </a:txBody>
                  <a:tcPr marL="91449" marR="91449" marT="45749" marB="45749" anchor="ctr"/>
                </a:tc>
                <a:tc>
                  <a:txBody>
                    <a:bodyPr/>
                    <a:lstStyle/>
                    <a:p>
                      <a:pPr algn="ctr"/>
                      <a:r>
                        <a:rPr lang="en-GB" sz="1400" dirty="0"/>
                        <a:t>…</a:t>
                      </a:r>
                    </a:p>
                  </a:txBody>
                  <a:tcPr marL="91449" marR="91449" marT="45749" marB="45749" anchor="ctr"/>
                </a:tc>
                <a:extLst>
                  <a:ext uri="{0D108BD9-81ED-4DB2-BD59-A6C34878D82A}">
                    <a16:rowId xmlns:a16="http://schemas.microsoft.com/office/drawing/2014/main" val="10002"/>
                  </a:ext>
                </a:extLst>
              </a:tr>
              <a:tr h="335282">
                <a:tc>
                  <a:txBody>
                    <a:bodyPr/>
                    <a:lstStyle/>
                    <a:p>
                      <a:r>
                        <a:rPr lang="en-GB" sz="1400" b="1" kern="1200" dirty="0">
                          <a:solidFill>
                            <a:schemeClr val="lt1"/>
                          </a:solidFill>
                          <a:latin typeface="+mn-lt"/>
                          <a:ea typeface="+mn-ea"/>
                          <a:cs typeface="+mn-cs"/>
                        </a:rPr>
                        <a:t>Germany</a:t>
                      </a:r>
                    </a:p>
                  </a:txBody>
                  <a:tcPr marL="91449" marR="91449" marT="45749" marB="45749"/>
                </a:tc>
                <a:tc>
                  <a:txBody>
                    <a:bodyPr/>
                    <a:lstStyle/>
                    <a:p>
                      <a:pPr algn="ctr"/>
                      <a:r>
                        <a:rPr lang="en-GB" sz="1400" dirty="0"/>
                        <a:t>38,000</a:t>
                      </a:r>
                    </a:p>
                  </a:txBody>
                  <a:tcPr marL="91449" marR="91449" marT="45749" marB="45749" anchor="ctr"/>
                </a:tc>
                <a:tc>
                  <a:txBody>
                    <a:bodyPr/>
                    <a:lstStyle/>
                    <a:p>
                      <a:pPr algn="ctr"/>
                      <a:r>
                        <a:rPr lang="en-GB" sz="1400" dirty="0"/>
                        <a:t>85</a:t>
                      </a:r>
                    </a:p>
                  </a:txBody>
                  <a:tcPr marL="91449" marR="91449" marT="45749" marB="45749" anchor="ctr"/>
                </a:tc>
                <a:tc>
                  <a:txBody>
                    <a:bodyPr/>
                    <a:lstStyle/>
                    <a:p>
                      <a:pPr algn="ctr"/>
                      <a:r>
                        <a:rPr lang="en-GB" sz="1400" dirty="0"/>
                        <a:t>22,000</a:t>
                      </a:r>
                    </a:p>
                  </a:txBody>
                  <a:tcPr marL="91449" marR="91449" marT="45749" marB="45749" anchor="ctr"/>
                </a:tc>
                <a:tc>
                  <a:txBody>
                    <a:bodyPr/>
                    <a:lstStyle/>
                    <a:p>
                      <a:pPr algn="ctr"/>
                      <a:r>
                        <a:rPr lang="en-GB" sz="1400" dirty="0"/>
                        <a:t>24</a:t>
                      </a:r>
                    </a:p>
                  </a:txBody>
                  <a:tcPr marL="91449" marR="91449" marT="45749" marB="45749" anchor="ct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02138070"/>
              </p:ext>
            </p:extLst>
          </p:nvPr>
        </p:nvGraphicFramePr>
        <p:xfrm>
          <a:off x="2200956" y="4486841"/>
          <a:ext cx="7385110" cy="1889992"/>
        </p:xfrm>
        <a:graphic>
          <a:graphicData uri="http://schemas.openxmlformats.org/drawingml/2006/table">
            <a:tbl>
              <a:tblPr firstRow="1" firstCol="1" bandRow="1">
                <a:tableStyleId>{5C22544A-7EE6-4342-B048-85BDC9FD1C3A}</a:tableStyleId>
              </a:tblPr>
              <a:tblGrid>
                <a:gridCol w="2650724">
                  <a:extLst>
                    <a:ext uri="{9D8B030D-6E8A-4147-A177-3AD203B41FA5}">
                      <a16:colId xmlns:a16="http://schemas.microsoft.com/office/drawing/2014/main" val="20000"/>
                    </a:ext>
                  </a:extLst>
                </a:gridCol>
                <a:gridCol w="1221289">
                  <a:extLst>
                    <a:ext uri="{9D8B030D-6E8A-4147-A177-3AD203B41FA5}">
                      <a16:colId xmlns:a16="http://schemas.microsoft.com/office/drawing/2014/main" val="20001"/>
                    </a:ext>
                  </a:extLst>
                </a:gridCol>
                <a:gridCol w="1145904">
                  <a:extLst>
                    <a:ext uri="{9D8B030D-6E8A-4147-A177-3AD203B41FA5}">
                      <a16:colId xmlns:a16="http://schemas.microsoft.com/office/drawing/2014/main" val="20002"/>
                    </a:ext>
                  </a:extLst>
                </a:gridCol>
                <a:gridCol w="1145904">
                  <a:extLst>
                    <a:ext uri="{9D8B030D-6E8A-4147-A177-3AD203B41FA5}">
                      <a16:colId xmlns:a16="http://schemas.microsoft.com/office/drawing/2014/main" val="20003"/>
                    </a:ext>
                  </a:extLst>
                </a:gridCol>
                <a:gridCol w="1221289">
                  <a:extLst>
                    <a:ext uri="{9D8B030D-6E8A-4147-A177-3AD203B41FA5}">
                      <a16:colId xmlns:a16="http://schemas.microsoft.com/office/drawing/2014/main" val="20004"/>
                    </a:ext>
                  </a:extLst>
                </a:gridCol>
              </a:tblGrid>
              <a:tr h="457258">
                <a:tc>
                  <a:txBody>
                    <a:bodyPr/>
                    <a:lstStyle/>
                    <a:p>
                      <a:endParaRPr lang="en-GB" sz="1400" dirty="0"/>
                    </a:p>
                  </a:txBody>
                  <a:tcPr marL="91449" marR="91449" marT="45749" marB="45749"/>
                </a:tc>
                <a:tc gridSpan="4">
                  <a:txBody>
                    <a:bodyPr/>
                    <a:lstStyle/>
                    <a:p>
                      <a:pPr algn="ctr"/>
                      <a:r>
                        <a:rPr lang="en-GB" sz="1400" dirty="0"/>
                        <a:t>Variables</a:t>
                      </a:r>
                    </a:p>
                  </a:txBody>
                  <a:tcPr marL="91449" marR="91449" marT="45749" marB="45749"/>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457258">
                <a:tc>
                  <a:txBody>
                    <a:bodyPr/>
                    <a:lstStyle/>
                    <a:p>
                      <a:r>
                        <a:rPr lang="en-GB" sz="1400" dirty="0"/>
                        <a:t>Observation 1</a:t>
                      </a:r>
                    </a:p>
                  </a:txBody>
                  <a:tcPr marL="91449" marR="91449" marT="45749" marB="45749"/>
                </a:tc>
                <a:tc>
                  <a:txBody>
                    <a:bodyPr/>
                    <a:lstStyle/>
                    <a:p>
                      <a:pPr algn="ctr"/>
                      <a:r>
                        <a:rPr lang="en-GB" sz="1400" dirty="0"/>
                        <a:t>x1</a:t>
                      </a:r>
                    </a:p>
                  </a:txBody>
                  <a:tcPr marL="91449" marR="91449" marT="45749" marB="45749" anchor="ctr"/>
                </a:tc>
                <a:tc>
                  <a:txBody>
                    <a:bodyPr/>
                    <a:lstStyle/>
                    <a:p>
                      <a:pPr algn="ctr"/>
                      <a:r>
                        <a:rPr lang="en-GB" sz="1400" dirty="0"/>
                        <a:t>x2</a:t>
                      </a:r>
                    </a:p>
                  </a:txBody>
                  <a:tcPr marL="91449" marR="91449" marT="45749" marB="45749" anchor="ctr"/>
                </a:tc>
                <a:tc>
                  <a:txBody>
                    <a:bodyPr/>
                    <a:lstStyle/>
                    <a:p>
                      <a:pPr algn="ctr"/>
                      <a:r>
                        <a:rPr lang="en-GB" sz="1400" dirty="0"/>
                        <a:t>x3</a:t>
                      </a:r>
                    </a:p>
                  </a:txBody>
                  <a:tcPr marL="91449" marR="91449" marT="45749" marB="45749" anchor="ctr"/>
                </a:tc>
                <a:tc>
                  <a:txBody>
                    <a:bodyPr/>
                    <a:lstStyle/>
                    <a:p>
                      <a:pPr algn="ctr"/>
                      <a:r>
                        <a:rPr lang="en-GB" sz="1400" dirty="0"/>
                        <a:t>x4</a:t>
                      </a:r>
                    </a:p>
                  </a:txBody>
                  <a:tcPr marL="91449" marR="91449" marT="45749" marB="45749" anchor="ctr"/>
                </a:tc>
                <a:extLst>
                  <a:ext uri="{0D108BD9-81ED-4DB2-BD59-A6C34878D82A}">
                    <a16:rowId xmlns:a16="http://schemas.microsoft.com/office/drawing/2014/main" val="10001"/>
                  </a:ext>
                </a:extLst>
              </a:tr>
              <a:tr h="457258">
                <a:tc>
                  <a:txBody>
                    <a:bodyPr/>
                    <a:lstStyle/>
                    <a:p>
                      <a:endParaRPr lang="en-GB" sz="1400" dirty="0"/>
                    </a:p>
                  </a:txBody>
                  <a:tcPr marL="91449" marR="91449" marT="45749" marB="45749"/>
                </a:tc>
                <a:tc>
                  <a:txBody>
                    <a:bodyPr/>
                    <a:lstStyle/>
                    <a:p>
                      <a:pPr algn="ctr"/>
                      <a:r>
                        <a:rPr lang="en-GB" sz="1400" dirty="0"/>
                        <a:t>…</a:t>
                      </a:r>
                    </a:p>
                  </a:txBody>
                  <a:tcPr marL="91449" marR="91449" marT="45749" marB="45749" anchor="ctr"/>
                </a:tc>
                <a:tc>
                  <a:txBody>
                    <a:bodyPr/>
                    <a:lstStyle/>
                    <a:p>
                      <a:pPr algn="ctr"/>
                      <a:r>
                        <a:rPr lang="en-GB" sz="1400" dirty="0"/>
                        <a:t>…</a:t>
                      </a:r>
                    </a:p>
                  </a:txBody>
                  <a:tcPr marL="91449" marR="91449" marT="45749" marB="45749" anchor="ctr"/>
                </a:tc>
                <a:tc>
                  <a:txBody>
                    <a:bodyPr/>
                    <a:lstStyle/>
                    <a:p>
                      <a:pPr algn="ctr"/>
                      <a:r>
                        <a:rPr lang="en-GB" sz="1400" dirty="0"/>
                        <a:t>…</a:t>
                      </a:r>
                    </a:p>
                  </a:txBody>
                  <a:tcPr marL="91449" marR="91449" marT="45749" marB="45749" anchor="ctr"/>
                </a:tc>
                <a:tc>
                  <a:txBody>
                    <a:bodyPr/>
                    <a:lstStyle/>
                    <a:p>
                      <a:pPr algn="ctr"/>
                      <a:r>
                        <a:rPr lang="en-GB" sz="1400" dirty="0"/>
                        <a:t>…</a:t>
                      </a:r>
                    </a:p>
                  </a:txBody>
                  <a:tcPr marL="91449" marR="91449" marT="45749" marB="45749" anchor="ctr"/>
                </a:tc>
                <a:extLst>
                  <a:ext uri="{0D108BD9-81ED-4DB2-BD59-A6C34878D82A}">
                    <a16:rowId xmlns:a16="http://schemas.microsoft.com/office/drawing/2014/main" val="10002"/>
                  </a:ext>
                </a:extLst>
              </a:tr>
              <a:tr h="33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mn-lt"/>
                          <a:ea typeface="+mn-ea"/>
                          <a:cs typeface="+mn-cs"/>
                        </a:rPr>
                        <a:t>Observation “n”</a:t>
                      </a:r>
                    </a:p>
                    <a:p>
                      <a:endParaRPr lang="en-GB" sz="1400" dirty="0"/>
                    </a:p>
                  </a:txBody>
                  <a:tcPr marL="91449" marR="91449" marT="45749" marB="45749"/>
                </a:tc>
                <a:tc>
                  <a:txBody>
                    <a:bodyPr/>
                    <a:lstStyle/>
                    <a:p>
                      <a:pPr algn="ctr"/>
                      <a:r>
                        <a:rPr lang="en-GB" sz="1400" dirty="0"/>
                        <a:t>xn1</a:t>
                      </a:r>
                    </a:p>
                  </a:txBody>
                  <a:tcPr marL="91449" marR="91449" marT="45749" marB="45749" anchor="ctr"/>
                </a:tc>
                <a:tc>
                  <a:txBody>
                    <a:bodyPr/>
                    <a:lstStyle/>
                    <a:p>
                      <a:pPr algn="ctr"/>
                      <a:r>
                        <a:rPr lang="en-GB" sz="1400" dirty="0"/>
                        <a:t>xn2</a:t>
                      </a:r>
                    </a:p>
                  </a:txBody>
                  <a:tcPr marL="91449" marR="91449" marT="45749" marB="45749" anchor="ctr"/>
                </a:tc>
                <a:tc>
                  <a:txBody>
                    <a:bodyPr/>
                    <a:lstStyle/>
                    <a:p>
                      <a:pPr algn="ctr"/>
                      <a:r>
                        <a:rPr lang="en-GB" sz="1400" dirty="0"/>
                        <a:t>xn3</a:t>
                      </a:r>
                    </a:p>
                  </a:txBody>
                  <a:tcPr marL="91449" marR="91449" marT="45749" marB="45749" anchor="ctr"/>
                </a:tc>
                <a:tc>
                  <a:txBody>
                    <a:bodyPr/>
                    <a:lstStyle/>
                    <a:p>
                      <a:pPr algn="ctr"/>
                      <a:r>
                        <a:rPr lang="en-GB" sz="1400" dirty="0"/>
                        <a:t>xn4</a:t>
                      </a:r>
                    </a:p>
                  </a:txBody>
                  <a:tcPr marL="91449" marR="91449" marT="45749" marB="45749" anchor="ct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FD90054C-3B79-EB48-8291-487598E7C936}"/>
              </a:ext>
            </a:extLst>
          </p:cNvPr>
          <p:cNvSpPr/>
          <p:nvPr/>
        </p:nvSpPr>
        <p:spPr>
          <a:xfrm>
            <a:off x="3188766" y="360000"/>
            <a:ext cx="5879034" cy="769441"/>
          </a:xfrm>
          <a:prstGeom prst="rect">
            <a:avLst/>
          </a:prstGeom>
        </p:spPr>
        <p:txBody>
          <a:bodyPr wrap="square">
            <a:spAutoFit/>
          </a:bodyPr>
          <a:lstStyle/>
          <a:p>
            <a:r>
              <a:rPr lang="en-GB" sz="4400" b="1" dirty="0"/>
              <a:t>Data Table Example</a:t>
            </a:r>
          </a:p>
        </p:txBody>
      </p:sp>
    </p:spTree>
    <p:extLst>
      <p:ext uri="{BB962C8B-B14F-4D97-AF65-F5344CB8AC3E}">
        <p14:creationId xmlns:p14="http://schemas.microsoft.com/office/powerpoint/2010/main" val="1357321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body" idx="1"/>
          </p:nvPr>
        </p:nvSpPr>
        <p:spPr>
          <a:xfrm flipH="1">
            <a:off x="1981200" y="1305775"/>
            <a:ext cx="8229600" cy="4918200"/>
          </a:xfrm>
          <a:prstGeom prst="rect">
            <a:avLst/>
          </a:prstGeom>
        </p:spPr>
        <p:txBody>
          <a:bodyPr spcFirstLastPara="1" vert="horz" wrap="square" lIns="91425" tIns="91425" rIns="91425" bIns="91425" rtlCol="0" anchor="t" anchorCtr="0">
            <a:noAutofit/>
          </a:bodyPr>
          <a:lstStyle/>
          <a:p>
            <a:pPr marL="0" indent="0">
              <a:buNone/>
            </a:pPr>
            <a:r>
              <a:rPr lang="en" sz="2200" b="0" dirty="0">
                <a:solidFill>
                  <a:schemeClr val="accent1"/>
                </a:solidFill>
              </a:rPr>
              <a:t>Strata</a:t>
            </a:r>
            <a:r>
              <a:rPr lang="en" sz="2200" b="0" dirty="0">
                <a:solidFill>
                  <a:srgbClr val="000000"/>
                </a:solidFill>
              </a:rPr>
              <a:t> are made up of similar observations. We take a simple random sample from </a:t>
            </a:r>
            <a:r>
              <a:rPr lang="en" sz="2200" b="0" u="sng" dirty="0">
                <a:solidFill>
                  <a:srgbClr val="000000"/>
                </a:solidFill>
              </a:rPr>
              <a:t>each</a:t>
            </a:r>
            <a:r>
              <a:rPr lang="en" sz="2200" b="0" dirty="0">
                <a:solidFill>
                  <a:srgbClr val="000000"/>
                </a:solidFill>
              </a:rPr>
              <a:t> stratum.</a:t>
            </a:r>
            <a:endParaRPr sz="2200" b="0" dirty="0">
              <a:solidFill>
                <a:srgbClr val="000000"/>
              </a:solidFill>
            </a:endParaRPr>
          </a:p>
        </p:txBody>
      </p:sp>
      <p:sp>
        <p:nvSpPr>
          <p:cNvPr id="75" name="Google Shape;75;p1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Stratified Sample</a:t>
            </a:r>
            <a:endParaRPr>
              <a:solidFill>
                <a:schemeClr val="accent1"/>
              </a:solidFill>
            </a:endParaRPr>
          </a:p>
        </p:txBody>
      </p:sp>
      <p:pic>
        <p:nvPicPr>
          <p:cNvPr id="76" name="Google Shape;76;p15"/>
          <p:cNvPicPr preferRelativeResize="0"/>
          <p:nvPr/>
        </p:nvPicPr>
        <p:blipFill>
          <a:blip r:embed="rId3">
            <a:alphaModFix/>
          </a:blip>
          <a:stretch>
            <a:fillRect/>
          </a:stretch>
        </p:blipFill>
        <p:spPr>
          <a:xfrm>
            <a:off x="1981201" y="2269151"/>
            <a:ext cx="8042101" cy="4036975"/>
          </a:xfrm>
          <a:prstGeom prst="rect">
            <a:avLst/>
          </a:prstGeom>
          <a:noFill/>
          <a:ln>
            <a:noFill/>
          </a:ln>
        </p:spPr>
      </p:pic>
    </p:spTree>
    <p:extLst>
      <p:ext uri="{BB962C8B-B14F-4D97-AF65-F5344CB8AC3E}">
        <p14:creationId xmlns:p14="http://schemas.microsoft.com/office/powerpoint/2010/main" val="4236587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flipH="1">
            <a:off x="1981200" y="1143000"/>
            <a:ext cx="8229600" cy="5081100"/>
          </a:xfrm>
          <a:prstGeom prst="rect">
            <a:avLst/>
          </a:prstGeom>
        </p:spPr>
        <p:txBody>
          <a:bodyPr spcFirstLastPara="1" vert="horz" wrap="square" lIns="91425" tIns="91425" rIns="91425" bIns="91425" rtlCol="0" anchor="t" anchorCtr="0">
            <a:noAutofit/>
          </a:bodyPr>
          <a:lstStyle/>
          <a:p>
            <a:pPr marL="0" indent="0">
              <a:buNone/>
            </a:pPr>
            <a:r>
              <a:rPr lang="en" sz="2200" b="0" dirty="0">
                <a:solidFill>
                  <a:schemeClr val="accent1"/>
                </a:solidFill>
              </a:rPr>
              <a:t>Clusters </a:t>
            </a:r>
            <a:r>
              <a:rPr lang="en" sz="2200" b="0" dirty="0">
                <a:solidFill>
                  <a:srgbClr val="000000"/>
                </a:solidFill>
              </a:rPr>
              <a:t>are usually not made up of homogeneous observations, and we take a simple random sample from a random sample of clusters.</a:t>
            </a:r>
            <a:endParaRPr sz="2200" b="0" dirty="0">
              <a:solidFill>
                <a:srgbClr val="000000"/>
              </a:solidFill>
            </a:endParaRPr>
          </a:p>
        </p:txBody>
      </p:sp>
      <p:sp>
        <p:nvSpPr>
          <p:cNvPr id="82" name="Google Shape;82;p1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Cluster Sample</a:t>
            </a:r>
            <a:endParaRPr>
              <a:solidFill>
                <a:schemeClr val="accent1"/>
              </a:solidFill>
            </a:endParaRPr>
          </a:p>
        </p:txBody>
      </p:sp>
      <p:pic>
        <p:nvPicPr>
          <p:cNvPr id="83" name="Google Shape;83;p16"/>
          <p:cNvPicPr preferRelativeResize="0"/>
          <p:nvPr/>
        </p:nvPicPr>
        <p:blipFill>
          <a:blip r:embed="rId3">
            <a:alphaModFix/>
          </a:blip>
          <a:stretch>
            <a:fillRect/>
          </a:stretch>
        </p:blipFill>
        <p:spPr>
          <a:xfrm>
            <a:off x="1981200" y="2530976"/>
            <a:ext cx="7726200" cy="3875701"/>
          </a:xfrm>
          <a:prstGeom prst="rect">
            <a:avLst/>
          </a:prstGeom>
          <a:noFill/>
          <a:ln>
            <a:noFill/>
          </a:ln>
        </p:spPr>
      </p:pic>
    </p:spTree>
    <p:extLst>
      <p:ext uri="{BB962C8B-B14F-4D97-AF65-F5344CB8AC3E}">
        <p14:creationId xmlns:p14="http://schemas.microsoft.com/office/powerpoint/2010/main" val="2437113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flipH="1">
            <a:off x="1981200" y="1305775"/>
            <a:ext cx="8229600" cy="4918200"/>
          </a:xfrm>
          <a:prstGeom prst="rect">
            <a:avLst/>
          </a:prstGeom>
        </p:spPr>
        <p:txBody>
          <a:bodyPr spcFirstLastPara="1" vert="horz" wrap="square" lIns="91425" tIns="91425" rIns="91425" bIns="91425" rtlCol="0" anchor="t" anchorCtr="0">
            <a:noAutofit/>
          </a:bodyPr>
          <a:lstStyle/>
          <a:p>
            <a:pPr marL="0" indent="0">
              <a:buNone/>
            </a:pPr>
            <a:r>
              <a:rPr lang="en" sz="2200" b="0" dirty="0">
                <a:solidFill>
                  <a:srgbClr val="000000"/>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200" b="0" i="1" dirty="0">
                <a:solidFill>
                  <a:srgbClr val="000000"/>
                </a:solidFill>
              </a:rPr>
              <a:t>least</a:t>
            </a:r>
            <a:r>
              <a:rPr lang="en" sz="2200" b="0" dirty="0">
                <a:solidFill>
                  <a:srgbClr val="000000"/>
                </a:solidFill>
              </a:rPr>
              <a:t> effective?</a:t>
            </a:r>
            <a:endParaRPr sz="2200" b="0" dirty="0">
              <a:solidFill>
                <a:srgbClr val="000000"/>
              </a:solidFill>
            </a:endParaRPr>
          </a:p>
          <a:p>
            <a:pPr marL="0" indent="0">
              <a:buNone/>
            </a:pPr>
            <a:endParaRPr sz="2200" b="0" dirty="0">
              <a:solidFill>
                <a:srgbClr val="000000"/>
              </a:solidFill>
            </a:endParaRPr>
          </a:p>
          <a:p>
            <a:pPr marL="0" indent="0">
              <a:buNone/>
            </a:pPr>
            <a:r>
              <a:rPr lang="en" sz="2200" b="0" dirty="0">
                <a:solidFill>
                  <a:srgbClr val="000000"/>
                </a:solidFill>
              </a:rPr>
              <a:t>(a) Simple random sampling</a:t>
            </a:r>
            <a:endParaRPr sz="2200" b="0" dirty="0">
              <a:solidFill>
                <a:srgbClr val="000000"/>
              </a:solidFill>
            </a:endParaRPr>
          </a:p>
          <a:p>
            <a:pPr marL="0" indent="0">
              <a:buNone/>
            </a:pPr>
            <a:r>
              <a:rPr lang="en" sz="2200" b="0" dirty="0">
                <a:solidFill>
                  <a:srgbClr val="000000"/>
                </a:solidFill>
              </a:rPr>
              <a:t>(b) Cluster sampling</a:t>
            </a:r>
            <a:endParaRPr sz="2200" b="0" dirty="0">
              <a:solidFill>
                <a:srgbClr val="000000"/>
              </a:solidFill>
            </a:endParaRPr>
          </a:p>
          <a:p>
            <a:pPr marL="0" indent="0">
              <a:buNone/>
            </a:pPr>
            <a:r>
              <a:rPr lang="en" sz="2200" b="0" dirty="0">
                <a:solidFill>
                  <a:srgbClr val="000000"/>
                </a:solidFill>
              </a:rPr>
              <a:t>(c) Stratified sampling</a:t>
            </a:r>
            <a:endParaRPr sz="2200" b="0" dirty="0">
              <a:solidFill>
                <a:srgbClr val="000000"/>
              </a:solidFill>
            </a:endParaRPr>
          </a:p>
          <a:p>
            <a:pPr marL="0" indent="0">
              <a:buNone/>
            </a:pPr>
            <a:r>
              <a:rPr lang="en" sz="2200" b="0" dirty="0">
                <a:solidFill>
                  <a:srgbClr val="000000"/>
                </a:solidFill>
              </a:rPr>
              <a:t>(d) Blocked sampling</a:t>
            </a:r>
            <a:endParaRPr sz="2200" b="0" dirty="0">
              <a:solidFill>
                <a:srgbClr val="000000"/>
              </a:solidFill>
            </a:endParaRPr>
          </a:p>
        </p:txBody>
      </p:sp>
      <p:sp>
        <p:nvSpPr>
          <p:cNvPr id="89" name="Google Shape;89;p1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5953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body" idx="1"/>
          </p:nvPr>
        </p:nvSpPr>
        <p:spPr>
          <a:xfrm flipH="1">
            <a:off x="1981200" y="1305775"/>
            <a:ext cx="8229600" cy="4918200"/>
          </a:xfrm>
          <a:prstGeom prst="rect">
            <a:avLst/>
          </a:prstGeom>
        </p:spPr>
        <p:txBody>
          <a:bodyPr spcFirstLastPara="1" vert="horz" wrap="square" lIns="91425" tIns="91425" rIns="91425" bIns="91425" rtlCol="0" anchor="t" anchorCtr="0">
            <a:noAutofit/>
          </a:bodyPr>
          <a:lstStyle/>
          <a:p>
            <a:pPr marL="0" indent="0">
              <a:buNone/>
            </a:pPr>
            <a:r>
              <a:rPr lang="en" sz="2200" b="0" dirty="0">
                <a:solidFill>
                  <a:srgbClr val="000000"/>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200" b="0" i="1" dirty="0">
                <a:solidFill>
                  <a:srgbClr val="000000"/>
                </a:solidFill>
              </a:rPr>
              <a:t>least</a:t>
            </a:r>
            <a:r>
              <a:rPr lang="en" sz="2200" b="0" dirty="0">
                <a:solidFill>
                  <a:srgbClr val="000000"/>
                </a:solidFill>
              </a:rPr>
              <a:t> effective?</a:t>
            </a:r>
            <a:endParaRPr sz="2200" b="0" dirty="0">
              <a:solidFill>
                <a:srgbClr val="000000"/>
              </a:solidFill>
            </a:endParaRPr>
          </a:p>
          <a:p>
            <a:pPr marL="0" indent="0">
              <a:buNone/>
            </a:pPr>
            <a:endParaRPr sz="2200" b="0" dirty="0">
              <a:solidFill>
                <a:srgbClr val="000000"/>
              </a:solidFill>
            </a:endParaRPr>
          </a:p>
          <a:p>
            <a:pPr marL="0" indent="0">
              <a:buNone/>
            </a:pPr>
            <a:r>
              <a:rPr lang="en" sz="2200" b="0" dirty="0">
                <a:solidFill>
                  <a:srgbClr val="000000"/>
                </a:solidFill>
              </a:rPr>
              <a:t>(a) Simple random sampling</a:t>
            </a:r>
            <a:endParaRPr sz="2200" b="0" dirty="0">
              <a:solidFill>
                <a:srgbClr val="000000"/>
              </a:solidFill>
            </a:endParaRPr>
          </a:p>
          <a:p>
            <a:pPr marL="0" indent="0">
              <a:buNone/>
            </a:pPr>
            <a:r>
              <a:rPr lang="en" sz="2200" dirty="0">
                <a:solidFill>
                  <a:srgbClr val="00B050"/>
                </a:solidFill>
              </a:rPr>
              <a:t>(b) </a:t>
            </a:r>
            <a:r>
              <a:rPr lang="en" sz="2200" i="1" dirty="0">
                <a:solidFill>
                  <a:srgbClr val="00B050"/>
                </a:solidFill>
              </a:rPr>
              <a:t>Cluster sampling</a:t>
            </a:r>
            <a:endParaRPr sz="2200" i="1" dirty="0">
              <a:solidFill>
                <a:srgbClr val="00B050"/>
              </a:solidFill>
            </a:endParaRPr>
          </a:p>
          <a:p>
            <a:pPr marL="0" indent="0">
              <a:buNone/>
            </a:pPr>
            <a:r>
              <a:rPr lang="en" sz="2200" b="0" dirty="0">
                <a:solidFill>
                  <a:srgbClr val="000000"/>
                </a:solidFill>
              </a:rPr>
              <a:t>(c) Stratified sampling</a:t>
            </a:r>
            <a:endParaRPr sz="2200" b="0" dirty="0">
              <a:solidFill>
                <a:srgbClr val="000000"/>
              </a:solidFill>
            </a:endParaRPr>
          </a:p>
          <a:p>
            <a:pPr marL="0" indent="0">
              <a:buNone/>
            </a:pPr>
            <a:r>
              <a:rPr lang="en" sz="2200" b="0" dirty="0">
                <a:solidFill>
                  <a:srgbClr val="000000"/>
                </a:solidFill>
              </a:rPr>
              <a:t>(d) Blocked sampling</a:t>
            </a:r>
            <a:endParaRPr sz="2200" b="0" dirty="0">
              <a:solidFill>
                <a:srgbClr val="000000"/>
              </a:solidFill>
            </a:endParaRPr>
          </a:p>
        </p:txBody>
      </p:sp>
      <p:sp>
        <p:nvSpPr>
          <p:cNvPr id="95" name="Google Shape;95;p1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4139005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9798" y="361086"/>
            <a:ext cx="6447599" cy="769441"/>
          </a:xfrm>
          <a:prstGeom prst="rect">
            <a:avLst/>
          </a:prstGeom>
        </p:spPr>
        <p:txBody>
          <a:bodyPr wrap="none">
            <a:spAutoFit/>
          </a:bodyPr>
          <a:lstStyle/>
          <a:p>
            <a:r>
              <a:rPr lang="en-GB" sz="4400" b="1" dirty="0"/>
              <a:t>Probability Distribution</a:t>
            </a:r>
          </a:p>
        </p:txBody>
      </p:sp>
      <p:sp>
        <p:nvSpPr>
          <p:cNvPr id="4" name="Rectangle 3"/>
          <p:cNvSpPr/>
          <p:nvPr/>
        </p:nvSpPr>
        <p:spPr>
          <a:xfrm>
            <a:off x="1005548" y="1363508"/>
            <a:ext cx="9876100" cy="2031325"/>
          </a:xfrm>
          <a:prstGeom prst="rect">
            <a:avLst/>
          </a:prstGeom>
        </p:spPr>
        <p:txBody>
          <a:bodyPr wrap="square">
            <a:spAutoFit/>
          </a:bodyPr>
          <a:lstStyle/>
          <a:p>
            <a:pPr>
              <a:lnSpc>
                <a:spcPct val="100000"/>
              </a:lnSpc>
            </a:pPr>
            <a:r>
              <a:rPr lang="en-GB" b="1" dirty="0"/>
              <a:t>Probability distribution</a:t>
            </a:r>
            <a:r>
              <a:rPr lang="en-GB" dirty="0"/>
              <a:t> = a list of outcomes and their associated probabilities.</a:t>
            </a:r>
          </a:p>
          <a:p>
            <a:pPr>
              <a:lnSpc>
                <a:spcPct val="100000"/>
              </a:lnSpc>
            </a:pPr>
            <a:endParaRPr lang="en-GB" dirty="0"/>
          </a:p>
          <a:p>
            <a:r>
              <a:rPr lang="en-GB" b="1" dirty="0"/>
              <a:t>Probability mass function </a:t>
            </a:r>
            <a:r>
              <a:rPr lang="en-GB" dirty="0"/>
              <a:t>= a function that represents a </a:t>
            </a:r>
            <a:r>
              <a:rPr lang="en-GB" b="1" dirty="0"/>
              <a:t>discrete </a:t>
            </a:r>
            <a:r>
              <a:rPr lang="en-GB" dirty="0"/>
              <a:t>probability distribution</a:t>
            </a:r>
          </a:p>
          <a:p>
            <a:endParaRPr lang="en-GB" dirty="0"/>
          </a:p>
          <a:p>
            <a:pPr>
              <a:defRPr/>
            </a:pPr>
            <a:r>
              <a:rPr lang="en-US" b="1" dirty="0">
                <a:solidFill>
                  <a:srgbClr val="004050"/>
                </a:solidFill>
              </a:rPr>
              <a:t>Discrete outcomes</a:t>
            </a:r>
            <a:r>
              <a:rPr lang="en-US" dirty="0">
                <a:solidFill>
                  <a:srgbClr val="004050"/>
                </a:solidFill>
              </a:rPr>
              <a:t> = a </a:t>
            </a:r>
            <a:r>
              <a:rPr lang="en-US" dirty="0"/>
              <a:t>specific number of values each with a specific probability</a:t>
            </a:r>
          </a:p>
          <a:p>
            <a:pPr>
              <a:defRPr/>
            </a:pPr>
            <a:endParaRPr lang="en-US" dirty="0"/>
          </a:p>
          <a:p>
            <a:pPr>
              <a:defRPr/>
            </a:pPr>
            <a:r>
              <a:rPr lang="en-US" dirty="0"/>
              <a:t>What is the </a:t>
            </a:r>
            <a:r>
              <a:rPr lang="en-US" i="1" dirty="0"/>
              <a:t>probability of an event </a:t>
            </a:r>
            <a:r>
              <a:rPr lang="en-US" dirty="0"/>
              <a:t>occurring? The </a:t>
            </a:r>
            <a:r>
              <a:rPr lang="en-US" i="1" dirty="0"/>
              <a:t>output</a:t>
            </a:r>
            <a:r>
              <a:rPr lang="en-US" dirty="0"/>
              <a:t> from the probability mass function.</a:t>
            </a:r>
          </a:p>
        </p:txBody>
      </p:sp>
      <p:graphicFrame>
        <p:nvGraphicFramePr>
          <p:cNvPr id="6" name="Chart 5"/>
          <p:cNvGraphicFramePr>
            <a:graphicFrameLocks/>
          </p:cNvGraphicFramePr>
          <p:nvPr>
            <p:extLst>
              <p:ext uri="{D42A27DB-BD31-4B8C-83A1-F6EECF244321}">
                <p14:modId xmlns:p14="http://schemas.microsoft.com/office/powerpoint/2010/main" val="1391908155"/>
              </p:ext>
            </p:extLst>
          </p:nvPr>
        </p:nvGraphicFramePr>
        <p:xfrm>
          <a:off x="6623276" y="4073073"/>
          <a:ext cx="486727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1408505311"/>
              </p:ext>
            </p:extLst>
          </p:nvPr>
        </p:nvGraphicFramePr>
        <p:xfrm>
          <a:off x="689427" y="407670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1904202" y="3765550"/>
            <a:ext cx="2922595" cy="369332"/>
          </a:xfrm>
          <a:prstGeom prst="rect">
            <a:avLst/>
          </a:prstGeom>
        </p:spPr>
        <p:txBody>
          <a:bodyPr wrap="none">
            <a:spAutoFit/>
          </a:bodyPr>
          <a:lstStyle/>
          <a:p>
            <a:pPr>
              <a:defRPr/>
            </a:pPr>
            <a:r>
              <a:rPr lang="en-GB" dirty="0"/>
              <a:t>Combinations of TWO dice</a:t>
            </a:r>
          </a:p>
        </p:txBody>
      </p:sp>
      <p:sp>
        <p:nvSpPr>
          <p:cNvPr id="9" name="Rectangle 8"/>
          <p:cNvSpPr/>
          <p:nvPr/>
        </p:nvSpPr>
        <p:spPr>
          <a:xfrm>
            <a:off x="8038302" y="3765550"/>
            <a:ext cx="3021981" cy="369332"/>
          </a:xfrm>
          <a:prstGeom prst="rect">
            <a:avLst/>
          </a:prstGeom>
        </p:spPr>
        <p:txBody>
          <a:bodyPr wrap="none">
            <a:spAutoFit/>
          </a:bodyPr>
          <a:lstStyle/>
          <a:p>
            <a:pPr>
              <a:defRPr/>
            </a:pPr>
            <a:r>
              <a:rPr lang="en-GB" dirty="0"/>
              <a:t>Probability of Combinations</a:t>
            </a:r>
          </a:p>
        </p:txBody>
      </p:sp>
    </p:spTree>
    <p:extLst>
      <p:ext uri="{BB962C8B-B14F-4D97-AF65-F5344CB8AC3E}">
        <p14:creationId xmlns:p14="http://schemas.microsoft.com/office/powerpoint/2010/main" val="1610377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5548" y="1363508"/>
            <a:ext cx="9876100" cy="2031325"/>
          </a:xfrm>
          <a:prstGeom prst="rect">
            <a:avLst/>
          </a:prstGeom>
        </p:spPr>
        <p:txBody>
          <a:bodyPr wrap="square">
            <a:spAutoFit/>
          </a:bodyPr>
          <a:lstStyle/>
          <a:p>
            <a:pPr>
              <a:lnSpc>
                <a:spcPct val="100000"/>
              </a:lnSpc>
            </a:pPr>
            <a:r>
              <a:rPr lang="en-GB" b="1" dirty="0"/>
              <a:t>Probability distribution</a:t>
            </a:r>
            <a:r>
              <a:rPr lang="en-GB" dirty="0"/>
              <a:t> = a list of outcomes and their associated probabilities.</a:t>
            </a:r>
          </a:p>
          <a:p>
            <a:pPr>
              <a:lnSpc>
                <a:spcPct val="100000"/>
              </a:lnSpc>
            </a:pPr>
            <a:endParaRPr lang="en-GB" dirty="0"/>
          </a:p>
          <a:p>
            <a:r>
              <a:rPr lang="en-GB" b="1" dirty="0"/>
              <a:t>Probability density function </a:t>
            </a:r>
            <a:r>
              <a:rPr lang="en-GB" dirty="0"/>
              <a:t>= a function that represents a </a:t>
            </a:r>
            <a:r>
              <a:rPr lang="en-GB" b="1" dirty="0"/>
              <a:t>continuous</a:t>
            </a:r>
            <a:r>
              <a:rPr lang="en-GB" dirty="0"/>
              <a:t> probability distribution</a:t>
            </a:r>
          </a:p>
          <a:p>
            <a:endParaRPr lang="en-GB" dirty="0"/>
          </a:p>
          <a:p>
            <a:pPr>
              <a:defRPr/>
            </a:pPr>
            <a:r>
              <a:rPr lang="en-GB" b="1" dirty="0"/>
              <a:t>Continuous</a:t>
            </a:r>
            <a:r>
              <a:rPr lang="en-GB" dirty="0"/>
              <a:t> </a:t>
            </a:r>
            <a:r>
              <a:rPr lang="en-US" b="1" dirty="0">
                <a:solidFill>
                  <a:srgbClr val="004050"/>
                </a:solidFill>
              </a:rPr>
              <a:t>outcomes</a:t>
            </a:r>
            <a:r>
              <a:rPr lang="en-US" dirty="0">
                <a:solidFill>
                  <a:srgbClr val="004050"/>
                </a:solidFill>
              </a:rPr>
              <a:t> = an infinite </a:t>
            </a:r>
            <a:r>
              <a:rPr lang="en-US" dirty="0"/>
              <a:t>number of possible values each with a specific probability</a:t>
            </a:r>
          </a:p>
          <a:p>
            <a:pPr>
              <a:defRPr/>
            </a:pPr>
            <a:endParaRPr lang="en-US" dirty="0"/>
          </a:p>
          <a:p>
            <a:pPr>
              <a:defRPr/>
            </a:pPr>
            <a:r>
              <a:rPr lang="en-US" dirty="0"/>
              <a:t>What is the </a:t>
            </a:r>
            <a:r>
              <a:rPr lang="en-US" i="1" dirty="0"/>
              <a:t>probability of an event </a:t>
            </a:r>
            <a:r>
              <a:rPr lang="en-US" dirty="0"/>
              <a:t>occurring? The </a:t>
            </a:r>
            <a:r>
              <a:rPr lang="en-US" i="1" dirty="0"/>
              <a:t>area </a:t>
            </a:r>
            <a:r>
              <a:rPr lang="en-US" dirty="0"/>
              <a:t>under the probability density function.</a:t>
            </a:r>
          </a:p>
        </p:txBody>
      </p:sp>
      <p:sp>
        <p:nvSpPr>
          <p:cNvPr id="9" name="Rectangle 8"/>
          <p:cNvSpPr/>
          <p:nvPr/>
        </p:nvSpPr>
        <p:spPr>
          <a:xfrm>
            <a:off x="4342602" y="3728482"/>
            <a:ext cx="3425938" cy="369332"/>
          </a:xfrm>
          <a:prstGeom prst="rect">
            <a:avLst/>
          </a:prstGeom>
        </p:spPr>
        <p:txBody>
          <a:bodyPr wrap="none">
            <a:spAutoFit/>
          </a:bodyPr>
          <a:lstStyle/>
          <a:p>
            <a:pPr>
              <a:defRPr/>
            </a:pPr>
            <a:r>
              <a:rPr lang="en-GB" dirty="0"/>
              <a:t>Age of Children in a Playground</a:t>
            </a:r>
          </a:p>
        </p:txBody>
      </p:sp>
      <p:graphicFrame>
        <p:nvGraphicFramePr>
          <p:cNvPr id="8" name="Chart 7"/>
          <p:cNvGraphicFramePr>
            <a:graphicFrameLocks/>
          </p:cNvGraphicFramePr>
          <p:nvPr>
            <p:extLst>
              <p:ext uri="{D42A27DB-BD31-4B8C-83A1-F6EECF244321}">
                <p14:modId xmlns:p14="http://schemas.microsoft.com/office/powerpoint/2010/main" val="90556779"/>
              </p:ext>
            </p:extLst>
          </p:nvPr>
        </p:nvGraphicFramePr>
        <p:xfrm>
          <a:off x="3249612" y="4051300"/>
          <a:ext cx="505777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2719798" y="361086"/>
            <a:ext cx="6447599" cy="769441"/>
          </a:xfrm>
          <a:prstGeom prst="rect">
            <a:avLst/>
          </a:prstGeom>
        </p:spPr>
        <p:txBody>
          <a:bodyPr wrap="none">
            <a:spAutoFit/>
          </a:bodyPr>
          <a:lstStyle/>
          <a:p>
            <a:r>
              <a:rPr lang="en-GB" sz="4400" b="1" dirty="0"/>
              <a:t>Probability Distribution</a:t>
            </a:r>
          </a:p>
        </p:txBody>
      </p:sp>
    </p:spTree>
    <p:extLst>
      <p:ext uri="{BB962C8B-B14F-4D97-AF65-F5344CB8AC3E}">
        <p14:creationId xmlns:p14="http://schemas.microsoft.com/office/powerpoint/2010/main" val="4222370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064" y="4162480"/>
            <a:ext cx="593407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349288" y="1955750"/>
            <a:ext cx="5488072" cy="923330"/>
          </a:xfrm>
          <a:prstGeom prst="rect">
            <a:avLst/>
          </a:prstGeom>
        </p:spPr>
        <p:txBody>
          <a:bodyPr wrap="square">
            <a:spAutoFit/>
          </a:bodyPr>
          <a:lstStyle/>
          <a:p>
            <a:pPr>
              <a:lnSpc>
                <a:spcPct val="100000"/>
              </a:lnSpc>
              <a:defRPr/>
            </a:pPr>
            <a:r>
              <a:rPr lang="en-GB" dirty="0"/>
              <a:t>For a normal frequency distribution </a:t>
            </a:r>
          </a:p>
          <a:p>
            <a:pPr>
              <a:lnSpc>
                <a:spcPct val="100000"/>
              </a:lnSpc>
              <a:defRPr/>
            </a:pPr>
            <a:r>
              <a:rPr lang="en-GB" dirty="0"/>
              <a:t>about 68% of all observations </a:t>
            </a:r>
          </a:p>
          <a:p>
            <a:pPr>
              <a:lnSpc>
                <a:spcPct val="100000"/>
              </a:lnSpc>
              <a:defRPr/>
            </a:pPr>
            <a:r>
              <a:rPr lang="en-GB" dirty="0"/>
              <a:t>will fall within </a:t>
            </a:r>
            <a:r>
              <a:rPr lang="en-GB" b="1" dirty="0">
                <a:solidFill>
                  <a:srgbClr val="7F007D"/>
                </a:solidFill>
              </a:rPr>
              <a:t>one standard deviation </a:t>
            </a:r>
            <a:r>
              <a:rPr lang="en-GB" dirty="0"/>
              <a:t>of the mean:</a:t>
            </a:r>
          </a:p>
        </p:txBody>
      </p:sp>
      <p:sp>
        <p:nvSpPr>
          <p:cNvPr id="2" name="Rectangle 1"/>
          <p:cNvSpPr/>
          <p:nvPr/>
        </p:nvSpPr>
        <p:spPr>
          <a:xfrm>
            <a:off x="2083183" y="3239150"/>
            <a:ext cx="2925762" cy="923330"/>
          </a:xfrm>
          <a:prstGeom prst="rect">
            <a:avLst/>
          </a:prstGeom>
        </p:spPr>
        <p:txBody>
          <a:bodyPr wrap="square">
            <a:spAutoFit/>
          </a:bodyPr>
          <a:lstStyle/>
          <a:p>
            <a:pPr>
              <a:defRPr/>
            </a:pPr>
            <a:r>
              <a:rPr lang="en-GB" dirty="0"/>
              <a:t>34% of the observations are 1 standard deviation </a:t>
            </a:r>
            <a:r>
              <a:rPr lang="en-GB" i="1" dirty="0"/>
              <a:t>below</a:t>
            </a:r>
            <a:r>
              <a:rPr lang="en-GB" dirty="0"/>
              <a:t> of the mean</a:t>
            </a:r>
          </a:p>
        </p:txBody>
      </p:sp>
      <p:sp>
        <p:nvSpPr>
          <p:cNvPr id="4" name="Rectangle 3"/>
          <p:cNvSpPr/>
          <p:nvPr/>
        </p:nvSpPr>
        <p:spPr>
          <a:xfrm>
            <a:off x="7933830" y="3216980"/>
            <a:ext cx="2762417" cy="923330"/>
          </a:xfrm>
          <a:prstGeom prst="rect">
            <a:avLst/>
          </a:prstGeom>
        </p:spPr>
        <p:txBody>
          <a:bodyPr wrap="square">
            <a:spAutoFit/>
          </a:bodyPr>
          <a:lstStyle/>
          <a:p>
            <a:pPr>
              <a:defRPr/>
            </a:pPr>
            <a:r>
              <a:rPr lang="en-GB" dirty="0"/>
              <a:t>34% of the observations are 1 standard deviation </a:t>
            </a:r>
            <a:r>
              <a:rPr lang="en-GB" i="1" dirty="0"/>
              <a:t>above</a:t>
            </a:r>
            <a:r>
              <a:rPr lang="en-GB" dirty="0"/>
              <a:t> of the mean</a:t>
            </a:r>
          </a:p>
        </p:txBody>
      </p:sp>
      <p:cxnSp>
        <p:nvCxnSpPr>
          <p:cNvPr id="8" name="Straight Connector 7"/>
          <p:cNvCxnSpPr/>
          <p:nvPr/>
        </p:nvCxnSpPr>
        <p:spPr>
          <a:xfrm>
            <a:off x="4483100" y="3956050"/>
            <a:ext cx="1706338" cy="124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807200" y="4140310"/>
            <a:ext cx="1244600" cy="106034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49288" y="360000"/>
            <a:ext cx="9374682" cy="1446550"/>
          </a:xfrm>
          <a:prstGeom prst="rect">
            <a:avLst/>
          </a:prstGeom>
        </p:spPr>
        <p:txBody>
          <a:bodyPr wrap="none">
            <a:spAutoFit/>
          </a:bodyPr>
          <a:lstStyle/>
          <a:p>
            <a:r>
              <a:rPr lang="en-GB" sz="4400" dirty="0"/>
              <a:t>Measures of Dispersion (</a:t>
            </a:r>
            <a:r>
              <a:rPr lang="en-GB" sz="4400" b="1" dirty="0"/>
              <a:t>Standard </a:t>
            </a:r>
          </a:p>
          <a:p>
            <a:r>
              <a:rPr lang="en-GB" sz="4400" b="1" dirty="0"/>
              <a:t>							Deviation</a:t>
            </a:r>
            <a:r>
              <a:rPr lang="en-GB" sz="4400" dirty="0"/>
              <a:t>)</a:t>
            </a:r>
          </a:p>
        </p:txBody>
      </p:sp>
    </p:spTree>
    <p:extLst>
      <p:ext uri="{BB962C8B-B14F-4D97-AF65-F5344CB8AC3E}">
        <p14:creationId xmlns:p14="http://schemas.microsoft.com/office/powerpoint/2010/main" val="2964663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07775" y="360000"/>
            <a:ext cx="9890849" cy="769441"/>
          </a:xfrm>
          <a:prstGeom prst="rect">
            <a:avLst/>
          </a:prstGeom>
        </p:spPr>
        <p:txBody>
          <a:bodyPr wrap="none">
            <a:spAutoFit/>
          </a:bodyPr>
          <a:lstStyle/>
          <a:p>
            <a:r>
              <a:rPr lang="en-GB" sz="4400" dirty="0"/>
              <a:t>Sample Size</a:t>
            </a:r>
            <a:r>
              <a:rPr lang="en-GB" altLang="en-US" sz="4400" dirty="0">
                <a:latin typeface="Calibri"/>
                <a:cs typeface="Calibri"/>
              </a:rPr>
              <a:t>↑</a:t>
            </a:r>
            <a:r>
              <a:rPr lang="en-GB" sz="4400" dirty="0"/>
              <a:t> ⇒ Standard Deviation </a:t>
            </a:r>
            <a:r>
              <a:rPr lang="en-GB" altLang="en-US" sz="4400" dirty="0">
                <a:latin typeface="Calibri"/>
                <a:cs typeface="Calibri"/>
              </a:rPr>
              <a:t>↓</a:t>
            </a:r>
            <a:endParaRPr lang="en-GB" sz="4400" dirty="0"/>
          </a:p>
        </p:txBody>
      </p:sp>
      <p:sp>
        <p:nvSpPr>
          <p:cNvPr id="9" name="Line 3"/>
          <p:cNvSpPr>
            <a:spLocks noChangeShapeType="1"/>
          </p:cNvSpPr>
          <p:nvPr/>
        </p:nvSpPr>
        <p:spPr bwMode="auto">
          <a:xfrm>
            <a:off x="2286000" y="6496050"/>
            <a:ext cx="6477000" cy="0"/>
          </a:xfrm>
          <a:prstGeom prst="line">
            <a:avLst/>
          </a:prstGeom>
          <a:noFill/>
          <a:ln w="19050">
            <a:solidFill>
              <a:srgbClr val="7030A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 name="Freeform 6"/>
          <p:cNvSpPr>
            <a:spLocks/>
          </p:cNvSpPr>
          <p:nvPr/>
        </p:nvSpPr>
        <p:spPr bwMode="auto">
          <a:xfrm>
            <a:off x="3429000" y="4133850"/>
            <a:ext cx="4191000" cy="2286000"/>
          </a:xfrm>
          <a:custGeom>
            <a:avLst/>
            <a:gdLst>
              <a:gd name="T0" fmla="*/ 2147483646 w 900"/>
              <a:gd name="T1" fmla="*/ 2147483646 h 446"/>
              <a:gd name="T2" fmla="*/ 2147483646 w 900"/>
              <a:gd name="T3" fmla="*/ 2147483646 h 446"/>
              <a:gd name="T4" fmla="*/ 2147483646 w 900"/>
              <a:gd name="T5" fmla="*/ 2147483646 h 446"/>
              <a:gd name="T6" fmla="*/ 2147483646 w 900"/>
              <a:gd name="T7" fmla="*/ 2147483646 h 446"/>
              <a:gd name="T8" fmla="*/ 2147483646 w 900"/>
              <a:gd name="T9" fmla="*/ 2147483646 h 446"/>
              <a:gd name="T10" fmla="*/ 2147483646 w 900"/>
              <a:gd name="T11" fmla="*/ 2147483646 h 446"/>
              <a:gd name="T12" fmla="*/ 2147483646 w 900"/>
              <a:gd name="T13" fmla="*/ 2147483646 h 446"/>
              <a:gd name="T14" fmla="*/ 2147483646 w 900"/>
              <a:gd name="T15" fmla="*/ 2147483646 h 446"/>
              <a:gd name="T16" fmla="*/ 2147483646 w 900"/>
              <a:gd name="T17" fmla="*/ 2147483646 h 446"/>
              <a:gd name="T18" fmla="*/ 2147483646 w 900"/>
              <a:gd name="T19" fmla="*/ 2147483646 h 446"/>
              <a:gd name="T20" fmla="*/ 2147483646 w 900"/>
              <a:gd name="T21" fmla="*/ 2147483646 h 446"/>
              <a:gd name="T22" fmla="*/ 2147483646 w 900"/>
              <a:gd name="T23" fmla="*/ 2147483646 h 446"/>
              <a:gd name="T24" fmla="*/ 2147483646 w 900"/>
              <a:gd name="T25" fmla="*/ 2147483646 h 446"/>
              <a:gd name="T26" fmla="*/ 2147483646 w 900"/>
              <a:gd name="T27" fmla="*/ 2147483646 h 446"/>
              <a:gd name="T28" fmla="*/ 2147483646 w 900"/>
              <a:gd name="T29" fmla="*/ 2147483646 h 446"/>
              <a:gd name="T30" fmla="*/ 2147483646 w 900"/>
              <a:gd name="T31" fmla="*/ 2147483646 h 446"/>
              <a:gd name="T32" fmla="*/ 2147483646 w 900"/>
              <a:gd name="T33" fmla="*/ 2147483646 h 446"/>
              <a:gd name="T34" fmla="*/ 2147483646 w 900"/>
              <a:gd name="T35" fmla="*/ 2147483646 h 446"/>
              <a:gd name="T36" fmla="*/ 2147483646 w 900"/>
              <a:gd name="T37" fmla="*/ 2147483646 h 446"/>
              <a:gd name="T38" fmla="*/ 2147483646 w 900"/>
              <a:gd name="T39" fmla="*/ 2147483646 h 446"/>
              <a:gd name="T40" fmla="*/ 2147483646 w 900"/>
              <a:gd name="T41" fmla="*/ 2147483646 h 446"/>
              <a:gd name="T42" fmla="*/ 2147483646 w 900"/>
              <a:gd name="T43" fmla="*/ 2147483646 h 446"/>
              <a:gd name="T44" fmla="*/ 2147483646 w 900"/>
              <a:gd name="T45" fmla="*/ 2147483646 h 446"/>
              <a:gd name="T46" fmla="*/ 2147483646 w 900"/>
              <a:gd name="T47" fmla="*/ 2147483646 h 446"/>
              <a:gd name="T48" fmla="*/ 2147483646 w 900"/>
              <a:gd name="T49" fmla="*/ 2147483646 h 446"/>
              <a:gd name="T50" fmla="*/ 2147483646 w 900"/>
              <a:gd name="T51" fmla="*/ 2147483646 h 446"/>
              <a:gd name="T52" fmla="*/ 2147483646 w 900"/>
              <a:gd name="T53" fmla="*/ 2147483646 h 446"/>
              <a:gd name="T54" fmla="*/ 2147483646 w 900"/>
              <a:gd name="T55" fmla="*/ 2147483646 h 446"/>
              <a:gd name="T56" fmla="*/ 2147483646 w 900"/>
              <a:gd name="T57" fmla="*/ 2147483646 h 446"/>
              <a:gd name="T58" fmla="*/ 2147483646 w 900"/>
              <a:gd name="T59" fmla="*/ 0 h 446"/>
              <a:gd name="T60" fmla="*/ 2147483646 w 900"/>
              <a:gd name="T61" fmla="*/ 0 h 446"/>
              <a:gd name="T62" fmla="*/ 2147483646 w 900"/>
              <a:gd name="T63" fmla="*/ 2147483646 h 446"/>
              <a:gd name="T64" fmla="*/ 2147483646 w 900"/>
              <a:gd name="T65" fmla="*/ 2147483646 h 446"/>
              <a:gd name="T66" fmla="*/ 2147483646 w 900"/>
              <a:gd name="T67" fmla="*/ 2147483646 h 446"/>
              <a:gd name="T68" fmla="*/ 2147483646 w 900"/>
              <a:gd name="T69" fmla="*/ 2147483646 h 446"/>
              <a:gd name="T70" fmla="*/ 2147483646 w 900"/>
              <a:gd name="T71" fmla="*/ 2147483646 h 446"/>
              <a:gd name="T72" fmla="*/ 2147483646 w 900"/>
              <a:gd name="T73" fmla="*/ 2147483646 h 446"/>
              <a:gd name="T74" fmla="*/ 2147483646 w 900"/>
              <a:gd name="T75" fmla="*/ 2147483646 h 446"/>
              <a:gd name="T76" fmla="*/ 2147483646 w 900"/>
              <a:gd name="T77" fmla="*/ 2147483646 h 446"/>
              <a:gd name="T78" fmla="*/ 2147483646 w 900"/>
              <a:gd name="T79" fmla="*/ 2147483646 h 446"/>
              <a:gd name="T80" fmla="*/ 2147483646 w 900"/>
              <a:gd name="T81" fmla="*/ 2147483646 h 446"/>
              <a:gd name="T82" fmla="*/ 2147483646 w 900"/>
              <a:gd name="T83" fmla="*/ 2147483646 h 446"/>
              <a:gd name="T84" fmla="*/ 2147483646 w 900"/>
              <a:gd name="T85" fmla="*/ 2147483646 h 446"/>
              <a:gd name="T86" fmla="*/ 2147483646 w 900"/>
              <a:gd name="T87" fmla="*/ 2147483646 h 446"/>
              <a:gd name="T88" fmla="*/ 2147483646 w 900"/>
              <a:gd name="T89" fmla="*/ 2147483646 h 446"/>
              <a:gd name="T90" fmla="*/ 2147483646 w 900"/>
              <a:gd name="T91" fmla="*/ 2147483646 h 446"/>
              <a:gd name="T92" fmla="*/ 2147483646 w 900"/>
              <a:gd name="T93" fmla="*/ 2147483646 h 446"/>
              <a:gd name="T94" fmla="*/ 2147483646 w 900"/>
              <a:gd name="T95" fmla="*/ 2147483646 h 446"/>
              <a:gd name="T96" fmla="*/ 2147483646 w 900"/>
              <a:gd name="T97" fmla="*/ 2147483646 h 446"/>
              <a:gd name="T98" fmla="*/ 2147483646 w 900"/>
              <a:gd name="T99" fmla="*/ 2147483646 h 446"/>
              <a:gd name="T100" fmla="*/ 2147483646 w 900"/>
              <a:gd name="T101" fmla="*/ 2147483646 h 446"/>
              <a:gd name="T102" fmla="*/ 2147483646 w 900"/>
              <a:gd name="T103" fmla="*/ 2147483646 h 446"/>
              <a:gd name="T104" fmla="*/ 2147483646 w 900"/>
              <a:gd name="T105" fmla="*/ 2147483646 h 446"/>
              <a:gd name="T106" fmla="*/ 2147483646 w 900"/>
              <a:gd name="T107" fmla="*/ 2147483646 h 446"/>
              <a:gd name="T108" fmla="*/ 2147483646 w 900"/>
              <a:gd name="T109" fmla="*/ 2147483646 h 446"/>
              <a:gd name="T110" fmla="*/ 2147483646 w 900"/>
              <a:gd name="T111" fmla="*/ 2147483646 h 446"/>
              <a:gd name="T112" fmla="*/ 2147483646 w 900"/>
              <a:gd name="T113" fmla="*/ 2147483646 h 446"/>
              <a:gd name="T114" fmla="*/ 2147483646 w 900"/>
              <a:gd name="T115" fmla="*/ 2147483646 h 446"/>
              <a:gd name="T116" fmla="*/ 2147483646 w 900"/>
              <a:gd name="T117" fmla="*/ 2147483646 h 446"/>
              <a:gd name="T118" fmla="*/ 2147483646 w 900"/>
              <a:gd name="T119" fmla="*/ 2147483646 h 4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00"/>
              <a:gd name="T181" fmla="*/ 0 h 446"/>
              <a:gd name="T182" fmla="*/ 900 w 900"/>
              <a:gd name="T183" fmla="*/ 446 h 4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00" h="446">
                <a:moveTo>
                  <a:pt x="0" y="446"/>
                </a:moveTo>
                <a:lnTo>
                  <a:pt x="5" y="444"/>
                </a:lnTo>
                <a:lnTo>
                  <a:pt x="10" y="442"/>
                </a:lnTo>
                <a:lnTo>
                  <a:pt x="15" y="439"/>
                </a:lnTo>
                <a:lnTo>
                  <a:pt x="20" y="437"/>
                </a:lnTo>
                <a:lnTo>
                  <a:pt x="25" y="434"/>
                </a:lnTo>
                <a:lnTo>
                  <a:pt x="30" y="431"/>
                </a:lnTo>
                <a:lnTo>
                  <a:pt x="35" y="428"/>
                </a:lnTo>
                <a:lnTo>
                  <a:pt x="40" y="425"/>
                </a:lnTo>
                <a:lnTo>
                  <a:pt x="45" y="422"/>
                </a:lnTo>
                <a:lnTo>
                  <a:pt x="50" y="419"/>
                </a:lnTo>
                <a:lnTo>
                  <a:pt x="55" y="415"/>
                </a:lnTo>
                <a:lnTo>
                  <a:pt x="60" y="412"/>
                </a:lnTo>
                <a:lnTo>
                  <a:pt x="65" y="408"/>
                </a:lnTo>
                <a:lnTo>
                  <a:pt x="70" y="404"/>
                </a:lnTo>
                <a:lnTo>
                  <a:pt x="75" y="400"/>
                </a:lnTo>
                <a:lnTo>
                  <a:pt x="80" y="396"/>
                </a:lnTo>
                <a:lnTo>
                  <a:pt x="85" y="392"/>
                </a:lnTo>
                <a:lnTo>
                  <a:pt x="90" y="388"/>
                </a:lnTo>
                <a:lnTo>
                  <a:pt x="95" y="384"/>
                </a:lnTo>
                <a:lnTo>
                  <a:pt x="100" y="379"/>
                </a:lnTo>
                <a:lnTo>
                  <a:pt x="105" y="374"/>
                </a:lnTo>
                <a:lnTo>
                  <a:pt x="110" y="369"/>
                </a:lnTo>
                <a:lnTo>
                  <a:pt x="115" y="365"/>
                </a:lnTo>
                <a:lnTo>
                  <a:pt x="120" y="359"/>
                </a:lnTo>
                <a:lnTo>
                  <a:pt x="125" y="354"/>
                </a:lnTo>
                <a:lnTo>
                  <a:pt x="130" y="349"/>
                </a:lnTo>
                <a:lnTo>
                  <a:pt x="135" y="343"/>
                </a:lnTo>
                <a:lnTo>
                  <a:pt x="140" y="338"/>
                </a:lnTo>
                <a:lnTo>
                  <a:pt x="145" y="332"/>
                </a:lnTo>
                <a:lnTo>
                  <a:pt x="150" y="326"/>
                </a:lnTo>
                <a:lnTo>
                  <a:pt x="155" y="320"/>
                </a:lnTo>
                <a:lnTo>
                  <a:pt x="160" y="314"/>
                </a:lnTo>
                <a:lnTo>
                  <a:pt x="165" y="308"/>
                </a:lnTo>
                <a:lnTo>
                  <a:pt x="170" y="302"/>
                </a:lnTo>
                <a:lnTo>
                  <a:pt x="175" y="295"/>
                </a:lnTo>
                <a:lnTo>
                  <a:pt x="180" y="289"/>
                </a:lnTo>
                <a:lnTo>
                  <a:pt x="185" y="282"/>
                </a:lnTo>
                <a:lnTo>
                  <a:pt x="190" y="275"/>
                </a:lnTo>
                <a:lnTo>
                  <a:pt x="195" y="269"/>
                </a:lnTo>
                <a:lnTo>
                  <a:pt x="200" y="262"/>
                </a:lnTo>
                <a:lnTo>
                  <a:pt x="205" y="255"/>
                </a:lnTo>
                <a:lnTo>
                  <a:pt x="210" y="248"/>
                </a:lnTo>
                <a:lnTo>
                  <a:pt x="215" y="241"/>
                </a:lnTo>
                <a:lnTo>
                  <a:pt x="220" y="234"/>
                </a:lnTo>
                <a:lnTo>
                  <a:pt x="225" y="226"/>
                </a:lnTo>
                <a:lnTo>
                  <a:pt x="230" y="219"/>
                </a:lnTo>
                <a:lnTo>
                  <a:pt x="235" y="212"/>
                </a:lnTo>
                <a:lnTo>
                  <a:pt x="240" y="205"/>
                </a:lnTo>
                <a:lnTo>
                  <a:pt x="245" y="197"/>
                </a:lnTo>
                <a:lnTo>
                  <a:pt x="250" y="190"/>
                </a:lnTo>
                <a:lnTo>
                  <a:pt x="255" y="183"/>
                </a:lnTo>
                <a:lnTo>
                  <a:pt x="260" y="176"/>
                </a:lnTo>
                <a:lnTo>
                  <a:pt x="265" y="168"/>
                </a:lnTo>
                <a:lnTo>
                  <a:pt x="270" y="161"/>
                </a:lnTo>
                <a:lnTo>
                  <a:pt x="275" y="154"/>
                </a:lnTo>
                <a:lnTo>
                  <a:pt x="280" y="147"/>
                </a:lnTo>
                <a:lnTo>
                  <a:pt x="285" y="140"/>
                </a:lnTo>
                <a:lnTo>
                  <a:pt x="290" y="133"/>
                </a:lnTo>
                <a:lnTo>
                  <a:pt x="295" y="126"/>
                </a:lnTo>
                <a:lnTo>
                  <a:pt x="300" y="119"/>
                </a:lnTo>
                <a:lnTo>
                  <a:pt x="305" y="112"/>
                </a:lnTo>
                <a:lnTo>
                  <a:pt x="310" y="105"/>
                </a:lnTo>
                <a:lnTo>
                  <a:pt x="315" y="99"/>
                </a:lnTo>
                <a:lnTo>
                  <a:pt x="320" y="92"/>
                </a:lnTo>
                <a:lnTo>
                  <a:pt x="325" y="86"/>
                </a:lnTo>
                <a:lnTo>
                  <a:pt x="330" y="80"/>
                </a:lnTo>
                <a:lnTo>
                  <a:pt x="335" y="74"/>
                </a:lnTo>
                <a:lnTo>
                  <a:pt x="340" y="68"/>
                </a:lnTo>
                <a:lnTo>
                  <a:pt x="345" y="63"/>
                </a:lnTo>
                <a:lnTo>
                  <a:pt x="350" y="57"/>
                </a:lnTo>
                <a:lnTo>
                  <a:pt x="355" y="52"/>
                </a:lnTo>
                <a:lnTo>
                  <a:pt x="360" y="47"/>
                </a:lnTo>
                <a:lnTo>
                  <a:pt x="365" y="42"/>
                </a:lnTo>
                <a:lnTo>
                  <a:pt x="370" y="38"/>
                </a:lnTo>
                <a:lnTo>
                  <a:pt x="375" y="33"/>
                </a:lnTo>
                <a:lnTo>
                  <a:pt x="380" y="29"/>
                </a:lnTo>
                <a:lnTo>
                  <a:pt x="385" y="25"/>
                </a:lnTo>
                <a:lnTo>
                  <a:pt x="390" y="22"/>
                </a:lnTo>
                <a:lnTo>
                  <a:pt x="395" y="18"/>
                </a:lnTo>
                <a:lnTo>
                  <a:pt x="400" y="15"/>
                </a:lnTo>
                <a:lnTo>
                  <a:pt x="405" y="12"/>
                </a:lnTo>
                <a:lnTo>
                  <a:pt x="410" y="10"/>
                </a:lnTo>
                <a:lnTo>
                  <a:pt x="415" y="8"/>
                </a:lnTo>
                <a:lnTo>
                  <a:pt x="420" y="6"/>
                </a:lnTo>
                <a:lnTo>
                  <a:pt x="425" y="4"/>
                </a:lnTo>
                <a:lnTo>
                  <a:pt x="430" y="2"/>
                </a:lnTo>
                <a:lnTo>
                  <a:pt x="435" y="1"/>
                </a:lnTo>
                <a:lnTo>
                  <a:pt x="440" y="0"/>
                </a:lnTo>
                <a:lnTo>
                  <a:pt x="445" y="0"/>
                </a:lnTo>
                <a:lnTo>
                  <a:pt x="450" y="0"/>
                </a:lnTo>
                <a:lnTo>
                  <a:pt x="455" y="0"/>
                </a:lnTo>
                <a:lnTo>
                  <a:pt x="460" y="0"/>
                </a:lnTo>
                <a:lnTo>
                  <a:pt x="465" y="1"/>
                </a:lnTo>
                <a:lnTo>
                  <a:pt x="470" y="2"/>
                </a:lnTo>
                <a:lnTo>
                  <a:pt x="475" y="3"/>
                </a:lnTo>
                <a:lnTo>
                  <a:pt x="480" y="4"/>
                </a:lnTo>
                <a:lnTo>
                  <a:pt x="485" y="6"/>
                </a:lnTo>
                <a:lnTo>
                  <a:pt x="490" y="8"/>
                </a:lnTo>
                <a:lnTo>
                  <a:pt x="495" y="11"/>
                </a:lnTo>
                <a:lnTo>
                  <a:pt x="500" y="13"/>
                </a:lnTo>
                <a:lnTo>
                  <a:pt x="505" y="16"/>
                </a:lnTo>
                <a:lnTo>
                  <a:pt x="510" y="19"/>
                </a:lnTo>
                <a:lnTo>
                  <a:pt x="515" y="23"/>
                </a:lnTo>
                <a:lnTo>
                  <a:pt x="520" y="27"/>
                </a:lnTo>
                <a:lnTo>
                  <a:pt x="525" y="31"/>
                </a:lnTo>
                <a:lnTo>
                  <a:pt x="530" y="35"/>
                </a:lnTo>
                <a:lnTo>
                  <a:pt x="535" y="39"/>
                </a:lnTo>
                <a:lnTo>
                  <a:pt x="540" y="44"/>
                </a:lnTo>
                <a:lnTo>
                  <a:pt x="545" y="49"/>
                </a:lnTo>
                <a:lnTo>
                  <a:pt x="550" y="54"/>
                </a:lnTo>
                <a:lnTo>
                  <a:pt x="555" y="59"/>
                </a:lnTo>
                <a:lnTo>
                  <a:pt x="560" y="65"/>
                </a:lnTo>
                <a:lnTo>
                  <a:pt x="565" y="70"/>
                </a:lnTo>
                <a:lnTo>
                  <a:pt x="570" y="76"/>
                </a:lnTo>
                <a:lnTo>
                  <a:pt x="575" y="82"/>
                </a:lnTo>
                <a:lnTo>
                  <a:pt x="580" y="88"/>
                </a:lnTo>
                <a:lnTo>
                  <a:pt x="585" y="94"/>
                </a:lnTo>
                <a:lnTo>
                  <a:pt x="590" y="101"/>
                </a:lnTo>
                <a:lnTo>
                  <a:pt x="595" y="107"/>
                </a:lnTo>
                <a:lnTo>
                  <a:pt x="600" y="114"/>
                </a:lnTo>
                <a:lnTo>
                  <a:pt x="605" y="121"/>
                </a:lnTo>
                <a:lnTo>
                  <a:pt x="610" y="128"/>
                </a:lnTo>
                <a:lnTo>
                  <a:pt x="615" y="135"/>
                </a:lnTo>
                <a:lnTo>
                  <a:pt x="620" y="142"/>
                </a:lnTo>
                <a:lnTo>
                  <a:pt x="625" y="149"/>
                </a:lnTo>
                <a:lnTo>
                  <a:pt x="630" y="156"/>
                </a:lnTo>
                <a:lnTo>
                  <a:pt x="635" y="163"/>
                </a:lnTo>
                <a:lnTo>
                  <a:pt x="640" y="171"/>
                </a:lnTo>
                <a:lnTo>
                  <a:pt x="645" y="178"/>
                </a:lnTo>
                <a:lnTo>
                  <a:pt x="650" y="185"/>
                </a:lnTo>
                <a:lnTo>
                  <a:pt x="655" y="192"/>
                </a:lnTo>
                <a:lnTo>
                  <a:pt x="660" y="200"/>
                </a:lnTo>
                <a:lnTo>
                  <a:pt x="665" y="207"/>
                </a:lnTo>
                <a:lnTo>
                  <a:pt x="670" y="214"/>
                </a:lnTo>
                <a:lnTo>
                  <a:pt x="675" y="221"/>
                </a:lnTo>
                <a:lnTo>
                  <a:pt x="680" y="229"/>
                </a:lnTo>
                <a:lnTo>
                  <a:pt x="685" y="236"/>
                </a:lnTo>
                <a:lnTo>
                  <a:pt x="690" y="243"/>
                </a:lnTo>
                <a:lnTo>
                  <a:pt x="695" y="250"/>
                </a:lnTo>
                <a:lnTo>
                  <a:pt x="700" y="257"/>
                </a:lnTo>
                <a:lnTo>
                  <a:pt x="705" y="264"/>
                </a:lnTo>
                <a:lnTo>
                  <a:pt x="710" y="271"/>
                </a:lnTo>
                <a:lnTo>
                  <a:pt x="715" y="278"/>
                </a:lnTo>
                <a:lnTo>
                  <a:pt x="720" y="284"/>
                </a:lnTo>
                <a:lnTo>
                  <a:pt x="725" y="291"/>
                </a:lnTo>
                <a:lnTo>
                  <a:pt x="730" y="297"/>
                </a:lnTo>
                <a:lnTo>
                  <a:pt x="735" y="304"/>
                </a:lnTo>
                <a:lnTo>
                  <a:pt x="740" y="310"/>
                </a:lnTo>
                <a:lnTo>
                  <a:pt x="745" y="316"/>
                </a:lnTo>
                <a:lnTo>
                  <a:pt x="750" y="322"/>
                </a:lnTo>
                <a:lnTo>
                  <a:pt x="755" y="328"/>
                </a:lnTo>
                <a:lnTo>
                  <a:pt x="760" y="334"/>
                </a:lnTo>
                <a:lnTo>
                  <a:pt x="765" y="340"/>
                </a:lnTo>
                <a:lnTo>
                  <a:pt x="770" y="345"/>
                </a:lnTo>
                <a:lnTo>
                  <a:pt x="775" y="351"/>
                </a:lnTo>
                <a:lnTo>
                  <a:pt x="780" y="356"/>
                </a:lnTo>
                <a:lnTo>
                  <a:pt x="785" y="361"/>
                </a:lnTo>
                <a:lnTo>
                  <a:pt x="790" y="366"/>
                </a:lnTo>
                <a:lnTo>
                  <a:pt x="795" y="371"/>
                </a:lnTo>
                <a:lnTo>
                  <a:pt x="800" y="376"/>
                </a:lnTo>
                <a:lnTo>
                  <a:pt x="805" y="380"/>
                </a:lnTo>
                <a:lnTo>
                  <a:pt x="810" y="385"/>
                </a:lnTo>
                <a:lnTo>
                  <a:pt x="815" y="389"/>
                </a:lnTo>
                <a:lnTo>
                  <a:pt x="820" y="394"/>
                </a:lnTo>
                <a:lnTo>
                  <a:pt x="825" y="398"/>
                </a:lnTo>
                <a:lnTo>
                  <a:pt x="830" y="402"/>
                </a:lnTo>
                <a:lnTo>
                  <a:pt x="835" y="406"/>
                </a:lnTo>
                <a:lnTo>
                  <a:pt x="840" y="409"/>
                </a:lnTo>
                <a:lnTo>
                  <a:pt x="845" y="413"/>
                </a:lnTo>
                <a:lnTo>
                  <a:pt x="850" y="416"/>
                </a:lnTo>
                <a:lnTo>
                  <a:pt x="855" y="420"/>
                </a:lnTo>
                <a:lnTo>
                  <a:pt x="860" y="423"/>
                </a:lnTo>
                <a:lnTo>
                  <a:pt x="865" y="426"/>
                </a:lnTo>
                <a:lnTo>
                  <a:pt x="870" y="429"/>
                </a:lnTo>
                <a:lnTo>
                  <a:pt x="875" y="432"/>
                </a:lnTo>
                <a:lnTo>
                  <a:pt x="880" y="435"/>
                </a:lnTo>
                <a:lnTo>
                  <a:pt x="885" y="437"/>
                </a:lnTo>
                <a:lnTo>
                  <a:pt x="890" y="440"/>
                </a:lnTo>
                <a:lnTo>
                  <a:pt x="895" y="443"/>
                </a:lnTo>
                <a:lnTo>
                  <a:pt x="900" y="445"/>
                </a:lnTo>
              </a:path>
            </a:pathLst>
          </a:custGeom>
          <a:noFill/>
          <a:ln w="57150">
            <a:solidFill>
              <a:srgbClr val="00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 name="Line 7"/>
          <p:cNvSpPr>
            <a:spLocks noChangeShapeType="1"/>
          </p:cNvSpPr>
          <p:nvPr/>
        </p:nvSpPr>
        <p:spPr bwMode="auto">
          <a:xfrm flipV="1">
            <a:off x="5562600" y="2381250"/>
            <a:ext cx="0" cy="411480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 name="Freeform 9"/>
          <p:cNvSpPr>
            <a:spLocks/>
          </p:cNvSpPr>
          <p:nvPr/>
        </p:nvSpPr>
        <p:spPr bwMode="auto">
          <a:xfrm>
            <a:off x="2362200" y="5505450"/>
            <a:ext cx="6400800" cy="914400"/>
          </a:xfrm>
          <a:custGeom>
            <a:avLst/>
            <a:gdLst>
              <a:gd name="T0" fmla="*/ 2147483646 w 900"/>
              <a:gd name="T1" fmla="*/ 2147483646 h 446"/>
              <a:gd name="T2" fmla="*/ 2147483646 w 900"/>
              <a:gd name="T3" fmla="*/ 2147483646 h 446"/>
              <a:gd name="T4" fmla="*/ 2147483646 w 900"/>
              <a:gd name="T5" fmla="*/ 2147483646 h 446"/>
              <a:gd name="T6" fmla="*/ 2147483646 w 900"/>
              <a:gd name="T7" fmla="*/ 2147483646 h 446"/>
              <a:gd name="T8" fmla="*/ 2147483646 w 900"/>
              <a:gd name="T9" fmla="*/ 2147483646 h 446"/>
              <a:gd name="T10" fmla="*/ 2147483646 w 900"/>
              <a:gd name="T11" fmla="*/ 2147483646 h 446"/>
              <a:gd name="T12" fmla="*/ 2147483646 w 900"/>
              <a:gd name="T13" fmla="*/ 2147483646 h 446"/>
              <a:gd name="T14" fmla="*/ 2147483646 w 900"/>
              <a:gd name="T15" fmla="*/ 2147483646 h 446"/>
              <a:gd name="T16" fmla="*/ 2147483646 w 900"/>
              <a:gd name="T17" fmla="*/ 2147483646 h 446"/>
              <a:gd name="T18" fmla="*/ 2147483646 w 900"/>
              <a:gd name="T19" fmla="*/ 2147483646 h 446"/>
              <a:gd name="T20" fmla="*/ 2147483646 w 900"/>
              <a:gd name="T21" fmla="*/ 2147483646 h 446"/>
              <a:gd name="T22" fmla="*/ 2147483646 w 900"/>
              <a:gd name="T23" fmla="*/ 2147483646 h 446"/>
              <a:gd name="T24" fmla="*/ 2147483646 w 900"/>
              <a:gd name="T25" fmla="*/ 2147483646 h 446"/>
              <a:gd name="T26" fmla="*/ 2147483646 w 900"/>
              <a:gd name="T27" fmla="*/ 2147483646 h 446"/>
              <a:gd name="T28" fmla="*/ 2147483646 w 900"/>
              <a:gd name="T29" fmla="*/ 2147483646 h 446"/>
              <a:gd name="T30" fmla="*/ 2147483646 w 900"/>
              <a:gd name="T31" fmla="*/ 2147483646 h 446"/>
              <a:gd name="T32" fmla="*/ 2147483646 w 900"/>
              <a:gd name="T33" fmla="*/ 2147483646 h 446"/>
              <a:gd name="T34" fmla="*/ 2147483646 w 900"/>
              <a:gd name="T35" fmla="*/ 2147483646 h 446"/>
              <a:gd name="T36" fmla="*/ 2147483646 w 900"/>
              <a:gd name="T37" fmla="*/ 2147483646 h 446"/>
              <a:gd name="T38" fmla="*/ 2147483646 w 900"/>
              <a:gd name="T39" fmla="*/ 2147483646 h 446"/>
              <a:gd name="T40" fmla="*/ 2147483646 w 900"/>
              <a:gd name="T41" fmla="*/ 2147483646 h 446"/>
              <a:gd name="T42" fmla="*/ 2147483646 w 900"/>
              <a:gd name="T43" fmla="*/ 2147483646 h 446"/>
              <a:gd name="T44" fmla="*/ 2147483646 w 900"/>
              <a:gd name="T45" fmla="*/ 2147483646 h 446"/>
              <a:gd name="T46" fmla="*/ 2147483646 w 900"/>
              <a:gd name="T47" fmla="*/ 2147483646 h 446"/>
              <a:gd name="T48" fmla="*/ 2147483646 w 900"/>
              <a:gd name="T49" fmla="*/ 2147483646 h 446"/>
              <a:gd name="T50" fmla="*/ 2147483646 w 900"/>
              <a:gd name="T51" fmla="*/ 2147483646 h 446"/>
              <a:gd name="T52" fmla="*/ 2147483646 w 900"/>
              <a:gd name="T53" fmla="*/ 2147483646 h 446"/>
              <a:gd name="T54" fmla="*/ 2147483646 w 900"/>
              <a:gd name="T55" fmla="*/ 2147483646 h 446"/>
              <a:gd name="T56" fmla="*/ 2147483646 w 900"/>
              <a:gd name="T57" fmla="*/ 2147483646 h 446"/>
              <a:gd name="T58" fmla="*/ 2147483646 w 900"/>
              <a:gd name="T59" fmla="*/ 0 h 446"/>
              <a:gd name="T60" fmla="*/ 2147483646 w 900"/>
              <a:gd name="T61" fmla="*/ 0 h 446"/>
              <a:gd name="T62" fmla="*/ 2147483646 w 900"/>
              <a:gd name="T63" fmla="*/ 2147483646 h 446"/>
              <a:gd name="T64" fmla="*/ 2147483646 w 900"/>
              <a:gd name="T65" fmla="*/ 2147483646 h 446"/>
              <a:gd name="T66" fmla="*/ 2147483646 w 900"/>
              <a:gd name="T67" fmla="*/ 2147483646 h 446"/>
              <a:gd name="T68" fmla="*/ 2147483646 w 900"/>
              <a:gd name="T69" fmla="*/ 2147483646 h 446"/>
              <a:gd name="T70" fmla="*/ 2147483646 w 900"/>
              <a:gd name="T71" fmla="*/ 2147483646 h 446"/>
              <a:gd name="T72" fmla="*/ 2147483646 w 900"/>
              <a:gd name="T73" fmla="*/ 2147483646 h 446"/>
              <a:gd name="T74" fmla="*/ 2147483646 w 900"/>
              <a:gd name="T75" fmla="*/ 2147483646 h 446"/>
              <a:gd name="T76" fmla="*/ 2147483646 w 900"/>
              <a:gd name="T77" fmla="*/ 2147483646 h 446"/>
              <a:gd name="T78" fmla="*/ 2147483646 w 900"/>
              <a:gd name="T79" fmla="*/ 2147483646 h 446"/>
              <a:gd name="T80" fmla="*/ 2147483646 w 900"/>
              <a:gd name="T81" fmla="*/ 2147483646 h 446"/>
              <a:gd name="T82" fmla="*/ 2147483646 w 900"/>
              <a:gd name="T83" fmla="*/ 2147483646 h 446"/>
              <a:gd name="T84" fmla="*/ 2147483646 w 900"/>
              <a:gd name="T85" fmla="*/ 2147483646 h 446"/>
              <a:gd name="T86" fmla="*/ 2147483646 w 900"/>
              <a:gd name="T87" fmla="*/ 2147483646 h 446"/>
              <a:gd name="T88" fmla="*/ 2147483646 w 900"/>
              <a:gd name="T89" fmla="*/ 2147483646 h 446"/>
              <a:gd name="T90" fmla="*/ 2147483646 w 900"/>
              <a:gd name="T91" fmla="*/ 2147483646 h 446"/>
              <a:gd name="T92" fmla="*/ 2147483646 w 900"/>
              <a:gd name="T93" fmla="*/ 2147483646 h 446"/>
              <a:gd name="T94" fmla="*/ 2147483646 w 900"/>
              <a:gd name="T95" fmla="*/ 2147483646 h 446"/>
              <a:gd name="T96" fmla="*/ 2147483646 w 900"/>
              <a:gd name="T97" fmla="*/ 2147483646 h 446"/>
              <a:gd name="T98" fmla="*/ 2147483646 w 900"/>
              <a:gd name="T99" fmla="*/ 2147483646 h 446"/>
              <a:gd name="T100" fmla="*/ 2147483646 w 900"/>
              <a:gd name="T101" fmla="*/ 2147483646 h 446"/>
              <a:gd name="T102" fmla="*/ 2147483646 w 900"/>
              <a:gd name="T103" fmla="*/ 2147483646 h 446"/>
              <a:gd name="T104" fmla="*/ 2147483646 w 900"/>
              <a:gd name="T105" fmla="*/ 2147483646 h 446"/>
              <a:gd name="T106" fmla="*/ 2147483646 w 900"/>
              <a:gd name="T107" fmla="*/ 2147483646 h 446"/>
              <a:gd name="T108" fmla="*/ 2147483646 w 900"/>
              <a:gd name="T109" fmla="*/ 2147483646 h 446"/>
              <a:gd name="T110" fmla="*/ 2147483646 w 900"/>
              <a:gd name="T111" fmla="*/ 2147483646 h 446"/>
              <a:gd name="T112" fmla="*/ 2147483646 w 900"/>
              <a:gd name="T113" fmla="*/ 2147483646 h 446"/>
              <a:gd name="T114" fmla="*/ 2147483646 w 900"/>
              <a:gd name="T115" fmla="*/ 2147483646 h 446"/>
              <a:gd name="T116" fmla="*/ 2147483646 w 900"/>
              <a:gd name="T117" fmla="*/ 2147483646 h 446"/>
              <a:gd name="T118" fmla="*/ 2147483646 w 900"/>
              <a:gd name="T119" fmla="*/ 2147483646 h 4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00"/>
              <a:gd name="T181" fmla="*/ 0 h 446"/>
              <a:gd name="T182" fmla="*/ 900 w 900"/>
              <a:gd name="T183" fmla="*/ 446 h 4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00" h="446">
                <a:moveTo>
                  <a:pt x="0" y="446"/>
                </a:moveTo>
                <a:lnTo>
                  <a:pt x="5" y="444"/>
                </a:lnTo>
                <a:lnTo>
                  <a:pt x="10" y="442"/>
                </a:lnTo>
                <a:lnTo>
                  <a:pt x="15" y="439"/>
                </a:lnTo>
                <a:lnTo>
                  <a:pt x="20" y="437"/>
                </a:lnTo>
                <a:lnTo>
                  <a:pt x="25" y="434"/>
                </a:lnTo>
                <a:lnTo>
                  <a:pt x="30" y="431"/>
                </a:lnTo>
                <a:lnTo>
                  <a:pt x="35" y="428"/>
                </a:lnTo>
                <a:lnTo>
                  <a:pt x="40" y="425"/>
                </a:lnTo>
                <a:lnTo>
                  <a:pt x="45" y="422"/>
                </a:lnTo>
                <a:lnTo>
                  <a:pt x="50" y="419"/>
                </a:lnTo>
                <a:lnTo>
                  <a:pt x="55" y="415"/>
                </a:lnTo>
                <a:lnTo>
                  <a:pt x="60" y="412"/>
                </a:lnTo>
                <a:lnTo>
                  <a:pt x="65" y="408"/>
                </a:lnTo>
                <a:lnTo>
                  <a:pt x="70" y="404"/>
                </a:lnTo>
                <a:lnTo>
                  <a:pt x="75" y="400"/>
                </a:lnTo>
                <a:lnTo>
                  <a:pt x="80" y="396"/>
                </a:lnTo>
                <a:lnTo>
                  <a:pt x="85" y="392"/>
                </a:lnTo>
                <a:lnTo>
                  <a:pt x="90" y="388"/>
                </a:lnTo>
                <a:lnTo>
                  <a:pt x="95" y="384"/>
                </a:lnTo>
                <a:lnTo>
                  <a:pt x="100" y="379"/>
                </a:lnTo>
                <a:lnTo>
                  <a:pt x="105" y="374"/>
                </a:lnTo>
                <a:lnTo>
                  <a:pt x="110" y="369"/>
                </a:lnTo>
                <a:lnTo>
                  <a:pt x="115" y="365"/>
                </a:lnTo>
                <a:lnTo>
                  <a:pt x="120" y="359"/>
                </a:lnTo>
                <a:lnTo>
                  <a:pt x="125" y="354"/>
                </a:lnTo>
                <a:lnTo>
                  <a:pt x="130" y="349"/>
                </a:lnTo>
                <a:lnTo>
                  <a:pt x="135" y="343"/>
                </a:lnTo>
                <a:lnTo>
                  <a:pt x="140" y="338"/>
                </a:lnTo>
                <a:lnTo>
                  <a:pt x="145" y="332"/>
                </a:lnTo>
                <a:lnTo>
                  <a:pt x="150" y="326"/>
                </a:lnTo>
                <a:lnTo>
                  <a:pt x="155" y="320"/>
                </a:lnTo>
                <a:lnTo>
                  <a:pt x="160" y="314"/>
                </a:lnTo>
                <a:lnTo>
                  <a:pt x="165" y="308"/>
                </a:lnTo>
                <a:lnTo>
                  <a:pt x="170" y="302"/>
                </a:lnTo>
                <a:lnTo>
                  <a:pt x="175" y="295"/>
                </a:lnTo>
                <a:lnTo>
                  <a:pt x="180" y="289"/>
                </a:lnTo>
                <a:lnTo>
                  <a:pt x="185" y="282"/>
                </a:lnTo>
                <a:lnTo>
                  <a:pt x="190" y="275"/>
                </a:lnTo>
                <a:lnTo>
                  <a:pt x="195" y="269"/>
                </a:lnTo>
                <a:lnTo>
                  <a:pt x="200" y="262"/>
                </a:lnTo>
                <a:lnTo>
                  <a:pt x="205" y="255"/>
                </a:lnTo>
                <a:lnTo>
                  <a:pt x="210" y="248"/>
                </a:lnTo>
                <a:lnTo>
                  <a:pt x="215" y="241"/>
                </a:lnTo>
                <a:lnTo>
                  <a:pt x="220" y="234"/>
                </a:lnTo>
                <a:lnTo>
                  <a:pt x="225" y="226"/>
                </a:lnTo>
                <a:lnTo>
                  <a:pt x="230" y="219"/>
                </a:lnTo>
                <a:lnTo>
                  <a:pt x="235" y="212"/>
                </a:lnTo>
                <a:lnTo>
                  <a:pt x="240" y="205"/>
                </a:lnTo>
                <a:lnTo>
                  <a:pt x="245" y="197"/>
                </a:lnTo>
                <a:lnTo>
                  <a:pt x="250" y="190"/>
                </a:lnTo>
                <a:lnTo>
                  <a:pt x="255" y="183"/>
                </a:lnTo>
                <a:lnTo>
                  <a:pt x="260" y="176"/>
                </a:lnTo>
                <a:lnTo>
                  <a:pt x="265" y="168"/>
                </a:lnTo>
                <a:lnTo>
                  <a:pt x="270" y="161"/>
                </a:lnTo>
                <a:lnTo>
                  <a:pt x="275" y="154"/>
                </a:lnTo>
                <a:lnTo>
                  <a:pt x="280" y="147"/>
                </a:lnTo>
                <a:lnTo>
                  <a:pt x="285" y="140"/>
                </a:lnTo>
                <a:lnTo>
                  <a:pt x="290" y="133"/>
                </a:lnTo>
                <a:lnTo>
                  <a:pt x="295" y="126"/>
                </a:lnTo>
                <a:lnTo>
                  <a:pt x="300" y="119"/>
                </a:lnTo>
                <a:lnTo>
                  <a:pt x="305" y="112"/>
                </a:lnTo>
                <a:lnTo>
                  <a:pt x="310" y="105"/>
                </a:lnTo>
                <a:lnTo>
                  <a:pt x="315" y="99"/>
                </a:lnTo>
                <a:lnTo>
                  <a:pt x="320" y="92"/>
                </a:lnTo>
                <a:lnTo>
                  <a:pt x="325" y="86"/>
                </a:lnTo>
                <a:lnTo>
                  <a:pt x="330" y="80"/>
                </a:lnTo>
                <a:lnTo>
                  <a:pt x="335" y="74"/>
                </a:lnTo>
                <a:lnTo>
                  <a:pt x="340" y="68"/>
                </a:lnTo>
                <a:lnTo>
                  <a:pt x="345" y="63"/>
                </a:lnTo>
                <a:lnTo>
                  <a:pt x="350" y="57"/>
                </a:lnTo>
                <a:lnTo>
                  <a:pt x="355" y="52"/>
                </a:lnTo>
                <a:lnTo>
                  <a:pt x="360" y="47"/>
                </a:lnTo>
                <a:lnTo>
                  <a:pt x="365" y="42"/>
                </a:lnTo>
                <a:lnTo>
                  <a:pt x="370" y="38"/>
                </a:lnTo>
                <a:lnTo>
                  <a:pt x="375" y="33"/>
                </a:lnTo>
                <a:lnTo>
                  <a:pt x="380" y="29"/>
                </a:lnTo>
                <a:lnTo>
                  <a:pt x="385" y="25"/>
                </a:lnTo>
                <a:lnTo>
                  <a:pt x="390" y="22"/>
                </a:lnTo>
                <a:lnTo>
                  <a:pt x="395" y="18"/>
                </a:lnTo>
                <a:lnTo>
                  <a:pt x="400" y="15"/>
                </a:lnTo>
                <a:lnTo>
                  <a:pt x="405" y="12"/>
                </a:lnTo>
                <a:lnTo>
                  <a:pt x="410" y="10"/>
                </a:lnTo>
                <a:lnTo>
                  <a:pt x="415" y="8"/>
                </a:lnTo>
                <a:lnTo>
                  <a:pt x="420" y="6"/>
                </a:lnTo>
                <a:lnTo>
                  <a:pt x="425" y="4"/>
                </a:lnTo>
                <a:lnTo>
                  <a:pt x="430" y="2"/>
                </a:lnTo>
                <a:lnTo>
                  <a:pt x="435" y="1"/>
                </a:lnTo>
                <a:lnTo>
                  <a:pt x="440" y="0"/>
                </a:lnTo>
                <a:lnTo>
                  <a:pt x="445" y="0"/>
                </a:lnTo>
                <a:lnTo>
                  <a:pt x="450" y="0"/>
                </a:lnTo>
                <a:lnTo>
                  <a:pt x="455" y="0"/>
                </a:lnTo>
                <a:lnTo>
                  <a:pt x="460" y="0"/>
                </a:lnTo>
                <a:lnTo>
                  <a:pt x="465" y="1"/>
                </a:lnTo>
                <a:lnTo>
                  <a:pt x="470" y="2"/>
                </a:lnTo>
                <a:lnTo>
                  <a:pt x="475" y="3"/>
                </a:lnTo>
                <a:lnTo>
                  <a:pt x="480" y="4"/>
                </a:lnTo>
                <a:lnTo>
                  <a:pt x="485" y="6"/>
                </a:lnTo>
                <a:lnTo>
                  <a:pt x="490" y="8"/>
                </a:lnTo>
                <a:lnTo>
                  <a:pt x="495" y="11"/>
                </a:lnTo>
                <a:lnTo>
                  <a:pt x="500" y="13"/>
                </a:lnTo>
                <a:lnTo>
                  <a:pt x="505" y="16"/>
                </a:lnTo>
                <a:lnTo>
                  <a:pt x="510" y="19"/>
                </a:lnTo>
                <a:lnTo>
                  <a:pt x="515" y="23"/>
                </a:lnTo>
                <a:lnTo>
                  <a:pt x="520" y="27"/>
                </a:lnTo>
                <a:lnTo>
                  <a:pt x="525" y="31"/>
                </a:lnTo>
                <a:lnTo>
                  <a:pt x="530" y="35"/>
                </a:lnTo>
                <a:lnTo>
                  <a:pt x="535" y="39"/>
                </a:lnTo>
                <a:lnTo>
                  <a:pt x="540" y="44"/>
                </a:lnTo>
                <a:lnTo>
                  <a:pt x="545" y="49"/>
                </a:lnTo>
                <a:lnTo>
                  <a:pt x="550" y="54"/>
                </a:lnTo>
                <a:lnTo>
                  <a:pt x="555" y="59"/>
                </a:lnTo>
                <a:lnTo>
                  <a:pt x="560" y="65"/>
                </a:lnTo>
                <a:lnTo>
                  <a:pt x="565" y="70"/>
                </a:lnTo>
                <a:lnTo>
                  <a:pt x="570" y="76"/>
                </a:lnTo>
                <a:lnTo>
                  <a:pt x="575" y="82"/>
                </a:lnTo>
                <a:lnTo>
                  <a:pt x="580" y="88"/>
                </a:lnTo>
                <a:lnTo>
                  <a:pt x="585" y="94"/>
                </a:lnTo>
                <a:lnTo>
                  <a:pt x="590" y="101"/>
                </a:lnTo>
                <a:lnTo>
                  <a:pt x="595" y="107"/>
                </a:lnTo>
                <a:lnTo>
                  <a:pt x="600" y="114"/>
                </a:lnTo>
                <a:lnTo>
                  <a:pt x="605" y="121"/>
                </a:lnTo>
                <a:lnTo>
                  <a:pt x="610" y="128"/>
                </a:lnTo>
                <a:lnTo>
                  <a:pt x="615" y="135"/>
                </a:lnTo>
                <a:lnTo>
                  <a:pt x="620" y="142"/>
                </a:lnTo>
                <a:lnTo>
                  <a:pt x="625" y="149"/>
                </a:lnTo>
                <a:lnTo>
                  <a:pt x="630" y="156"/>
                </a:lnTo>
                <a:lnTo>
                  <a:pt x="635" y="163"/>
                </a:lnTo>
                <a:lnTo>
                  <a:pt x="640" y="171"/>
                </a:lnTo>
                <a:lnTo>
                  <a:pt x="645" y="178"/>
                </a:lnTo>
                <a:lnTo>
                  <a:pt x="650" y="185"/>
                </a:lnTo>
                <a:lnTo>
                  <a:pt x="655" y="192"/>
                </a:lnTo>
                <a:lnTo>
                  <a:pt x="660" y="200"/>
                </a:lnTo>
                <a:lnTo>
                  <a:pt x="665" y="207"/>
                </a:lnTo>
                <a:lnTo>
                  <a:pt x="670" y="214"/>
                </a:lnTo>
                <a:lnTo>
                  <a:pt x="675" y="221"/>
                </a:lnTo>
                <a:lnTo>
                  <a:pt x="680" y="229"/>
                </a:lnTo>
                <a:lnTo>
                  <a:pt x="685" y="236"/>
                </a:lnTo>
                <a:lnTo>
                  <a:pt x="690" y="243"/>
                </a:lnTo>
                <a:lnTo>
                  <a:pt x="695" y="250"/>
                </a:lnTo>
                <a:lnTo>
                  <a:pt x="700" y="257"/>
                </a:lnTo>
                <a:lnTo>
                  <a:pt x="705" y="264"/>
                </a:lnTo>
                <a:lnTo>
                  <a:pt x="710" y="271"/>
                </a:lnTo>
                <a:lnTo>
                  <a:pt x="715" y="278"/>
                </a:lnTo>
                <a:lnTo>
                  <a:pt x="720" y="284"/>
                </a:lnTo>
                <a:lnTo>
                  <a:pt x="725" y="291"/>
                </a:lnTo>
                <a:lnTo>
                  <a:pt x="730" y="297"/>
                </a:lnTo>
                <a:lnTo>
                  <a:pt x="735" y="304"/>
                </a:lnTo>
                <a:lnTo>
                  <a:pt x="740" y="310"/>
                </a:lnTo>
                <a:lnTo>
                  <a:pt x="745" y="316"/>
                </a:lnTo>
                <a:lnTo>
                  <a:pt x="750" y="322"/>
                </a:lnTo>
                <a:lnTo>
                  <a:pt x="755" y="328"/>
                </a:lnTo>
                <a:lnTo>
                  <a:pt x="760" y="334"/>
                </a:lnTo>
                <a:lnTo>
                  <a:pt x="765" y="340"/>
                </a:lnTo>
                <a:lnTo>
                  <a:pt x="770" y="345"/>
                </a:lnTo>
                <a:lnTo>
                  <a:pt x="775" y="351"/>
                </a:lnTo>
                <a:lnTo>
                  <a:pt x="780" y="356"/>
                </a:lnTo>
                <a:lnTo>
                  <a:pt x="785" y="361"/>
                </a:lnTo>
                <a:lnTo>
                  <a:pt x="790" y="366"/>
                </a:lnTo>
                <a:lnTo>
                  <a:pt x="795" y="371"/>
                </a:lnTo>
                <a:lnTo>
                  <a:pt x="800" y="376"/>
                </a:lnTo>
                <a:lnTo>
                  <a:pt x="805" y="380"/>
                </a:lnTo>
                <a:lnTo>
                  <a:pt x="810" y="385"/>
                </a:lnTo>
                <a:lnTo>
                  <a:pt x="815" y="389"/>
                </a:lnTo>
                <a:lnTo>
                  <a:pt x="820" y="394"/>
                </a:lnTo>
                <a:lnTo>
                  <a:pt x="825" y="398"/>
                </a:lnTo>
                <a:lnTo>
                  <a:pt x="830" y="402"/>
                </a:lnTo>
                <a:lnTo>
                  <a:pt x="835" y="406"/>
                </a:lnTo>
                <a:lnTo>
                  <a:pt x="840" y="409"/>
                </a:lnTo>
                <a:lnTo>
                  <a:pt x="845" y="413"/>
                </a:lnTo>
                <a:lnTo>
                  <a:pt x="850" y="416"/>
                </a:lnTo>
                <a:lnTo>
                  <a:pt x="855" y="420"/>
                </a:lnTo>
                <a:lnTo>
                  <a:pt x="860" y="423"/>
                </a:lnTo>
                <a:lnTo>
                  <a:pt x="865" y="426"/>
                </a:lnTo>
                <a:lnTo>
                  <a:pt x="870" y="429"/>
                </a:lnTo>
                <a:lnTo>
                  <a:pt x="875" y="432"/>
                </a:lnTo>
                <a:lnTo>
                  <a:pt x="880" y="435"/>
                </a:lnTo>
                <a:lnTo>
                  <a:pt x="885" y="437"/>
                </a:lnTo>
                <a:lnTo>
                  <a:pt x="890" y="440"/>
                </a:lnTo>
                <a:lnTo>
                  <a:pt x="895" y="443"/>
                </a:lnTo>
                <a:lnTo>
                  <a:pt x="900" y="445"/>
                </a:lnTo>
              </a:path>
            </a:pathLst>
          </a:custGeom>
          <a:noFill/>
          <a:ln w="57150">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GB"/>
          </a:p>
        </p:txBody>
      </p:sp>
      <p:sp>
        <p:nvSpPr>
          <p:cNvPr id="15" name="Freeform 10"/>
          <p:cNvSpPr>
            <a:spLocks/>
          </p:cNvSpPr>
          <p:nvPr/>
        </p:nvSpPr>
        <p:spPr bwMode="auto">
          <a:xfrm>
            <a:off x="4572000" y="2381250"/>
            <a:ext cx="1981200" cy="4038600"/>
          </a:xfrm>
          <a:custGeom>
            <a:avLst/>
            <a:gdLst>
              <a:gd name="T0" fmla="*/ 2147483646 w 900"/>
              <a:gd name="T1" fmla="*/ 2147483646 h 446"/>
              <a:gd name="T2" fmla="*/ 2147483646 w 900"/>
              <a:gd name="T3" fmla="*/ 2147483646 h 446"/>
              <a:gd name="T4" fmla="*/ 2147483646 w 900"/>
              <a:gd name="T5" fmla="*/ 2147483646 h 446"/>
              <a:gd name="T6" fmla="*/ 2147483646 w 900"/>
              <a:gd name="T7" fmla="*/ 2147483646 h 446"/>
              <a:gd name="T8" fmla="*/ 2147483646 w 900"/>
              <a:gd name="T9" fmla="*/ 2147483646 h 446"/>
              <a:gd name="T10" fmla="*/ 2147483646 w 900"/>
              <a:gd name="T11" fmla="*/ 2147483646 h 446"/>
              <a:gd name="T12" fmla="*/ 2147483646 w 900"/>
              <a:gd name="T13" fmla="*/ 2147483646 h 446"/>
              <a:gd name="T14" fmla="*/ 2147483646 w 900"/>
              <a:gd name="T15" fmla="*/ 2147483646 h 446"/>
              <a:gd name="T16" fmla="*/ 2147483646 w 900"/>
              <a:gd name="T17" fmla="*/ 2147483646 h 446"/>
              <a:gd name="T18" fmla="*/ 2147483646 w 900"/>
              <a:gd name="T19" fmla="*/ 2147483646 h 446"/>
              <a:gd name="T20" fmla="*/ 2147483646 w 900"/>
              <a:gd name="T21" fmla="*/ 2147483646 h 446"/>
              <a:gd name="T22" fmla="*/ 2147483646 w 900"/>
              <a:gd name="T23" fmla="*/ 2147483646 h 446"/>
              <a:gd name="T24" fmla="*/ 2147483646 w 900"/>
              <a:gd name="T25" fmla="*/ 2147483646 h 446"/>
              <a:gd name="T26" fmla="*/ 2147483646 w 900"/>
              <a:gd name="T27" fmla="*/ 2147483646 h 446"/>
              <a:gd name="T28" fmla="*/ 2147483646 w 900"/>
              <a:gd name="T29" fmla="*/ 2147483646 h 446"/>
              <a:gd name="T30" fmla="*/ 2147483646 w 900"/>
              <a:gd name="T31" fmla="*/ 2147483646 h 446"/>
              <a:gd name="T32" fmla="*/ 2147483646 w 900"/>
              <a:gd name="T33" fmla="*/ 2147483646 h 446"/>
              <a:gd name="T34" fmla="*/ 2147483646 w 900"/>
              <a:gd name="T35" fmla="*/ 2147483646 h 446"/>
              <a:gd name="T36" fmla="*/ 2147483646 w 900"/>
              <a:gd name="T37" fmla="*/ 2147483646 h 446"/>
              <a:gd name="T38" fmla="*/ 2147483646 w 900"/>
              <a:gd name="T39" fmla="*/ 2147483646 h 446"/>
              <a:gd name="T40" fmla="*/ 2147483646 w 900"/>
              <a:gd name="T41" fmla="*/ 2147483646 h 446"/>
              <a:gd name="T42" fmla="*/ 2147483646 w 900"/>
              <a:gd name="T43" fmla="*/ 2147483646 h 446"/>
              <a:gd name="T44" fmla="*/ 2147483646 w 900"/>
              <a:gd name="T45" fmla="*/ 2147483646 h 446"/>
              <a:gd name="T46" fmla="*/ 2147483646 w 900"/>
              <a:gd name="T47" fmla="*/ 2147483646 h 446"/>
              <a:gd name="T48" fmla="*/ 2147483646 w 900"/>
              <a:gd name="T49" fmla="*/ 2147483646 h 446"/>
              <a:gd name="T50" fmla="*/ 2147483646 w 900"/>
              <a:gd name="T51" fmla="*/ 2147483646 h 446"/>
              <a:gd name="T52" fmla="*/ 2147483646 w 900"/>
              <a:gd name="T53" fmla="*/ 2147483646 h 446"/>
              <a:gd name="T54" fmla="*/ 2147483646 w 900"/>
              <a:gd name="T55" fmla="*/ 2147483646 h 446"/>
              <a:gd name="T56" fmla="*/ 2147483646 w 900"/>
              <a:gd name="T57" fmla="*/ 2147483646 h 446"/>
              <a:gd name="T58" fmla="*/ 2147483646 w 900"/>
              <a:gd name="T59" fmla="*/ 0 h 446"/>
              <a:gd name="T60" fmla="*/ 2147483646 w 900"/>
              <a:gd name="T61" fmla="*/ 0 h 446"/>
              <a:gd name="T62" fmla="*/ 2147483646 w 900"/>
              <a:gd name="T63" fmla="*/ 2147483646 h 446"/>
              <a:gd name="T64" fmla="*/ 2147483646 w 900"/>
              <a:gd name="T65" fmla="*/ 2147483646 h 446"/>
              <a:gd name="T66" fmla="*/ 2147483646 w 900"/>
              <a:gd name="T67" fmla="*/ 2147483646 h 446"/>
              <a:gd name="T68" fmla="*/ 2147483646 w 900"/>
              <a:gd name="T69" fmla="*/ 2147483646 h 446"/>
              <a:gd name="T70" fmla="*/ 2147483646 w 900"/>
              <a:gd name="T71" fmla="*/ 2147483646 h 446"/>
              <a:gd name="T72" fmla="*/ 2147483646 w 900"/>
              <a:gd name="T73" fmla="*/ 2147483646 h 446"/>
              <a:gd name="T74" fmla="*/ 2147483646 w 900"/>
              <a:gd name="T75" fmla="*/ 2147483646 h 446"/>
              <a:gd name="T76" fmla="*/ 2147483646 w 900"/>
              <a:gd name="T77" fmla="*/ 2147483646 h 446"/>
              <a:gd name="T78" fmla="*/ 2147483646 w 900"/>
              <a:gd name="T79" fmla="*/ 2147483646 h 446"/>
              <a:gd name="T80" fmla="*/ 2147483646 w 900"/>
              <a:gd name="T81" fmla="*/ 2147483646 h 446"/>
              <a:gd name="T82" fmla="*/ 2147483646 w 900"/>
              <a:gd name="T83" fmla="*/ 2147483646 h 446"/>
              <a:gd name="T84" fmla="*/ 2147483646 w 900"/>
              <a:gd name="T85" fmla="*/ 2147483646 h 446"/>
              <a:gd name="T86" fmla="*/ 2147483646 w 900"/>
              <a:gd name="T87" fmla="*/ 2147483646 h 446"/>
              <a:gd name="T88" fmla="*/ 2147483646 w 900"/>
              <a:gd name="T89" fmla="*/ 2147483646 h 446"/>
              <a:gd name="T90" fmla="*/ 2147483646 w 900"/>
              <a:gd name="T91" fmla="*/ 2147483646 h 446"/>
              <a:gd name="T92" fmla="*/ 2147483646 w 900"/>
              <a:gd name="T93" fmla="*/ 2147483646 h 446"/>
              <a:gd name="T94" fmla="*/ 2147483646 w 900"/>
              <a:gd name="T95" fmla="*/ 2147483646 h 446"/>
              <a:gd name="T96" fmla="*/ 2147483646 w 900"/>
              <a:gd name="T97" fmla="*/ 2147483646 h 446"/>
              <a:gd name="T98" fmla="*/ 2147483646 w 900"/>
              <a:gd name="T99" fmla="*/ 2147483646 h 446"/>
              <a:gd name="T100" fmla="*/ 2147483646 w 900"/>
              <a:gd name="T101" fmla="*/ 2147483646 h 446"/>
              <a:gd name="T102" fmla="*/ 2147483646 w 900"/>
              <a:gd name="T103" fmla="*/ 2147483646 h 446"/>
              <a:gd name="T104" fmla="*/ 2147483646 w 900"/>
              <a:gd name="T105" fmla="*/ 2147483646 h 446"/>
              <a:gd name="T106" fmla="*/ 2147483646 w 900"/>
              <a:gd name="T107" fmla="*/ 2147483646 h 446"/>
              <a:gd name="T108" fmla="*/ 2147483646 w 900"/>
              <a:gd name="T109" fmla="*/ 2147483646 h 446"/>
              <a:gd name="T110" fmla="*/ 2147483646 w 900"/>
              <a:gd name="T111" fmla="*/ 2147483646 h 446"/>
              <a:gd name="T112" fmla="*/ 2147483646 w 900"/>
              <a:gd name="T113" fmla="*/ 2147483646 h 446"/>
              <a:gd name="T114" fmla="*/ 2147483646 w 900"/>
              <a:gd name="T115" fmla="*/ 2147483646 h 446"/>
              <a:gd name="T116" fmla="*/ 2147483646 w 900"/>
              <a:gd name="T117" fmla="*/ 2147483646 h 446"/>
              <a:gd name="T118" fmla="*/ 2147483646 w 900"/>
              <a:gd name="T119" fmla="*/ 2147483646 h 4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00"/>
              <a:gd name="T181" fmla="*/ 0 h 446"/>
              <a:gd name="T182" fmla="*/ 900 w 900"/>
              <a:gd name="T183" fmla="*/ 446 h 4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00" h="446">
                <a:moveTo>
                  <a:pt x="0" y="446"/>
                </a:moveTo>
                <a:lnTo>
                  <a:pt x="5" y="444"/>
                </a:lnTo>
                <a:lnTo>
                  <a:pt x="10" y="442"/>
                </a:lnTo>
                <a:lnTo>
                  <a:pt x="15" y="439"/>
                </a:lnTo>
                <a:lnTo>
                  <a:pt x="20" y="437"/>
                </a:lnTo>
                <a:lnTo>
                  <a:pt x="25" y="434"/>
                </a:lnTo>
                <a:lnTo>
                  <a:pt x="30" y="431"/>
                </a:lnTo>
                <a:lnTo>
                  <a:pt x="35" y="428"/>
                </a:lnTo>
                <a:lnTo>
                  <a:pt x="40" y="425"/>
                </a:lnTo>
                <a:lnTo>
                  <a:pt x="45" y="422"/>
                </a:lnTo>
                <a:lnTo>
                  <a:pt x="50" y="419"/>
                </a:lnTo>
                <a:lnTo>
                  <a:pt x="55" y="415"/>
                </a:lnTo>
                <a:lnTo>
                  <a:pt x="60" y="412"/>
                </a:lnTo>
                <a:lnTo>
                  <a:pt x="65" y="408"/>
                </a:lnTo>
                <a:lnTo>
                  <a:pt x="70" y="404"/>
                </a:lnTo>
                <a:lnTo>
                  <a:pt x="75" y="400"/>
                </a:lnTo>
                <a:lnTo>
                  <a:pt x="80" y="396"/>
                </a:lnTo>
                <a:lnTo>
                  <a:pt x="85" y="392"/>
                </a:lnTo>
                <a:lnTo>
                  <a:pt x="90" y="388"/>
                </a:lnTo>
                <a:lnTo>
                  <a:pt x="95" y="384"/>
                </a:lnTo>
                <a:lnTo>
                  <a:pt x="100" y="379"/>
                </a:lnTo>
                <a:lnTo>
                  <a:pt x="105" y="374"/>
                </a:lnTo>
                <a:lnTo>
                  <a:pt x="110" y="369"/>
                </a:lnTo>
                <a:lnTo>
                  <a:pt x="115" y="365"/>
                </a:lnTo>
                <a:lnTo>
                  <a:pt x="120" y="359"/>
                </a:lnTo>
                <a:lnTo>
                  <a:pt x="125" y="354"/>
                </a:lnTo>
                <a:lnTo>
                  <a:pt x="130" y="349"/>
                </a:lnTo>
                <a:lnTo>
                  <a:pt x="135" y="343"/>
                </a:lnTo>
                <a:lnTo>
                  <a:pt x="140" y="338"/>
                </a:lnTo>
                <a:lnTo>
                  <a:pt x="145" y="332"/>
                </a:lnTo>
                <a:lnTo>
                  <a:pt x="150" y="326"/>
                </a:lnTo>
                <a:lnTo>
                  <a:pt x="155" y="320"/>
                </a:lnTo>
                <a:lnTo>
                  <a:pt x="160" y="314"/>
                </a:lnTo>
                <a:lnTo>
                  <a:pt x="165" y="308"/>
                </a:lnTo>
                <a:lnTo>
                  <a:pt x="170" y="302"/>
                </a:lnTo>
                <a:lnTo>
                  <a:pt x="175" y="295"/>
                </a:lnTo>
                <a:lnTo>
                  <a:pt x="180" y="289"/>
                </a:lnTo>
                <a:lnTo>
                  <a:pt x="185" y="282"/>
                </a:lnTo>
                <a:lnTo>
                  <a:pt x="190" y="275"/>
                </a:lnTo>
                <a:lnTo>
                  <a:pt x="195" y="269"/>
                </a:lnTo>
                <a:lnTo>
                  <a:pt x="200" y="262"/>
                </a:lnTo>
                <a:lnTo>
                  <a:pt x="205" y="255"/>
                </a:lnTo>
                <a:lnTo>
                  <a:pt x="210" y="248"/>
                </a:lnTo>
                <a:lnTo>
                  <a:pt x="215" y="241"/>
                </a:lnTo>
                <a:lnTo>
                  <a:pt x="220" y="234"/>
                </a:lnTo>
                <a:lnTo>
                  <a:pt x="225" y="226"/>
                </a:lnTo>
                <a:lnTo>
                  <a:pt x="230" y="219"/>
                </a:lnTo>
                <a:lnTo>
                  <a:pt x="235" y="212"/>
                </a:lnTo>
                <a:lnTo>
                  <a:pt x="240" y="205"/>
                </a:lnTo>
                <a:lnTo>
                  <a:pt x="245" y="197"/>
                </a:lnTo>
                <a:lnTo>
                  <a:pt x="250" y="190"/>
                </a:lnTo>
                <a:lnTo>
                  <a:pt x="255" y="183"/>
                </a:lnTo>
                <a:lnTo>
                  <a:pt x="260" y="176"/>
                </a:lnTo>
                <a:lnTo>
                  <a:pt x="265" y="168"/>
                </a:lnTo>
                <a:lnTo>
                  <a:pt x="270" y="161"/>
                </a:lnTo>
                <a:lnTo>
                  <a:pt x="275" y="154"/>
                </a:lnTo>
                <a:lnTo>
                  <a:pt x="280" y="147"/>
                </a:lnTo>
                <a:lnTo>
                  <a:pt x="285" y="140"/>
                </a:lnTo>
                <a:lnTo>
                  <a:pt x="290" y="133"/>
                </a:lnTo>
                <a:lnTo>
                  <a:pt x="295" y="126"/>
                </a:lnTo>
                <a:lnTo>
                  <a:pt x="300" y="119"/>
                </a:lnTo>
                <a:lnTo>
                  <a:pt x="305" y="112"/>
                </a:lnTo>
                <a:lnTo>
                  <a:pt x="310" y="105"/>
                </a:lnTo>
                <a:lnTo>
                  <a:pt x="315" y="99"/>
                </a:lnTo>
                <a:lnTo>
                  <a:pt x="320" y="92"/>
                </a:lnTo>
                <a:lnTo>
                  <a:pt x="325" y="86"/>
                </a:lnTo>
                <a:lnTo>
                  <a:pt x="330" y="80"/>
                </a:lnTo>
                <a:lnTo>
                  <a:pt x="335" y="74"/>
                </a:lnTo>
                <a:lnTo>
                  <a:pt x="340" y="68"/>
                </a:lnTo>
                <a:lnTo>
                  <a:pt x="345" y="63"/>
                </a:lnTo>
                <a:lnTo>
                  <a:pt x="350" y="57"/>
                </a:lnTo>
                <a:lnTo>
                  <a:pt x="355" y="52"/>
                </a:lnTo>
                <a:lnTo>
                  <a:pt x="360" y="47"/>
                </a:lnTo>
                <a:lnTo>
                  <a:pt x="365" y="42"/>
                </a:lnTo>
                <a:lnTo>
                  <a:pt x="370" y="38"/>
                </a:lnTo>
                <a:lnTo>
                  <a:pt x="375" y="33"/>
                </a:lnTo>
                <a:lnTo>
                  <a:pt x="380" y="29"/>
                </a:lnTo>
                <a:lnTo>
                  <a:pt x="385" y="25"/>
                </a:lnTo>
                <a:lnTo>
                  <a:pt x="390" y="22"/>
                </a:lnTo>
                <a:lnTo>
                  <a:pt x="395" y="18"/>
                </a:lnTo>
                <a:lnTo>
                  <a:pt x="400" y="15"/>
                </a:lnTo>
                <a:lnTo>
                  <a:pt x="405" y="12"/>
                </a:lnTo>
                <a:lnTo>
                  <a:pt x="410" y="10"/>
                </a:lnTo>
                <a:lnTo>
                  <a:pt x="415" y="8"/>
                </a:lnTo>
                <a:lnTo>
                  <a:pt x="420" y="6"/>
                </a:lnTo>
                <a:lnTo>
                  <a:pt x="425" y="4"/>
                </a:lnTo>
                <a:lnTo>
                  <a:pt x="430" y="2"/>
                </a:lnTo>
                <a:lnTo>
                  <a:pt x="435" y="1"/>
                </a:lnTo>
                <a:lnTo>
                  <a:pt x="440" y="0"/>
                </a:lnTo>
                <a:lnTo>
                  <a:pt x="445" y="0"/>
                </a:lnTo>
                <a:lnTo>
                  <a:pt x="450" y="0"/>
                </a:lnTo>
                <a:lnTo>
                  <a:pt x="455" y="0"/>
                </a:lnTo>
                <a:lnTo>
                  <a:pt x="460" y="0"/>
                </a:lnTo>
                <a:lnTo>
                  <a:pt x="465" y="1"/>
                </a:lnTo>
                <a:lnTo>
                  <a:pt x="470" y="2"/>
                </a:lnTo>
                <a:lnTo>
                  <a:pt x="475" y="3"/>
                </a:lnTo>
                <a:lnTo>
                  <a:pt x="480" y="4"/>
                </a:lnTo>
                <a:lnTo>
                  <a:pt x="485" y="6"/>
                </a:lnTo>
                <a:lnTo>
                  <a:pt x="490" y="8"/>
                </a:lnTo>
                <a:lnTo>
                  <a:pt x="495" y="11"/>
                </a:lnTo>
                <a:lnTo>
                  <a:pt x="500" y="13"/>
                </a:lnTo>
                <a:lnTo>
                  <a:pt x="505" y="16"/>
                </a:lnTo>
                <a:lnTo>
                  <a:pt x="510" y="19"/>
                </a:lnTo>
                <a:lnTo>
                  <a:pt x="515" y="23"/>
                </a:lnTo>
                <a:lnTo>
                  <a:pt x="520" y="27"/>
                </a:lnTo>
                <a:lnTo>
                  <a:pt x="525" y="31"/>
                </a:lnTo>
                <a:lnTo>
                  <a:pt x="530" y="35"/>
                </a:lnTo>
                <a:lnTo>
                  <a:pt x="535" y="39"/>
                </a:lnTo>
                <a:lnTo>
                  <a:pt x="540" y="44"/>
                </a:lnTo>
                <a:lnTo>
                  <a:pt x="545" y="49"/>
                </a:lnTo>
                <a:lnTo>
                  <a:pt x="550" y="54"/>
                </a:lnTo>
                <a:lnTo>
                  <a:pt x="555" y="59"/>
                </a:lnTo>
                <a:lnTo>
                  <a:pt x="560" y="65"/>
                </a:lnTo>
                <a:lnTo>
                  <a:pt x="565" y="70"/>
                </a:lnTo>
                <a:lnTo>
                  <a:pt x="570" y="76"/>
                </a:lnTo>
                <a:lnTo>
                  <a:pt x="575" y="82"/>
                </a:lnTo>
                <a:lnTo>
                  <a:pt x="580" y="88"/>
                </a:lnTo>
                <a:lnTo>
                  <a:pt x="585" y="94"/>
                </a:lnTo>
                <a:lnTo>
                  <a:pt x="590" y="101"/>
                </a:lnTo>
                <a:lnTo>
                  <a:pt x="595" y="107"/>
                </a:lnTo>
                <a:lnTo>
                  <a:pt x="600" y="114"/>
                </a:lnTo>
                <a:lnTo>
                  <a:pt x="605" y="121"/>
                </a:lnTo>
                <a:lnTo>
                  <a:pt x="610" y="128"/>
                </a:lnTo>
                <a:lnTo>
                  <a:pt x="615" y="135"/>
                </a:lnTo>
                <a:lnTo>
                  <a:pt x="620" y="142"/>
                </a:lnTo>
                <a:lnTo>
                  <a:pt x="625" y="149"/>
                </a:lnTo>
                <a:lnTo>
                  <a:pt x="630" y="156"/>
                </a:lnTo>
                <a:lnTo>
                  <a:pt x="635" y="163"/>
                </a:lnTo>
                <a:lnTo>
                  <a:pt x="640" y="171"/>
                </a:lnTo>
                <a:lnTo>
                  <a:pt x="645" y="178"/>
                </a:lnTo>
                <a:lnTo>
                  <a:pt x="650" y="185"/>
                </a:lnTo>
                <a:lnTo>
                  <a:pt x="655" y="192"/>
                </a:lnTo>
                <a:lnTo>
                  <a:pt x="660" y="200"/>
                </a:lnTo>
                <a:lnTo>
                  <a:pt x="665" y="207"/>
                </a:lnTo>
                <a:lnTo>
                  <a:pt x="670" y="214"/>
                </a:lnTo>
                <a:lnTo>
                  <a:pt x="675" y="221"/>
                </a:lnTo>
                <a:lnTo>
                  <a:pt x="680" y="229"/>
                </a:lnTo>
                <a:lnTo>
                  <a:pt x="685" y="236"/>
                </a:lnTo>
                <a:lnTo>
                  <a:pt x="690" y="243"/>
                </a:lnTo>
                <a:lnTo>
                  <a:pt x="695" y="250"/>
                </a:lnTo>
                <a:lnTo>
                  <a:pt x="700" y="257"/>
                </a:lnTo>
                <a:lnTo>
                  <a:pt x="705" y="264"/>
                </a:lnTo>
                <a:lnTo>
                  <a:pt x="710" y="271"/>
                </a:lnTo>
                <a:lnTo>
                  <a:pt x="715" y="278"/>
                </a:lnTo>
                <a:lnTo>
                  <a:pt x="720" y="284"/>
                </a:lnTo>
                <a:lnTo>
                  <a:pt x="725" y="291"/>
                </a:lnTo>
                <a:lnTo>
                  <a:pt x="730" y="297"/>
                </a:lnTo>
                <a:lnTo>
                  <a:pt x="735" y="304"/>
                </a:lnTo>
                <a:lnTo>
                  <a:pt x="740" y="310"/>
                </a:lnTo>
                <a:lnTo>
                  <a:pt x="745" y="316"/>
                </a:lnTo>
                <a:lnTo>
                  <a:pt x="750" y="322"/>
                </a:lnTo>
                <a:lnTo>
                  <a:pt x="755" y="328"/>
                </a:lnTo>
                <a:lnTo>
                  <a:pt x="760" y="334"/>
                </a:lnTo>
                <a:lnTo>
                  <a:pt x="765" y="340"/>
                </a:lnTo>
                <a:lnTo>
                  <a:pt x="770" y="345"/>
                </a:lnTo>
                <a:lnTo>
                  <a:pt x="775" y="351"/>
                </a:lnTo>
                <a:lnTo>
                  <a:pt x="780" y="356"/>
                </a:lnTo>
                <a:lnTo>
                  <a:pt x="785" y="361"/>
                </a:lnTo>
                <a:lnTo>
                  <a:pt x="790" y="366"/>
                </a:lnTo>
                <a:lnTo>
                  <a:pt x="795" y="371"/>
                </a:lnTo>
                <a:lnTo>
                  <a:pt x="800" y="376"/>
                </a:lnTo>
                <a:lnTo>
                  <a:pt x="805" y="380"/>
                </a:lnTo>
                <a:lnTo>
                  <a:pt x="810" y="385"/>
                </a:lnTo>
                <a:lnTo>
                  <a:pt x="815" y="389"/>
                </a:lnTo>
                <a:lnTo>
                  <a:pt x="820" y="394"/>
                </a:lnTo>
                <a:lnTo>
                  <a:pt x="825" y="398"/>
                </a:lnTo>
                <a:lnTo>
                  <a:pt x="830" y="402"/>
                </a:lnTo>
                <a:lnTo>
                  <a:pt x="835" y="406"/>
                </a:lnTo>
                <a:lnTo>
                  <a:pt x="840" y="409"/>
                </a:lnTo>
                <a:lnTo>
                  <a:pt x="845" y="413"/>
                </a:lnTo>
                <a:lnTo>
                  <a:pt x="850" y="416"/>
                </a:lnTo>
                <a:lnTo>
                  <a:pt x="855" y="420"/>
                </a:lnTo>
                <a:lnTo>
                  <a:pt x="860" y="423"/>
                </a:lnTo>
                <a:lnTo>
                  <a:pt x="865" y="426"/>
                </a:lnTo>
                <a:lnTo>
                  <a:pt x="870" y="429"/>
                </a:lnTo>
                <a:lnTo>
                  <a:pt x="875" y="432"/>
                </a:lnTo>
                <a:lnTo>
                  <a:pt x="880" y="435"/>
                </a:lnTo>
                <a:lnTo>
                  <a:pt x="885" y="437"/>
                </a:lnTo>
                <a:lnTo>
                  <a:pt x="890" y="440"/>
                </a:lnTo>
                <a:lnTo>
                  <a:pt x="895" y="443"/>
                </a:lnTo>
                <a:lnTo>
                  <a:pt x="900" y="445"/>
                </a:lnTo>
              </a:path>
            </a:pathLst>
          </a:custGeom>
          <a:noFill/>
          <a:ln w="57150">
            <a:solidFill>
              <a:schemeClr val="tx2">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GB"/>
          </a:p>
        </p:txBody>
      </p:sp>
      <p:sp>
        <p:nvSpPr>
          <p:cNvPr id="16" name="AutoShape 11"/>
          <p:cNvSpPr>
            <a:spLocks noChangeArrowheads="1"/>
          </p:cNvSpPr>
          <p:nvPr/>
        </p:nvSpPr>
        <p:spPr bwMode="auto">
          <a:xfrm>
            <a:off x="7924800" y="5581650"/>
            <a:ext cx="1447800" cy="457200"/>
          </a:xfrm>
          <a:prstGeom prst="wedgeRoundRectCallout">
            <a:avLst>
              <a:gd name="adj1" fmla="val -43750"/>
              <a:gd name="adj2" fmla="val 89931"/>
              <a:gd name="adj3" fmla="val 16667"/>
            </a:avLst>
          </a:prstGeom>
          <a:solidFill>
            <a:schemeClr val="tx1"/>
          </a:solidFill>
          <a:ln w="12699">
            <a:solidFill>
              <a:schemeClr val="accent1">
                <a:lumMod val="50000"/>
              </a:schemeClr>
            </a:solidFill>
            <a:miter lim="800000"/>
            <a:headEnd/>
            <a:tailEnd/>
          </a:ln>
        </p:spPr>
        <p:txBody>
          <a:bodyPr/>
          <a:lstStyle/>
          <a:p>
            <a:pPr algn="ctr">
              <a:spcBef>
                <a:spcPct val="0"/>
              </a:spcBef>
            </a:pPr>
            <a:r>
              <a:rPr lang="en-GB" altLang="en-US" sz="2000" b="1" dirty="0">
                <a:solidFill>
                  <a:schemeClr val="bg1"/>
                </a:solidFill>
                <a:latin typeface="Segoe UI" panose="020B0502040204020203" pitchFamily="34" charset="0"/>
                <a:cs typeface="Segoe UI" panose="020B0502040204020203" pitchFamily="34" charset="0"/>
              </a:rPr>
              <a:t>n=10</a:t>
            </a:r>
          </a:p>
        </p:txBody>
      </p:sp>
      <p:sp>
        <p:nvSpPr>
          <p:cNvPr id="17" name="AutoShape 12"/>
          <p:cNvSpPr>
            <a:spLocks noChangeArrowheads="1"/>
          </p:cNvSpPr>
          <p:nvPr/>
        </p:nvSpPr>
        <p:spPr bwMode="auto">
          <a:xfrm>
            <a:off x="6858000" y="4591050"/>
            <a:ext cx="1447800" cy="457200"/>
          </a:xfrm>
          <a:prstGeom prst="wedgeRoundRectCallout">
            <a:avLst>
              <a:gd name="adj1" fmla="val -65898"/>
              <a:gd name="adj2" fmla="val 103819"/>
              <a:gd name="adj3" fmla="val 16667"/>
            </a:avLst>
          </a:prstGeom>
          <a:solidFill>
            <a:schemeClr val="tx1"/>
          </a:solidFill>
          <a:ln w="12699">
            <a:solidFill>
              <a:schemeClr val="accent1">
                <a:lumMod val="50000"/>
              </a:schemeClr>
            </a:solidFill>
            <a:miter lim="800000"/>
            <a:headEnd/>
            <a:tailEnd/>
          </a:ln>
        </p:spPr>
        <p:txBody>
          <a:bodyPr/>
          <a:lstStyle/>
          <a:p>
            <a:pPr algn="ctr">
              <a:spcBef>
                <a:spcPct val="0"/>
              </a:spcBef>
            </a:pPr>
            <a:r>
              <a:rPr lang="en-GB" altLang="en-US" sz="2000" b="1">
                <a:solidFill>
                  <a:schemeClr val="bg1"/>
                </a:solidFill>
                <a:latin typeface="Segoe UI" panose="020B0502040204020203" pitchFamily="34" charset="0"/>
                <a:cs typeface="Segoe UI" panose="020B0502040204020203" pitchFamily="34" charset="0"/>
              </a:rPr>
              <a:t>n=50</a:t>
            </a:r>
          </a:p>
        </p:txBody>
      </p:sp>
      <p:sp>
        <p:nvSpPr>
          <p:cNvPr id="18" name="AutoShape 13"/>
          <p:cNvSpPr>
            <a:spLocks noChangeArrowheads="1"/>
          </p:cNvSpPr>
          <p:nvPr/>
        </p:nvSpPr>
        <p:spPr bwMode="auto">
          <a:xfrm>
            <a:off x="6248400" y="3219450"/>
            <a:ext cx="1447800" cy="457200"/>
          </a:xfrm>
          <a:prstGeom prst="wedgeRoundRectCallout">
            <a:avLst>
              <a:gd name="adj1" fmla="val -65898"/>
              <a:gd name="adj2" fmla="val 103819"/>
              <a:gd name="adj3" fmla="val 16667"/>
            </a:avLst>
          </a:prstGeom>
          <a:solidFill>
            <a:schemeClr val="tx1"/>
          </a:solidFill>
          <a:ln w="12699">
            <a:solidFill>
              <a:schemeClr val="accent1">
                <a:lumMod val="50000"/>
              </a:schemeClr>
            </a:solidFill>
            <a:miter lim="800000"/>
            <a:headEnd/>
            <a:tailEnd/>
          </a:ln>
        </p:spPr>
        <p:txBody>
          <a:bodyPr/>
          <a:lstStyle>
            <a:lvl1pPr>
              <a:spcBef>
                <a:spcPct val="50000"/>
              </a:spcBef>
              <a:buClr>
                <a:srgbClr val="FF0000"/>
              </a:buClr>
              <a:buSzPct val="140000"/>
              <a:buChar char="•"/>
              <a:defRPr sz="2400" b="1">
                <a:solidFill>
                  <a:schemeClr val="tx1"/>
                </a:solidFill>
                <a:latin typeface="Tahoma" panose="020B0604030504040204" pitchFamily="34" charset="0"/>
              </a:defRPr>
            </a:lvl1pPr>
            <a:lvl2pPr marL="742950" indent="-285750">
              <a:spcBef>
                <a:spcPct val="50000"/>
              </a:spcBef>
              <a:buClr>
                <a:srgbClr val="FF0000"/>
              </a:buClr>
              <a:buSzPct val="110000"/>
              <a:buChar char="•"/>
              <a:defRPr sz="2400" b="1">
                <a:solidFill>
                  <a:schemeClr val="tx1"/>
                </a:solidFill>
                <a:latin typeface="Tahoma" panose="020B0604030504040204" pitchFamily="34" charset="0"/>
              </a:defRPr>
            </a:lvl2pPr>
            <a:lvl3pPr marL="1143000" indent="-228600">
              <a:spcBef>
                <a:spcPct val="20000"/>
              </a:spcBef>
              <a:buClr>
                <a:srgbClr val="FF0000"/>
              </a:buClr>
              <a:buChar char="•"/>
              <a:defRPr sz="2000">
                <a:solidFill>
                  <a:schemeClr val="tx1"/>
                </a:solidFill>
                <a:latin typeface="Tahoma" panose="020B0604030504040204" pitchFamily="34" charset="0"/>
              </a:defRPr>
            </a:lvl3pPr>
            <a:lvl4pPr marL="1600200" indent="-228600">
              <a:spcBef>
                <a:spcPct val="20000"/>
              </a:spcBef>
              <a:buClr>
                <a:srgbClr val="FF0000"/>
              </a:buClr>
              <a:buChar char="•"/>
              <a:defRPr sz="2000">
                <a:solidFill>
                  <a:schemeClr val="tx1"/>
                </a:solidFill>
                <a:latin typeface="Tahoma" panose="020B0604030504040204" pitchFamily="34" charset="0"/>
              </a:defRPr>
            </a:lvl4pPr>
            <a:lvl5pPr marL="2057400" indent="-228600">
              <a:spcBef>
                <a:spcPct val="20000"/>
              </a:spcBef>
              <a:buClr>
                <a:srgbClr val="FF0000"/>
              </a:buClr>
              <a:buSzPct val="10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SzPct val="10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SzPct val="10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SzPct val="10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SzPct val="100000"/>
              <a:buChar char="•"/>
              <a:defRPr sz="2000">
                <a:solidFill>
                  <a:schemeClr val="tx1"/>
                </a:solidFill>
                <a:latin typeface="Tahoma" panose="020B0604030504040204" pitchFamily="34" charset="0"/>
              </a:defRPr>
            </a:lvl9pPr>
          </a:lstStyle>
          <a:p>
            <a:pPr algn="ctr">
              <a:spcBef>
                <a:spcPct val="0"/>
              </a:spcBef>
              <a:buClrTx/>
              <a:buSzTx/>
              <a:buFontTx/>
              <a:buNone/>
              <a:defRPr/>
            </a:pPr>
            <a:r>
              <a:rPr lang="en-GB" altLang="en-US" sz="2000" dirty="0">
                <a:solidFill>
                  <a:schemeClr val="bg1"/>
                </a:solidFill>
                <a:latin typeface="Segoe UI" panose="020B0502040204020203" pitchFamily="34" charset="0"/>
                <a:cs typeface="Segoe UI" panose="020B0502040204020203" pitchFamily="34" charset="0"/>
              </a:rPr>
              <a:t>n=150</a:t>
            </a:r>
          </a:p>
        </p:txBody>
      </p:sp>
      <p:sp>
        <p:nvSpPr>
          <p:cNvPr id="4" name="Rectangle 3"/>
          <p:cNvSpPr/>
          <p:nvPr/>
        </p:nvSpPr>
        <p:spPr>
          <a:xfrm>
            <a:off x="7699248" y="2586728"/>
            <a:ext cx="4411208" cy="646331"/>
          </a:xfrm>
          <a:prstGeom prst="rect">
            <a:avLst/>
          </a:prstGeom>
        </p:spPr>
        <p:txBody>
          <a:bodyPr wrap="none">
            <a:spAutoFit/>
          </a:bodyPr>
          <a:lstStyle/>
          <a:p>
            <a:pPr>
              <a:spcBef>
                <a:spcPct val="0"/>
              </a:spcBef>
              <a:buClrTx/>
              <a:buSzTx/>
              <a:defRPr/>
            </a:pPr>
            <a:r>
              <a:rPr lang="en-GB" altLang="en-US" b="1" i="1" dirty="0">
                <a:latin typeface="Segoe UI" panose="020B0502040204020203" pitchFamily="34" charset="0"/>
                <a:cs typeface="Segoe UI" panose="020B0502040204020203" pitchFamily="34" charset="0"/>
              </a:rPr>
              <a:t>smaller spread </a:t>
            </a:r>
            <a:r>
              <a:rPr lang="en-GB" altLang="en-US" dirty="0">
                <a:latin typeface="Segoe UI" panose="020B0502040204020203" pitchFamily="34" charset="0"/>
                <a:cs typeface="Segoe UI" panose="020B0502040204020203" pitchFamily="34" charset="0"/>
              </a:rPr>
              <a:t>of values about the mean</a:t>
            </a:r>
          </a:p>
          <a:p>
            <a:pPr>
              <a:spcBef>
                <a:spcPct val="0"/>
              </a:spcBef>
              <a:defRPr/>
            </a:pPr>
            <a:r>
              <a:rPr lang="en-GB" altLang="en-US" b="1" i="1" dirty="0">
                <a:latin typeface="Segoe UI" panose="020B0502040204020203" pitchFamily="34" charset="0"/>
                <a:cs typeface="Segoe UI" panose="020B0502040204020203" pitchFamily="34" charset="0"/>
              </a:rPr>
              <a:t>larger number </a:t>
            </a:r>
            <a:r>
              <a:rPr lang="en-GB" altLang="en-US" dirty="0">
                <a:latin typeface="Segoe UI" panose="020B0502040204020203" pitchFamily="34" charset="0"/>
                <a:cs typeface="Segoe UI" panose="020B0502040204020203" pitchFamily="34" charset="0"/>
              </a:rPr>
              <a:t>of values</a:t>
            </a:r>
          </a:p>
        </p:txBody>
      </p:sp>
      <p:sp>
        <p:nvSpPr>
          <p:cNvPr id="19" name="Rectangle 18"/>
          <p:cNvSpPr/>
          <p:nvPr/>
        </p:nvSpPr>
        <p:spPr>
          <a:xfrm>
            <a:off x="9372600" y="4935319"/>
            <a:ext cx="1618713" cy="646331"/>
          </a:xfrm>
          <a:prstGeom prst="rect">
            <a:avLst/>
          </a:prstGeom>
        </p:spPr>
        <p:txBody>
          <a:bodyPr wrap="none">
            <a:spAutoFit/>
          </a:bodyPr>
          <a:lstStyle/>
          <a:p>
            <a:pPr>
              <a:spcBef>
                <a:spcPct val="0"/>
              </a:spcBef>
              <a:buClrTx/>
              <a:buSzTx/>
              <a:defRPr/>
            </a:pPr>
            <a:r>
              <a:rPr lang="en-GB" altLang="en-US" b="1" i="1" dirty="0">
                <a:latin typeface="Segoe UI" panose="020B0502040204020203" pitchFamily="34" charset="0"/>
                <a:cs typeface="Segoe UI" panose="020B0502040204020203" pitchFamily="34" charset="0"/>
              </a:rPr>
              <a:t>large spread </a:t>
            </a:r>
          </a:p>
          <a:p>
            <a:pPr>
              <a:spcBef>
                <a:spcPct val="0"/>
              </a:spcBef>
              <a:buClrTx/>
              <a:buSzTx/>
              <a:defRPr/>
            </a:pPr>
            <a:r>
              <a:rPr lang="en-GB" altLang="en-US" b="1" i="1" dirty="0">
                <a:latin typeface="Segoe UI" panose="020B0502040204020203" pitchFamily="34" charset="0"/>
                <a:cs typeface="Segoe UI" panose="020B0502040204020203" pitchFamily="34" charset="0"/>
              </a:rPr>
              <a:t>small sample</a:t>
            </a:r>
          </a:p>
        </p:txBody>
      </p:sp>
      <p:sp>
        <p:nvSpPr>
          <p:cNvPr id="20" name="Rectangle 19"/>
          <p:cNvSpPr/>
          <p:nvPr/>
        </p:nvSpPr>
        <p:spPr>
          <a:xfrm>
            <a:off x="4089652" y="1173032"/>
            <a:ext cx="2869696" cy="769441"/>
          </a:xfrm>
          <a:prstGeom prst="rect">
            <a:avLst/>
          </a:prstGeom>
        </p:spPr>
        <p:txBody>
          <a:bodyPr wrap="none">
            <a:spAutoFit/>
          </a:bodyPr>
          <a:lstStyle/>
          <a:p>
            <a:r>
              <a:rPr lang="en-GB" sz="4400" dirty="0"/>
              <a:t>n </a:t>
            </a:r>
            <a:r>
              <a:rPr lang="en-GB" altLang="en-US" sz="4400" dirty="0">
                <a:latin typeface="Calibri"/>
                <a:cs typeface="Calibri"/>
              </a:rPr>
              <a:t>↑</a:t>
            </a:r>
            <a:r>
              <a:rPr lang="en-GB" sz="4400" dirty="0"/>
              <a:t> ⇒ s </a:t>
            </a:r>
            <a:r>
              <a:rPr lang="en-GB" altLang="en-US" sz="4400" dirty="0">
                <a:latin typeface="Calibri"/>
                <a:cs typeface="Calibri"/>
              </a:rPr>
              <a:t>↓</a:t>
            </a:r>
            <a:endParaRPr lang="en-GB" sz="4400" dirty="0"/>
          </a:p>
        </p:txBody>
      </p:sp>
    </p:spTree>
    <p:extLst>
      <p:ext uri="{BB962C8B-B14F-4D97-AF65-F5344CB8AC3E}">
        <p14:creationId xmlns:p14="http://schemas.microsoft.com/office/powerpoint/2010/main" val="219178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2"/>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5"/>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autoUpdateAnimBg="0"/>
      <p:bldP spid="17" grpId="0" animBg="1" autoUpdateAnimBg="0"/>
      <p:bldP spid="18" grpId="0" animBg="1" autoUpdateAnimBg="0"/>
      <p:bldP spid="4"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349288" y="360000"/>
            <a:ext cx="5521063" cy="769441"/>
          </a:xfrm>
          <a:prstGeom prst="rect">
            <a:avLst/>
          </a:prstGeom>
        </p:spPr>
        <p:txBody>
          <a:bodyPr wrap="none">
            <a:spAutoFit/>
          </a:bodyPr>
          <a:lstStyle/>
          <a:p>
            <a:r>
              <a:rPr lang="en-GB" sz="4400" b="1" dirty="0"/>
              <a:t>Normal Distribution</a:t>
            </a:r>
          </a:p>
        </p:txBody>
      </p:sp>
      <p:sp>
        <p:nvSpPr>
          <p:cNvPr id="2" name="Rectangle 1"/>
          <p:cNvSpPr/>
          <p:nvPr/>
        </p:nvSpPr>
        <p:spPr>
          <a:xfrm>
            <a:off x="215900" y="1416040"/>
            <a:ext cx="4254500" cy="5262979"/>
          </a:xfrm>
          <a:prstGeom prst="rect">
            <a:avLst/>
          </a:prstGeom>
        </p:spPr>
        <p:txBody>
          <a:bodyPr wrap="square">
            <a:spAutoFit/>
          </a:bodyPr>
          <a:lstStyle/>
          <a:p>
            <a:pPr>
              <a:defRPr/>
            </a:pPr>
            <a:r>
              <a:rPr lang="en-GB" dirty="0"/>
              <a:t>Describes many common phenomena</a:t>
            </a:r>
          </a:p>
          <a:p>
            <a:pPr>
              <a:defRPr/>
            </a:pPr>
            <a:endParaRPr lang="en-GB" dirty="0"/>
          </a:p>
          <a:p>
            <a:pPr marL="285750" indent="-285750">
              <a:buFont typeface="Courier New" panose="02070309020205020404" pitchFamily="49" charset="0"/>
              <a:buChar char="o"/>
            </a:pPr>
            <a:r>
              <a:rPr lang="en-GB" dirty="0"/>
              <a:t>heights of adult humans</a:t>
            </a:r>
          </a:p>
          <a:p>
            <a:pPr marL="285750" indent="-285750">
              <a:buFont typeface="Courier New" panose="02070309020205020404" pitchFamily="49" charset="0"/>
              <a:buChar char="o"/>
            </a:pPr>
            <a:r>
              <a:rPr lang="en-GB" dirty="0"/>
              <a:t>scores on a test given to a large class</a:t>
            </a:r>
          </a:p>
          <a:p>
            <a:pPr marL="285750" indent="-285750">
              <a:buFont typeface="Courier New" panose="02070309020205020404" pitchFamily="49" charset="0"/>
              <a:buChar char="o"/>
            </a:pPr>
            <a:r>
              <a:rPr lang="en-GB" dirty="0"/>
              <a:t>errors in measurements</a:t>
            </a:r>
          </a:p>
          <a:p>
            <a:pPr marL="285750" indent="-285750">
              <a:buFont typeface="Courier New" panose="02070309020205020404" pitchFamily="49" charset="0"/>
              <a:buChar char="o"/>
            </a:pPr>
            <a:endParaRPr lang="en-GB" dirty="0"/>
          </a:p>
          <a:p>
            <a:r>
              <a:rPr lang="en-GB" dirty="0"/>
              <a:t>Normal distributions are:</a:t>
            </a:r>
          </a:p>
          <a:p>
            <a:pPr marL="285750" indent="-285750">
              <a:buFont typeface="Arial" panose="020B0604020202020204" pitchFamily="34" charset="0"/>
              <a:buChar char="•"/>
            </a:pPr>
            <a:r>
              <a:rPr lang="en-GB" dirty="0"/>
              <a:t>continuous probability distributions</a:t>
            </a:r>
          </a:p>
          <a:p>
            <a:pPr marL="285750" indent="-285750">
              <a:buFont typeface="Arial" panose="020B0604020202020204" pitchFamily="34" charset="0"/>
              <a:buChar char="•"/>
            </a:pPr>
            <a:r>
              <a:rPr lang="en-GB" dirty="0"/>
              <a:t>bell-shaped symmetrical distribution </a:t>
            </a:r>
          </a:p>
          <a:p>
            <a:pPr marL="285750" indent="-285750">
              <a:buFont typeface="Arial" panose="020B0604020202020204" pitchFamily="34" charset="0"/>
              <a:buChar char="•"/>
            </a:pPr>
            <a:r>
              <a:rPr lang="en-GB" b="1" dirty="0"/>
              <a:t>a family of distributions of the same general form</a:t>
            </a:r>
            <a:r>
              <a:rPr lang="en-GB" dirty="0"/>
              <a:t>, with two parameters: </a:t>
            </a:r>
          </a:p>
          <a:p>
            <a:pPr marL="742950" lvl="1" indent="-285750">
              <a:buFont typeface="Wingdings" panose="05000000000000000000" pitchFamily="2" charset="2"/>
              <a:buChar char="ü"/>
            </a:pPr>
            <a:r>
              <a:rPr lang="en-GB" dirty="0"/>
              <a:t>μ (the mean) (“location”)</a:t>
            </a:r>
          </a:p>
          <a:p>
            <a:pPr marL="742950" lvl="1" indent="-285750">
              <a:buFont typeface="Wingdings" panose="05000000000000000000" pitchFamily="2" charset="2"/>
              <a:buChar char="ü"/>
            </a:pPr>
            <a:r>
              <a:rPr lang="en-GB" dirty="0"/>
              <a:t>σ (the SD)      (“scale”)</a:t>
            </a:r>
          </a:p>
          <a:p>
            <a:pPr marL="742950" lvl="1" indent="-285750">
              <a:buFont typeface="Wingdings" panose="05000000000000000000" pitchFamily="2" charset="2"/>
              <a:buChar char="ü"/>
            </a:pPr>
            <a:endParaRPr lang="en-GB" dirty="0"/>
          </a:p>
          <a:p>
            <a:pPr>
              <a:defRPr/>
            </a:pPr>
            <a:endParaRPr lang="en-GB" sz="1600" dirty="0"/>
          </a:p>
          <a:p>
            <a:pPr>
              <a:defRPr/>
            </a:pPr>
            <a:r>
              <a:rPr lang="en-GB" sz="1600" dirty="0"/>
              <a:t>What are the measures of central tendency?</a:t>
            </a:r>
          </a:p>
          <a:p>
            <a:pPr>
              <a:defRPr/>
            </a:pPr>
            <a:r>
              <a:rPr lang="en-GB" sz="1600" dirty="0"/>
              <a:t>mean = median = mode = </a:t>
            </a:r>
            <a:r>
              <a:rPr lang="el-GR" sz="1600" dirty="0">
                <a:latin typeface="Calibri"/>
                <a:cs typeface="Calibri"/>
              </a:rPr>
              <a:t>μ</a:t>
            </a:r>
            <a:endParaRPr lang="en-GB" sz="1600" dirty="0"/>
          </a:p>
          <a:p>
            <a:pPr marL="742950" lvl="1" indent="-285750">
              <a:buFont typeface="Wingdings" panose="05000000000000000000" pitchFamily="2" charset="2"/>
              <a:buChar char="ü"/>
            </a:pPr>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369" y="1416040"/>
            <a:ext cx="7338016" cy="4870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380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9288" y="1486559"/>
            <a:ext cx="10017212" cy="1477328"/>
          </a:xfrm>
          <a:prstGeom prst="rect">
            <a:avLst/>
          </a:prstGeom>
        </p:spPr>
        <p:txBody>
          <a:bodyPr wrap="square">
            <a:spAutoFit/>
          </a:bodyPr>
          <a:lstStyle/>
          <a:p>
            <a:pPr>
              <a:defRPr/>
            </a:pPr>
            <a:r>
              <a:rPr lang="en-GB" dirty="0"/>
              <a:t>In an ideal world we would use </a:t>
            </a:r>
            <a:r>
              <a:rPr lang="en-GB" b="1" dirty="0"/>
              <a:t>all</a:t>
            </a:r>
            <a:r>
              <a:rPr lang="en-GB" dirty="0"/>
              <a:t> the population data</a:t>
            </a:r>
          </a:p>
          <a:p>
            <a:pPr>
              <a:defRPr/>
            </a:pPr>
            <a:r>
              <a:rPr lang="en-GB" dirty="0"/>
              <a:t>In reality, this is usually NOT practical, we use sample data</a:t>
            </a:r>
          </a:p>
          <a:p>
            <a:pPr>
              <a:defRPr/>
            </a:pPr>
            <a:endParaRPr lang="en-GB" dirty="0"/>
          </a:p>
          <a:p>
            <a:pPr>
              <a:lnSpc>
                <a:spcPct val="100000"/>
              </a:lnSpc>
              <a:defRPr/>
            </a:pPr>
            <a:r>
              <a:rPr lang="en-GB" dirty="0"/>
              <a:t>We expect a sample to provide information that is applicable to the entire population, however, different samples may have different properties:</a:t>
            </a:r>
          </a:p>
        </p:txBody>
      </p:sp>
      <p:sp>
        <p:nvSpPr>
          <p:cNvPr id="6" name="Rectangle 5"/>
          <p:cNvSpPr/>
          <p:nvPr/>
        </p:nvSpPr>
        <p:spPr>
          <a:xfrm>
            <a:off x="1349288" y="360000"/>
            <a:ext cx="6995826" cy="769441"/>
          </a:xfrm>
          <a:prstGeom prst="rect">
            <a:avLst/>
          </a:prstGeom>
        </p:spPr>
        <p:txBody>
          <a:bodyPr wrap="none">
            <a:spAutoFit/>
          </a:bodyPr>
          <a:lstStyle/>
          <a:p>
            <a:r>
              <a:rPr lang="en-GB" sz="4400" dirty="0"/>
              <a:t>Are all </a:t>
            </a:r>
            <a:r>
              <a:rPr lang="en-GB" sz="4400" b="1" dirty="0"/>
              <a:t>samples</a:t>
            </a:r>
            <a:r>
              <a:rPr lang="en-GB" sz="4400" dirty="0"/>
              <a:t> the same?</a:t>
            </a:r>
          </a:p>
        </p:txBody>
      </p:sp>
      <p:sp>
        <p:nvSpPr>
          <p:cNvPr id="3" name="Rectangle 2"/>
          <p:cNvSpPr/>
          <p:nvPr/>
        </p:nvSpPr>
        <p:spPr>
          <a:xfrm>
            <a:off x="2403476" y="3638655"/>
            <a:ext cx="6723062" cy="369332"/>
          </a:xfrm>
          <a:prstGeom prst="rect">
            <a:avLst/>
          </a:prstGeom>
        </p:spPr>
        <p:txBody>
          <a:bodyPr wrap="square">
            <a:spAutoFit/>
          </a:bodyPr>
          <a:lstStyle/>
          <a:p>
            <a:pPr>
              <a:spcBef>
                <a:spcPct val="0"/>
              </a:spcBef>
              <a:buClrTx/>
              <a:buSzTx/>
              <a:buFontTx/>
              <a:buNone/>
              <a:defRPr/>
            </a:pPr>
            <a:r>
              <a:rPr lang="en-GB" altLang="en-US" dirty="0"/>
              <a:t>Three samples from a population, each giving different means</a:t>
            </a:r>
          </a:p>
        </p:txBody>
      </p:sp>
      <p:sp>
        <p:nvSpPr>
          <p:cNvPr id="12" name="Line 3"/>
          <p:cNvSpPr>
            <a:spLocks noChangeShapeType="1"/>
          </p:cNvSpPr>
          <p:nvPr/>
        </p:nvSpPr>
        <p:spPr bwMode="auto">
          <a:xfrm>
            <a:off x="2420938" y="6442326"/>
            <a:ext cx="6934200" cy="0"/>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 name="Freeform 4"/>
          <p:cNvSpPr>
            <a:spLocks/>
          </p:cNvSpPr>
          <p:nvPr/>
        </p:nvSpPr>
        <p:spPr bwMode="auto">
          <a:xfrm>
            <a:off x="2497138" y="4080126"/>
            <a:ext cx="4191000" cy="2286000"/>
          </a:xfrm>
          <a:custGeom>
            <a:avLst/>
            <a:gdLst>
              <a:gd name="T0" fmla="*/ 2147483646 w 900"/>
              <a:gd name="T1" fmla="*/ 2147483646 h 446"/>
              <a:gd name="T2" fmla="*/ 2147483646 w 900"/>
              <a:gd name="T3" fmla="*/ 2147483646 h 446"/>
              <a:gd name="T4" fmla="*/ 2147483646 w 900"/>
              <a:gd name="T5" fmla="*/ 2147483646 h 446"/>
              <a:gd name="T6" fmla="*/ 2147483646 w 900"/>
              <a:gd name="T7" fmla="*/ 2147483646 h 446"/>
              <a:gd name="T8" fmla="*/ 2147483646 w 900"/>
              <a:gd name="T9" fmla="*/ 2147483646 h 446"/>
              <a:gd name="T10" fmla="*/ 2147483646 w 900"/>
              <a:gd name="T11" fmla="*/ 2147483646 h 446"/>
              <a:gd name="T12" fmla="*/ 2147483646 w 900"/>
              <a:gd name="T13" fmla="*/ 2147483646 h 446"/>
              <a:gd name="T14" fmla="*/ 2147483646 w 900"/>
              <a:gd name="T15" fmla="*/ 2147483646 h 446"/>
              <a:gd name="T16" fmla="*/ 2147483646 w 900"/>
              <a:gd name="T17" fmla="*/ 2147483646 h 446"/>
              <a:gd name="T18" fmla="*/ 2147483646 w 900"/>
              <a:gd name="T19" fmla="*/ 2147483646 h 446"/>
              <a:gd name="T20" fmla="*/ 2147483646 w 900"/>
              <a:gd name="T21" fmla="*/ 2147483646 h 446"/>
              <a:gd name="T22" fmla="*/ 2147483646 w 900"/>
              <a:gd name="T23" fmla="*/ 2147483646 h 446"/>
              <a:gd name="T24" fmla="*/ 2147483646 w 900"/>
              <a:gd name="T25" fmla="*/ 2147483646 h 446"/>
              <a:gd name="T26" fmla="*/ 2147483646 w 900"/>
              <a:gd name="T27" fmla="*/ 2147483646 h 446"/>
              <a:gd name="T28" fmla="*/ 2147483646 w 900"/>
              <a:gd name="T29" fmla="*/ 2147483646 h 446"/>
              <a:gd name="T30" fmla="*/ 2147483646 w 900"/>
              <a:gd name="T31" fmla="*/ 2147483646 h 446"/>
              <a:gd name="T32" fmla="*/ 2147483646 w 900"/>
              <a:gd name="T33" fmla="*/ 2147483646 h 446"/>
              <a:gd name="T34" fmla="*/ 2147483646 w 900"/>
              <a:gd name="T35" fmla="*/ 2147483646 h 446"/>
              <a:gd name="T36" fmla="*/ 2147483646 w 900"/>
              <a:gd name="T37" fmla="*/ 2147483646 h 446"/>
              <a:gd name="T38" fmla="*/ 2147483646 w 900"/>
              <a:gd name="T39" fmla="*/ 2147483646 h 446"/>
              <a:gd name="T40" fmla="*/ 2147483646 w 900"/>
              <a:gd name="T41" fmla="*/ 2147483646 h 446"/>
              <a:gd name="T42" fmla="*/ 2147483646 w 900"/>
              <a:gd name="T43" fmla="*/ 2147483646 h 446"/>
              <a:gd name="T44" fmla="*/ 2147483646 w 900"/>
              <a:gd name="T45" fmla="*/ 2147483646 h 446"/>
              <a:gd name="T46" fmla="*/ 2147483646 w 900"/>
              <a:gd name="T47" fmla="*/ 2147483646 h 446"/>
              <a:gd name="T48" fmla="*/ 2147483646 w 900"/>
              <a:gd name="T49" fmla="*/ 2147483646 h 446"/>
              <a:gd name="T50" fmla="*/ 2147483646 w 900"/>
              <a:gd name="T51" fmla="*/ 2147483646 h 446"/>
              <a:gd name="T52" fmla="*/ 2147483646 w 900"/>
              <a:gd name="T53" fmla="*/ 2147483646 h 446"/>
              <a:gd name="T54" fmla="*/ 2147483646 w 900"/>
              <a:gd name="T55" fmla="*/ 2147483646 h 446"/>
              <a:gd name="T56" fmla="*/ 2147483646 w 900"/>
              <a:gd name="T57" fmla="*/ 2147483646 h 446"/>
              <a:gd name="T58" fmla="*/ 2147483646 w 900"/>
              <a:gd name="T59" fmla="*/ 0 h 446"/>
              <a:gd name="T60" fmla="*/ 2147483646 w 900"/>
              <a:gd name="T61" fmla="*/ 0 h 446"/>
              <a:gd name="T62" fmla="*/ 2147483646 w 900"/>
              <a:gd name="T63" fmla="*/ 2147483646 h 446"/>
              <a:gd name="T64" fmla="*/ 2147483646 w 900"/>
              <a:gd name="T65" fmla="*/ 2147483646 h 446"/>
              <a:gd name="T66" fmla="*/ 2147483646 w 900"/>
              <a:gd name="T67" fmla="*/ 2147483646 h 446"/>
              <a:gd name="T68" fmla="*/ 2147483646 w 900"/>
              <a:gd name="T69" fmla="*/ 2147483646 h 446"/>
              <a:gd name="T70" fmla="*/ 2147483646 w 900"/>
              <a:gd name="T71" fmla="*/ 2147483646 h 446"/>
              <a:gd name="T72" fmla="*/ 2147483646 w 900"/>
              <a:gd name="T73" fmla="*/ 2147483646 h 446"/>
              <a:gd name="T74" fmla="*/ 2147483646 w 900"/>
              <a:gd name="T75" fmla="*/ 2147483646 h 446"/>
              <a:gd name="T76" fmla="*/ 2147483646 w 900"/>
              <a:gd name="T77" fmla="*/ 2147483646 h 446"/>
              <a:gd name="T78" fmla="*/ 2147483646 w 900"/>
              <a:gd name="T79" fmla="*/ 2147483646 h 446"/>
              <a:gd name="T80" fmla="*/ 2147483646 w 900"/>
              <a:gd name="T81" fmla="*/ 2147483646 h 446"/>
              <a:gd name="T82" fmla="*/ 2147483646 w 900"/>
              <a:gd name="T83" fmla="*/ 2147483646 h 446"/>
              <a:gd name="T84" fmla="*/ 2147483646 w 900"/>
              <a:gd name="T85" fmla="*/ 2147483646 h 446"/>
              <a:gd name="T86" fmla="*/ 2147483646 w 900"/>
              <a:gd name="T87" fmla="*/ 2147483646 h 446"/>
              <a:gd name="T88" fmla="*/ 2147483646 w 900"/>
              <a:gd name="T89" fmla="*/ 2147483646 h 446"/>
              <a:gd name="T90" fmla="*/ 2147483646 w 900"/>
              <a:gd name="T91" fmla="*/ 2147483646 h 446"/>
              <a:gd name="T92" fmla="*/ 2147483646 w 900"/>
              <a:gd name="T93" fmla="*/ 2147483646 h 446"/>
              <a:gd name="T94" fmla="*/ 2147483646 w 900"/>
              <a:gd name="T95" fmla="*/ 2147483646 h 446"/>
              <a:gd name="T96" fmla="*/ 2147483646 w 900"/>
              <a:gd name="T97" fmla="*/ 2147483646 h 446"/>
              <a:gd name="T98" fmla="*/ 2147483646 w 900"/>
              <a:gd name="T99" fmla="*/ 2147483646 h 446"/>
              <a:gd name="T100" fmla="*/ 2147483646 w 900"/>
              <a:gd name="T101" fmla="*/ 2147483646 h 446"/>
              <a:gd name="T102" fmla="*/ 2147483646 w 900"/>
              <a:gd name="T103" fmla="*/ 2147483646 h 446"/>
              <a:gd name="T104" fmla="*/ 2147483646 w 900"/>
              <a:gd name="T105" fmla="*/ 2147483646 h 446"/>
              <a:gd name="T106" fmla="*/ 2147483646 w 900"/>
              <a:gd name="T107" fmla="*/ 2147483646 h 446"/>
              <a:gd name="T108" fmla="*/ 2147483646 w 900"/>
              <a:gd name="T109" fmla="*/ 2147483646 h 446"/>
              <a:gd name="T110" fmla="*/ 2147483646 w 900"/>
              <a:gd name="T111" fmla="*/ 2147483646 h 446"/>
              <a:gd name="T112" fmla="*/ 2147483646 w 900"/>
              <a:gd name="T113" fmla="*/ 2147483646 h 446"/>
              <a:gd name="T114" fmla="*/ 2147483646 w 900"/>
              <a:gd name="T115" fmla="*/ 2147483646 h 446"/>
              <a:gd name="T116" fmla="*/ 2147483646 w 900"/>
              <a:gd name="T117" fmla="*/ 2147483646 h 446"/>
              <a:gd name="T118" fmla="*/ 2147483646 w 900"/>
              <a:gd name="T119" fmla="*/ 2147483646 h 4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00"/>
              <a:gd name="T181" fmla="*/ 0 h 446"/>
              <a:gd name="T182" fmla="*/ 900 w 900"/>
              <a:gd name="T183" fmla="*/ 446 h 4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00" h="446">
                <a:moveTo>
                  <a:pt x="0" y="446"/>
                </a:moveTo>
                <a:lnTo>
                  <a:pt x="5" y="444"/>
                </a:lnTo>
                <a:lnTo>
                  <a:pt x="10" y="442"/>
                </a:lnTo>
                <a:lnTo>
                  <a:pt x="15" y="439"/>
                </a:lnTo>
                <a:lnTo>
                  <a:pt x="20" y="437"/>
                </a:lnTo>
                <a:lnTo>
                  <a:pt x="25" y="434"/>
                </a:lnTo>
                <a:lnTo>
                  <a:pt x="30" y="431"/>
                </a:lnTo>
                <a:lnTo>
                  <a:pt x="35" y="428"/>
                </a:lnTo>
                <a:lnTo>
                  <a:pt x="40" y="425"/>
                </a:lnTo>
                <a:lnTo>
                  <a:pt x="45" y="422"/>
                </a:lnTo>
                <a:lnTo>
                  <a:pt x="50" y="419"/>
                </a:lnTo>
                <a:lnTo>
                  <a:pt x="55" y="415"/>
                </a:lnTo>
                <a:lnTo>
                  <a:pt x="60" y="412"/>
                </a:lnTo>
                <a:lnTo>
                  <a:pt x="65" y="408"/>
                </a:lnTo>
                <a:lnTo>
                  <a:pt x="70" y="404"/>
                </a:lnTo>
                <a:lnTo>
                  <a:pt x="75" y="400"/>
                </a:lnTo>
                <a:lnTo>
                  <a:pt x="80" y="396"/>
                </a:lnTo>
                <a:lnTo>
                  <a:pt x="85" y="392"/>
                </a:lnTo>
                <a:lnTo>
                  <a:pt x="90" y="388"/>
                </a:lnTo>
                <a:lnTo>
                  <a:pt x="95" y="384"/>
                </a:lnTo>
                <a:lnTo>
                  <a:pt x="100" y="379"/>
                </a:lnTo>
                <a:lnTo>
                  <a:pt x="105" y="374"/>
                </a:lnTo>
                <a:lnTo>
                  <a:pt x="110" y="369"/>
                </a:lnTo>
                <a:lnTo>
                  <a:pt x="115" y="365"/>
                </a:lnTo>
                <a:lnTo>
                  <a:pt x="120" y="359"/>
                </a:lnTo>
                <a:lnTo>
                  <a:pt x="125" y="354"/>
                </a:lnTo>
                <a:lnTo>
                  <a:pt x="130" y="349"/>
                </a:lnTo>
                <a:lnTo>
                  <a:pt x="135" y="343"/>
                </a:lnTo>
                <a:lnTo>
                  <a:pt x="140" y="338"/>
                </a:lnTo>
                <a:lnTo>
                  <a:pt x="145" y="332"/>
                </a:lnTo>
                <a:lnTo>
                  <a:pt x="150" y="326"/>
                </a:lnTo>
                <a:lnTo>
                  <a:pt x="155" y="320"/>
                </a:lnTo>
                <a:lnTo>
                  <a:pt x="160" y="314"/>
                </a:lnTo>
                <a:lnTo>
                  <a:pt x="165" y="308"/>
                </a:lnTo>
                <a:lnTo>
                  <a:pt x="170" y="302"/>
                </a:lnTo>
                <a:lnTo>
                  <a:pt x="175" y="295"/>
                </a:lnTo>
                <a:lnTo>
                  <a:pt x="180" y="289"/>
                </a:lnTo>
                <a:lnTo>
                  <a:pt x="185" y="282"/>
                </a:lnTo>
                <a:lnTo>
                  <a:pt x="190" y="275"/>
                </a:lnTo>
                <a:lnTo>
                  <a:pt x="195" y="269"/>
                </a:lnTo>
                <a:lnTo>
                  <a:pt x="200" y="262"/>
                </a:lnTo>
                <a:lnTo>
                  <a:pt x="205" y="255"/>
                </a:lnTo>
                <a:lnTo>
                  <a:pt x="210" y="248"/>
                </a:lnTo>
                <a:lnTo>
                  <a:pt x="215" y="241"/>
                </a:lnTo>
                <a:lnTo>
                  <a:pt x="220" y="234"/>
                </a:lnTo>
                <a:lnTo>
                  <a:pt x="225" y="226"/>
                </a:lnTo>
                <a:lnTo>
                  <a:pt x="230" y="219"/>
                </a:lnTo>
                <a:lnTo>
                  <a:pt x="235" y="212"/>
                </a:lnTo>
                <a:lnTo>
                  <a:pt x="240" y="205"/>
                </a:lnTo>
                <a:lnTo>
                  <a:pt x="245" y="197"/>
                </a:lnTo>
                <a:lnTo>
                  <a:pt x="250" y="190"/>
                </a:lnTo>
                <a:lnTo>
                  <a:pt x="255" y="183"/>
                </a:lnTo>
                <a:lnTo>
                  <a:pt x="260" y="176"/>
                </a:lnTo>
                <a:lnTo>
                  <a:pt x="265" y="168"/>
                </a:lnTo>
                <a:lnTo>
                  <a:pt x="270" y="161"/>
                </a:lnTo>
                <a:lnTo>
                  <a:pt x="275" y="154"/>
                </a:lnTo>
                <a:lnTo>
                  <a:pt x="280" y="147"/>
                </a:lnTo>
                <a:lnTo>
                  <a:pt x="285" y="140"/>
                </a:lnTo>
                <a:lnTo>
                  <a:pt x="290" y="133"/>
                </a:lnTo>
                <a:lnTo>
                  <a:pt x="295" y="126"/>
                </a:lnTo>
                <a:lnTo>
                  <a:pt x="300" y="119"/>
                </a:lnTo>
                <a:lnTo>
                  <a:pt x="305" y="112"/>
                </a:lnTo>
                <a:lnTo>
                  <a:pt x="310" y="105"/>
                </a:lnTo>
                <a:lnTo>
                  <a:pt x="315" y="99"/>
                </a:lnTo>
                <a:lnTo>
                  <a:pt x="320" y="92"/>
                </a:lnTo>
                <a:lnTo>
                  <a:pt x="325" y="86"/>
                </a:lnTo>
                <a:lnTo>
                  <a:pt x="330" y="80"/>
                </a:lnTo>
                <a:lnTo>
                  <a:pt x="335" y="74"/>
                </a:lnTo>
                <a:lnTo>
                  <a:pt x="340" y="68"/>
                </a:lnTo>
                <a:lnTo>
                  <a:pt x="345" y="63"/>
                </a:lnTo>
                <a:lnTo>
                  <a:pt x="350" y="57"/>
                </a:lnTo>
                <a:lnTo>
                  <a:pt x="355" y="52"/>
                </a:lnTo>
                <a:lnTo>
                  <a:pt x="360" y="47"/>
                </a:lnTo>
                <a:lnTo>
                  <a:pt x="365" y="42"/>
                </a:lnTo>
                <a:lnTo>
                  <a:pt x="370" y="38"/>
                </a:lnTo>
                <a:lnTo>
                  <a:pt x="375" y="33"/>
                </a:lnTo>
                <a:lnTo>
                  <a:pt x="380" y="29"/>
                </a:lnTo>
                <a:lnTo>
                  <a:pt x="385" y="25"/>
                </a:lnTo>
                <a:lnTo>
                  <a:pt x="390" y="22"/>
                </a:lnTo>
                <a:lnTo>
                  <a:pt x="395" y="18"/>
                </a:lnTo>
                <a:lnTo>
                  <a:pt x="400" y="15"/>
                </a:lnTo>
                <a:lnTo>
                  <a:pt x="405" y="12"/>
                </a:lnTo>
                <a:lnTo>
                  <a:pt x="410" y="10"/>
                </a:lnTo>
                <a:lnTo>
                  <a:pt x="415" y="8"/>
                </a:lnTo>
                <a:lnTo>
                  <a:pt x="420" y="6"/>
                </a:lnTo>
                <a:lnTo>
                  <a:pt x="425" y="4"/>
                </a:lnTo>
                <a:lnTo>
                  <a:pt x="430" y="2"/>
                </a:lnTo>
                <a:lnTo>
                  <a:pt x="435" y="1"/>
                </a:lnTo>
                <a:lnTo>
                  <a:pt x="440" y="0"/>
                </a:lnTo>
                <a:lnTo>
                  <a:pt x="445" y="0"/>
                </a:lnTo>
                <a:lnTo>
                  <a:pt x="450" y="0"/>
                </a:lnTo>
                <a:lnTo>
                  <a:pt x="455" y="0"/>
                </a:lnTo>
                <a:lnTo>
                  <a:pt x="460" y="0"/>
                </a:lnTo>
                <a:lnTo>
                  <a:pt x="465" y="1"/>
                </a:lnTo>
                <a:lnTo>
                  <a:pt x="470" y="2"/>
                </a:lnTo>
                <a:lnTo>
                  <a:pt x="475" y="3"/>
                </a:lnTo>
                <a:lnTo>
                  <a:pt x="480" y="4"/>
                </a:lnTo>
                <a:lnTo>
                  <a:pt x="485" y="6"/>
                </a:lnTo>
                <a:lnTo>
                  <a:pt x="490" y="8"/>
                </a:lnTo>
                <a:lnTo>
                  <a:pt x="495" y="11"/>
                </a:lnTo>
                <a:lnTo>
                  <a:pt x="500" y="13"/>
                </a:lnTo>
                <a:lnTo>
                  <a:pt x="505" y="16"/>
                </a:lnTo>
                <a:lnTo>
                  <a:pt x="510" y="19"/>
                </a:lnTo>
                <a:lnTo>
                  <a:pt x="515" y="23"/>
                </a:lnTo>
                <a:lnTo>
                  <a:pt x="520" y="27"/>
                </a:lnTo>
                <a:lnTo>
                  <a:pt x="525" y="31"/>
                </a:lnTo>
                <a:lnTo>
                  <a:pt x="530" y="35"/>
                </a:lnTo>
                <a:lnTo>
                  <a:pt x="535" y="39"/>
                </a:lnTo>
                <a:lnTo>
                  <a:pt x="540" y="44"/>
                </a:lnTo>
                <a:lnTo>
                  <a:pt x="545" y="49"/>
                </a:lnTo>
                <a:lnTo>
                  <a:pt x="550" y="54"/>
                </a:lnTo>
                <a:lnTo>
                  <a:pt x="555" y="59"/>
                </a:lnTo>
                <a:lnTo>
                  <a:pt x="560" y="65"/>
                </a:lnTo>
                <a:lnTo>
                  <a:pt x="565" y="70"/>
                </a:lnTo>
                <a:lnTo>
                  <a:pt x="570" y="76"/>
                </a:lnTo>
                <a:lnTo>
                  <a:pt x="575" y="82"/>
                </a:lnTo>
                <a:lnTo>
                  <a:pt x="580" y="88"/>
                </a:lnTo>
                <a:lnTo>
                  <a:pt x="585" y="94"/>
                </a:lnTo>
                <a:lnTo>
                  <a:pt x="590" y="101"/>
                </a:lnTo>
                <a:lnTo>
                  <a:pt x="595" y="107"/>
                </a:lnTo>
                <a:lnTo>
                  <a:pt x="600" y="114"/>
                </a:lnTo>
                <a:lnTo>
                  <a:pt x="605" y="121"/>
                </a:lnTo>
                <a:lnTo>
                  <a:pt x="610" y="128"/>
                </a:lnTo>
                <a:lnTo>
                  <a:pt x="615" y="135"/>
                </a:lnTo>
                <a:lnTo>
                  <a:pt x="620" y="142"/>
                </a:lnTo>
                <a:lnTo>
                  <a:pt x="625" y="149"/>
                </a:lnTo>
                <a:lnTo>
                  <a:pt x="630" y="156"/>
                </a:lnTo>
                <a:lnTo>
                  <a:pt x="635" y="163"/>
                </a:lnTo>
                <a:lnTo>
                  <a:pt x="640" y="171"/>
                </a:lnTo>
                <a:lnTo>
                  <a:pt x="645" y="178"/>
                </a:lnTo>
                <a:lnTo>
                  <a:pt x="650" y="185"/>
                </a:lnTo>
                <a:lnTo>
                  <a:pt x="655" y="192"/>
                </a:lnTo>
                <a:lnTo>
                  <a:pt x="660" y="200"/>
                </a:lnTo>
                <a:lnTo>
                  <a:pt x="665" y="207"/>
                </a:lnTo>
                <a:lnTo>
                  <a:pt x="670" y="214"/>
                </a:lnTo>
                <a:lnTo>
                  <a:pt x="675" y="221"/>
                </a:lnTo>
                <a:lnTo>
                  <a:pt x="680" y="229"/>
                </a:lnTo>
                <a:lnTo>
                  <a:pt x="685" y="236"/>
                </a:lnTo>
                <a:lnTo>
                  <a:pt x="690" y="243"/>
                </a:lnTo>
                <a:lnTo>
                  <a:pt x="695" y="250"/>
                </a:lnTo>
                <a:lnTo>
                  <a:pt x="700" y="257"/>
                </a:lnTo>
                <a:lnTo>
                  <a:pt x="705" y="264"/>
                </a:lnTo>
                <a:lnTo>
                  <a:pt x="710" y="271"/>
                </a:lnTo>
                <a:lnTo>
                  <a:pt x="715" y="278"/>
                </a:lnTo>
                <a:lnTo>
                  <a:pt x="720" y="284"/>
                </a:lnTo>
                <a:lnTo>
                  <a:pt x="725" y="291"/>
                </a:lnTo>
                <a:lnTo>
                  <a:pt x="730" y="297"/>
                </a:lnTo>
                <a:lnTo>
                  <a:pt x="735" y="304"/>
                </a:lnTo>
                <a:lnTo>
                  <a:pt x="740" y="310"/>
                </a:lnTo>
                <a:lnTo>
                  <a:pt x="745" y="316"/>
                </a:lnTo>
                <a:lnTo>
                  <a:pt x="750" y="322"/>
                </a:lnTo>
                <a:lnTo>
                  <a:pt x="755" y="328"/>
                </a:lnTo>
                <a:lnTo>
                  <a:pt x="760" y="334"/>
                </a:lnTo>
                <a:lnTo>
                  <a:pt x="765" y="340"/>
                </a:lnTo>
                <a:lnTo>
                  <a:pt x="770" y="345"/>
                </a:lnTo>
                <a:lnTo>
                  <a:pt x="775" y="351"/>
                </a:lnTo>
                <a:lnTo>
                  <a:pt x="780" y="356"/>
                </a:lnTo>
                <a:lnTo>
                  <a:pt x="785" y="361"/>
                </a:lnTo>
                <a:lnTo>
                  <a:pt x="790" y="366"/>
                </a:lnTo>
                <a:lnTo>
                  <a:pt x="795" y="371"/>
                </a:lnTo>
                <a:lnTo>
                  <a:pt x="800" y="376"/>
                </a:lnTo>
                <a:lnTo>
                  <a:pt x="805" y="380"/>
                </a:lnTo>
                <a:lnTo>
                  <a:pt x="810" y="385"/>
                </a:lnTo>
                <a:lnTo>
                  <a:pt x="815" y="389"/>
                </a:lnTo>
                <a:lnTo>
                  <a:pt x="820" y="394"/>
                </a:lnTo>
                <a:lnTo>
                  <a:pt x="825" y="398"/>
                </a:lnTo>
                <a:lnTo>
                  <a:pt x="830" y="402"/>
                </a:lnTo>
                <a:lnTo>
                  <a:pt x="835" y="406"/>
                </a:lnTo>
                <a:lnTo>
                  <a:pt x="840" y="409"/>
                </a:lnTo>
                <a:lnTo>
                  <a:pt x="845" y="413"/>
                </a:lnTo>
                <a:lnTo>
                  <a:pt x="850" y="416"/>
                </a:lnTo>
                <a:lnTo>
                  <a:pt x="855" y="420"/>
                </a:lnTo>
                <a:lnTo>
                  <a:pt x="860" y="423"/>
                </a:lnTo>
                <a:lnTo>
                  <a:pt x="865" y="426"/>
                </a:lnTo>
                <a:lnTo>
                  <a:pt x="870" y="429"/>
                </a:lnTo>
                <a:lnTo>
                  <a:pt x="875" y="432"/>
                </a:lnTo>
                <a:lnTo>
                  <a:pt x="880" y="435"/>
                </a:lnTo>
                <a:lnTo>
                  <a:pt x="885" y="437"/>
                </a:lnTo>
                <a:lnTo>
                  <a:pt x="890" y="440"/>
                </a:lnTo>
                <a:lnTo>
                  <a:pt x="895" y="443"/>
                </a:lnTo>
                <a:lnTo>
                  <a:pt x="900" y="445"/>
                </a:lnTo>
              </a:path>
            </a:pathLst>
          </a:custGeom>
          <a:noFill/>
          <a:ln w="571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 name="Line 5"/>
          <p:cNvSpPr>
            <a:spLocks noChangeShapeType="1"/>
          </p:cNvSpPr>
          <p:nvPr/>
        </p:nvSpPr>
        <p:spPr bwMode="auto">
          <a:xfrm flipV="1">
            <a:off x="4630738" y="4080126"/>
            <a:ext cx="0" cy="236220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 name="Freeform 6"/>
          <p:cNvSpPr>
            <a:spLocks/>
          </p:cNvSpPr>
          <p:nvPr/>
        </p:nvSpPr>
        <p:spPr bwMode="auto">
          <a:xfrm>
            <a:off x="4935538" y="4080126"/>
            <a:ext cx="4191000" cy="2286000"/>
          </a:xfrm>
          <a:custGeom>
            <a:avLst/>
            <a:gdLst>
              <a:gd name="T0" fmla="*/ 2147483646 w 900"/>
              <a:gd name="T1" fmla="*/ 2147483646 h 446"/>
              <a:gd name="T2" fmla="*/ 2147483646 w 900"/>
              <a:gd name="T3" fmla="*/ 2147483646 h 446"/>
              <a:gd name="T4" fmla="*/ 2147483646 w 900"/>
              <a:gd name="T5" fmla="*/ 2147483646 h 446"/>
              <a:gd name="T6" fmla="*/ 2147483646 w 900"/>
              <a:gd name="T7" fmla="*/ 2147483646 h 446"/>
              <a:gd name="T8" fmla="*/ 2147483646 w 900"/>
              <a:gd name="T9" fmla="*/ 2147483646 h 446"/>
              <a:gd name="T10" fmla="*/ 2147483646 w 900"/>
              <a:gd name="T11" fmla="*/ 2147483646 h 446"/>
              <a:gd name="T12" fmla="*/ 2147483646 w 900"/>
              <a:gd name="T13" fmla="*/ 2147483646 h 446"/>
              <a:gd name="T14" fmla="*/ 2147483646 w 900"/>
              <a:gd name="T15" fmla="*/ 2147483646 h 446"/>
              <a:gd name="T16" fmla="*/ 2147483646 w 900"/>
              <a:gd name="T17" fmla="*/ 2147483646 h 446"/>
              <a:gd name="T18" fmla="*/ 2147483646 w 900"/>
              <a:gd name="T19" fmla="*/ 2147483646 h 446"/>
              <a:gd name="T20" fmla="*/ 2147483646 w 900"/>
              <a:gd name="T21" fmla="*/ 2147483646 h 446"/>
              <a:gd name="T22" fmla="*/ 2147483646 w 900"/>
              <a:gd name="T23" fmla="*/ 2147483646 h 446"/>
              <a:gd name="T24" fmla="*/ 2147483646 w 900"/>
              <a:gd name="T25" fmla="*/ 2147483646 h 446"/>
              <a:gd name="T26" fmla="*/ 2147483646 w 900"/>
              <a:gd name="T27" fmla="*/ 2147483646 h 446"/>
              <a:gd name="T28" fmla="*/ 2147483646 w 900"/>
              <a:gd name="T29" fmla="*/ 2147483646 h 446"/>
              <a:gd name="T30" fmla="*/ 2147483646 w 900"/>
              <a:gd name="T31" fmla="*/ 2147483646 h 446"/>
              <a:gd name="T32" fmla="*/ 2147483646 w 900"/>
              <a:gd name="T33" fmla="*/ 2147483646 h 446"/>
              <a:gd name="T34" fmla="*/ 2147483646 w 900"/>
              <a:gd name="T35" fmla="*/ 2147483646 h 446"/>
              <a:gd name="T36" fmla="*/ 2147483646 w 900"/>
              <a:gd name="T37" fmla="*/ 2147483646 h 446"/>
              <a:gd name="T38" fmla="*/ 2147483646 w 900"/>
              <a:gd name="T39" fmla="*/ 2147483646 h 446"/>
              <a:gd name="T40" fmla="*/ 2147483646 w 900"/>
              <a:gd name="T41" fmla="*/ 2147483646 h 446"/>
              <a:gd name="T42" fmla="*/ 2147483646 w 900"/>
              <a:gd name="T43" fmla="*/ 2147483646 h 446"/>
              <a:gd name="T44" fmla="*/ 2147483646 w 900"/>
              <a:gd name="T45" fmla="*/ 2147483646 h 446"/>
              <a:gd name="T46" fmla="*/ 2147483646 w 900"/>
              <a:gd name="T47" fmla="*/ 2147483646 h 446"/>
              <a:gd name="T48" fmla="*/ 2147483646 w 900"/>
              <a:gd name="T49" fmla="*/ 2147483646 h 446"/>
              <a:gd name="T50" fmla="*/ 2147483646 w 900"/>
              <a:gd name="T51" fmla="*/ 2147483646 h 446"/>
              <a:gd name="T52" fmla="*/ 2147483646 w 900"/>
              <a:gd name="T53" fmla="*/ 2147483646 h 446"/>
              <a:gd name="T54" fmla="*/ 2147483646 w 900"/>
              <a:gd name="T55" fmla="*/ 2147483646 h 446"/>
              <a:gd name="T56" fmla="*/ 2147483646 w 900"/>
              <a:gd name="T57" fmla="*/ 2147483646 h 446"/>
              <a:gd name="T58" fmla="*/ 2147483646 w 900"/>
              <a:gd name="T59" fmla="*/ 0 h 446"/>
              <a:gd name="T60" fmla="*/ 2147483646 w 900"/>
              <a:gd name="T61" fmla="*/ 0 h 446"/>
              <a:gd name="T62" fmla="*/ 2147483646 w 900"/>
              <a:gd name="T63" fmla="*/ 2147483646 h 446"/>
              <a:gd name="T64" fmla="*/ 2147483646 w 900"/>
              <a:gd name="T65" fmla="*/ 2147483646 h 446"/>
              <a:gd name="T66" fmla="*/ 2147483646 w 900"/>
              <a:gd name="T67" fmla="*/ 2147483646 h 446"/>
              <a:gd name="T68" fmla="*/ 2147483646 w 900"/>
              <a:gd name="T69" fmla="*/ 2147483646 h 446"/>
              <a:gd name="T70" fmla="*/ 2147483646 w 900"/>
              <a:gd name="T71" fmla="*/ 2147483646 h 446"/>
              <a:gd name="T72" fmla="*/ 2147483646 w 900"/>
              <a:gd name="T73" fmla="*/ 2147483646 h 446"/>
              <a:gd name="T74" fmla="*/ 2147483646 w 900"/>
              <a:gd name="T75" fmla="*/ 2147483646 h 446"/>
              <a:gd name="T76" fmla="*/ 2147483646 w 900"/>
              <a:gd name="T77" fmla="*/ 2147483646 h 446"/>
              <a:gd name="T78" fmla="*/ 2147483646 w 900"/>
              <a:gd name="T79" fmla="*/ 2147483646 h 446"/>
              <a:gd name="T80" fmla="*/ 2147483646 w 900"/>
              <a:gd name="T81" fmla="*/ 2147483646 h 446"/>
              <a:gd name="T82" fmla="*/ 2147483646 w 900"/>
              <a:gd name="T83" fmla="*/ 2147483646 h 446"/>
              <a:gd name="T84" fmla="*/ 2147483646 w 900"/>
              <a:gd name="T85" fmla="*/ 2147483646 h 446"/>
              <a:gd name="T86" fmla="*/ 2147483646 w 900"/>
              <a:gd name="T87" fmla="*/ 2147483646 h 446"/>
              <a:gd name="T88" fmla="*/ 2147483646 w 900"/>
              <a:gd name="T89" fmla="*/ 2147483646 h 446"/>
              <a:gd name="T90" fmla="*/ 2147483646 w 900"/>
              <a:gd name="T91" fmla="*/ 2147483646 h 446"/>
              <a:gd name="T92" fmla="*/ 2147483646 w 900"/>
              <a:gd name="T93" fmla="*/ 2147483646 h 446"/>
              <a:gd name="T94" fmla="*/ 2147483646 w 900"/>
              <a:gd name="T95" fmla="*/ 2147483646 h 446"/>
              <a:gd name="T96" fmla="*/ 2147483646 w 900"/>
              <a:gd name="T97" fmla="*/ 2147483646 h 446"/>
              <a:gd name="T98" fmla="*/ 2147483646 w 900"/>
              <a:gd name="T99" fmla="*/ 2147483646 h 446"/>
              <a:gd name="T100" fmla="*/ 2147483646 w 900"/>
              <a:gd name="T101" fmla="*/ 2147483646 h 446"/>
              <a:gd name="T102" fmla="*/ 2147483646 w 900"/>
              <a:gd name="T103" fmla="*/ 2147483646 h 446"/>
              <a:gd name="T104" fmla="*/ 2147483646 w 900"/>
              <a:gd name="T105" fmla="*/ 2147483646 h 446"/>
              <a:gd name="T106" fmla="*/ 2147483646 w 900"/>
              <a:gd name="T107" fmla="*/ 2147483646 h 446"/>
              <a:gd name="T108" fmla="*/ 2147483646 w 900"/>
              <a:gd name="T109" fmla="*/ 2147483646 h 446"/>
              <a:gd name="T110" fmla="*/ 2147483646 w 900"/>
              <a:gd name="T111" fmla="*/ 2147483646 h 446"/>
              <a:gd name="T112" fmla="*/ 2147483646 w 900"/>
              <a:gd name="T113" fmla="*/ 2147483646 h 446"/>
              <a:gd name="T114" fmla="*/ 2147483646 w 900"/>
              <a:gd name="T115" fmla="*/ 2147483646 h 446"/>
              <a:gd name="T116" fmla="*/ 2147483646 w 900"/>
              <a:gd name="T117" fmla="*/ 2147483646 h 446"/>
              <a:gd name="T118" fmla="*/ 2147483646 w 900"/>
              <a:gd name="T119" fmla="*/ 2147483646 h 4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00"/>
              <a:gd name="T181" fmla="*/ 0 h 446"/>
              <a:gd name="T182" fmla="*/ 900 w 900"/>
              <a:gd name="T183" fmla="*/ 446 h 4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00" h="446">
                <a:moveTo>
                  <a:pt x="0" y="446"/>
                </a:moveTo>
                <a:lnTo>
                  <a:pt x="5" y="444"/>
                </a:lnTo>
                <a:lnTo>
                  <a:pt x="10" y="442"/>
                </a:lnTo>
                <a:lnTo>
                  <a:pt x="15" y="439"/>
                </a:lnTo>
                <a:lnTo>
                  <a:pt x="20" y="437"/>
                </a:lnTo>
                <a:lnTo>
                  <a:pt x="25" y="434"/>
                </a:lnTo>
                <a:lnTo>
                  <a:pt x="30" y="431"/>
                </a:lnTo>
                <a:lnTo>
                  <a:pt x="35" y="428"/>
                </a:lnTo>
                <a:lnTo>
                  <a:pt x="40" y="425"/>
                </a:lnTo>
                <a:lnTo>
                  <a:pt x="45" y="422"/>
                </a:lnTo>
                <a:lnTo>
                  <a:pt x="50" y="419"/>
                </a:lnTo>
                <a:lnTo>
                  <a:pt x="55" y="415"/>
                </a:lnTo>
                <a:lnTo>
                  <a:pt x="60" y="412"/>
                </a:lnTo>
                <a:lnTo>
                  <a:pt x="65" y="408"/>
                </a:lnTo>
                <a:lnTo>
                  <a:pt x="70" y="404"/>
                </a:lnTo>
                <a:lnTo>
                  <a:pt x="75" y="400"/>
                </a:lnTo>
                <a:lnTo>
                  <a:pt x="80" y="396"/>
                </a:lnTo>
                <a:lnTo>
                  <a:pt x="85" y="392"/>
                </a:lnTo>
                <a:lnTo>
                  <a:pt x="90" y="388"/>
                </a:lnTo>
                <a:lnTo>
                  <a:pt x="95" y="384"/>
                </a:lnTo>
                <a:lnTo>
                  <a:pt x="100" y="379"/>
                </a:lnTo>
                <a:lnTo>
                  <a:pt x="105" y="374"/>
                </a:lnTo>
                <a:lnTo>
                  <a:pt x="110" y="369"/>
                </a:lnTo>
                <a:lnTo>
                  <a:pt x="115" y="365"/>
                </a:lnTo>
                <a:lnTo>
                  <a:pt x="120" y="359"/>
                </a:lnTo>
                <a:lnTo>
                  <a:pt x="125" y="354"/>
                </a:lnTo>
                <a:lnTo>
                  <a:pt x="130" y="349"/>
                </a:lnTo>
                <a:lnTo>
                  <a:pt x="135" y="343"/>
                </a:lnTo>
                <a:lnTo>
                  <a:pt x="140" y="338"/>
                </a:lnTo>
                <a:lnTo>
                  <a:pt x="145" y="332"/>
                </a:lnTo>
                <a:lnTo>
                  <a:pt x="150" y="326"/>
                </a:lnTo>
                <a:lnTo>
                  <a:pt x="155" y="320"/>
                </a:lnTo>
                <a:lnTo>
                  <a:pt x="160" y="314"/>
                </a:lnTo>
                <a:lnTo>
                  <a:pt x="165" y="308"/>
                </a:lnTo>
                <a:lnTo>
                  <a:pt x="170" y="302"/>
                </a:lnTo>
                <a:lnTo>
                  <a:pt x="175" y="295"/>
                </a:lnTo>
                <a:lnTo>
                  <a:pt x="180" y="289"/>
                </a:lnTo>
                <a:lnTo>
                  <a:pt x="185" y="282"/>
                </a:lnTo>
                <a:lnTo>
                  <a:pt x="190" y="275"/>
                </a:lnTo>
                <a:lnTo>
                  <a:pt x="195" y="269"/>
                </a:lnTo>
                <a:lnTo>
                  <a:pt x="200" y="262"/>
                </a:lnTo>
                <a:lnTo>
                  <a:pt x="205" y="255"/>
                </a:lnTo>
                <a:lnTo>
                  <a:pt x="210" y="248"/>
                </a:lnTo>
                <a:lnTo>
                  <a:pt x="215" y="241"/>
                </a:lnTo>
                <a:lnTo>
                  <a:pt x="220" y="234"/>
                </a:lnTo>
                <a:lnTo>
                  <a:pt x="225" y="226"/>
                </a:lnTo>
                <a:lnTo>
                  <a:pt x="230" y="219"/>
                </a:lnTo>
                <a:lnTo>
                  <a:pt x="235" y="212"/>
                </a:lnTo>
                <a:lnTo>
                  <a:pt x="240" y="205"/>
                </a:lnTo>
                <a:lnTo>
                  <a:pt x="245" y="197"/>
                </a:lnTo>
                <a:lnTo>
                  <a:pt x="250" y="190"/>
                </a:lnTo>
                <a:lnTo>
                  <a:pt x="255" y="183"/>
                </a:lnTo>
                <a:lnTo>
                  <a:pt x="260" y="176"/>
                </a:lnTo>
                <a:lnTo>
                  <a:pt x="265" y="168"/>
                </a:lnTo>
                <a:lnTo>
                  <a:pt x="270" y="161"/>
                </a:lnTo>
                <a:lnTo>
                  <a:pt x="275" y="154"/>
                </a:lnTo>
                <a:lnTo>
                  <a:pt x="280" y="147"/>
                </a:lnTo>
                <a:lnTo>
                  <a:pt x="285" y="140"/>
                </a:lnTo>
                <a:lnTo>
                  <a:pt x="290" y="133"/>
                </a:lnTo>
                <a:lnTo>
                  <a:pt x="295" y="126"/>
                </a:lnTo>
                <a:lnTo>
                  <a:pt x="300" y="119"/>
                </a:lnTo>
                <a:lnTo>
                  <a:pt x="305" y="112"/>
                </a:lnTo>
                <a:lnTo>
                  <a:pt x="310" y="105"/>
                </a:lnTo>
                <a:lnTo>
                  <a:pt x="315" y="99"/>
                </a:lnTo>
                <a:lnTo>
                  <a:pt x="320" y="92"/>
                </a:lnTo>
                <a:lnTo>
                  <a:pt x="325" y="86"/>
                </a:lnTo>
                <a:lnTo>
                  <a:pt x="330" y="80"/>
                </a:lnTo>
                <a:lnTo>
                  <a:pt x="335" y="74"/>
                </a:lnTo>
                <a:lnTo>
                  <a:pt x="340" y="68"/>
                </a:lnTo>
                <a:lnTo>
                  <a:pt x="345" y="63"/>
                </a:lnTo>
                <a:lnTo>
                  <a:pt x="350" y="57"/>
                </a:lnTo>
                <a:lnTo>
                  <a:pt x="355" y="52"/>
                </a:lnTo>
                <a:lnTo>
                  <a:pt x="360" y="47"/>
                </a:lnTo>
                <a:lnTo>
                  <a:pt x="365" y="42"/>
                </a:lnTo>
                <a:lnTo>
                  <a:pt x="370" y="38"/>
                </a:lnTo>
                <a:lnTo>
                  <a:pt x="375" y="33"/>
                </a:lnTo>
                <a:lnTo>
                  <a:pt x="380" y="29"/>
                </a:lnTo>
                <a:lnTo>
                  <a:pt x="385" y="25"/>
                </a:lnTo>
                <a:lnTo>
                  <a:pt x="390" y="22"/>
                </a:lnTo>
                <a:lnTo>
                  <a:pt x="395" y="18"/>
                </a:lnTo>
                <a:lnTo>
                  <a:pt x="400" y="15"/>
                </a:lnTo>
                <a:lnTo>
                  <a:pt x="405" y="12"/>
                </a:lnTo>
                <a:lnTo>
                  <a:pt x="410" y="10"/>
                </a:lnTo>
                <a:lnTo>
                  <a:pt x="415" y="8"/>
                </a:lnTo>
                <a:lnTo>
                  <a:pt x="420" y="6"/>
                </a:lnTo>
                <a:lnTo>
                  <a:pt x="425" y="4"/>
                </a:lnTo>
                <a:lnTo>
                  <a:pt x="430" y="2"/>
                </a:lnTo>
                <a:lnTo>
                  <a:pt x="435" y="1"/>
                </a:lnTo>
                <a:lnTo>
                  <a:pt x="440" y="0"/>
                </a:lnTo>
                <a:lnTo>
                  <a:pt x="445" y="0"/>
                </a:lnTo>
                <a:lnTo>
                  <a:pt x="450" y="0"/>
                </a:lnTo>
                <a:lnTo>
                  <a:pt x="455" y="0"/>
                </a:lnTo>
                <a:lnTo>
                  <a:pt x="460" y="0"/>
                </a:lnTo>
                <a:lnTo>
                  <a:pt x="465" y="1"/>
                </a:lnTo>
                <a:lnTo>
                  <a:pt x="470" y="2"/>
                </a:lnTo>
                <a:lnTo>
                  <a:pt x="475" y="3"/>
                </a:lnTo>
                <a:lnTo>
                  <a:pt x="480" y="4"/>
                </a:lnTo>
                <a:lnTo>
                  <a:pt x="485" y="6"/>
                </a:lnTo>
                <a:lnTo>
                  <a:pt x="490" y="8"/>
                </a:lnTo>
                <a:lnTo>
                  <a:pt x="495" y="11"/>
                </a:lnTo>
                <a:lnTo>
                  <a:pt x="500" y="13"/>
                </a:lnTo>
                <a:lnTo>
                  <a:pt x="505" y="16"/>
                </a:lnTo>
                <a:lnTo>
                  <a:pt x="510" y="19"/>
                </a:lnTo>
                <a:lnTo>
                  <a:pt x="515" y="23"/>
                </a:lnTo>
                <a:lnTo>
                  <a:pt x="520" y="27"/>
                </a:lnTo>
                <a:lnTo>
                  <a:pt x="525" y="31"/>
                </a:lnTo>
                <a:lnTo>
                  <a:pt x="530" y="35"/>
                </a:lnTo>
                <a:lnTo>
                  <a:pt x="535" y="39"/>
                </a:lnTo>
                <a:lnTo>
                  <a:pt x="540" y="44"/>
                </a:lnTo>
                <a:lnTo>
                  <a:pt x="545" y="49"/>
                </a:lnTo>
                <a:lnTo>
                  <a:pt x="550" y="54"/>
                </a:lnTo>
                <a:lnTo>
                  <a:pt x="555" y="59"/>
                </a:lnTo>
                <a:lnTo>
                  <a:pt x="560" y="65"/>
                </a:lnTo>
                <a:lnTo>
                  <a:pt x="565" y="70"/>
                </a:lnTo>
                <a:lnTo>
                  <a:pt x="570" y="76"/>
                </a:lnTo>
                <a:lnTo>
                  <a:pt x="575" y="82"/>
                </a:lnTo>
                <a:lnTo>
                  <a:pt x="580" y="88"/>
                </a:lnTo>
                <a:lnTo>
                  <a:pt x="585" y="94"/>
                </a:lnTo>
                <a:lnTo>
                  <a:pt x="590" y="101"/>
                </a:lnTo>
                <a:lnTo>
                  <a:pt x="595" y="107"/>
                </a:lnTo>
                <a:lnTo>
                  <a:pt x="600" y="114"/>
                </a:lnTo>
                <a:lnTo>
                  <a:pt x="605" y="121"/>
                </a:lnTo>
                <a:lnTo>
                  <a:pt x="610" y="128"/>
                </a:lnTo>
                <a:lnTo>
                  <a:pt x="615" y="135"/>
                </a:lnTo>
                <a:lnTo>
                  <a:pt x="620" y="142"/>
                </a:lnTo>
                <a:lnTo>
                  <a:pt x="625" y="149"/>
                </a:lnTo>
                <a:lnTo>
                  <a:pt x="630" y="156"/>
                </a:lnTo>
                <a:lnTo>
                  <a:pt x="635" y="163"/>
                </a:lnTo>
                <a:lnTo>
                  <a:pt x="640" y="171"/>
                </a:lnTo>
                <a:lnTo>
                  <a:pt x="645" y="178"/>
                </a:lnTo>
                <a:lnTo>
                  <a:pt x="650" y="185"/>
                </a:lnTo>
                <a:lnTo>
                  <a:pt x="655" y="192"/>
                </a:lnTo>
                <a:lnTo>
                  <a:pt x="660" y="200"/>
                </a:lnTo>
                <a:lnTo>
                  <a:pt x="665" y="207"/>
                </a:lnTo>
                <a:lnTo>
                  <a:pt x="670" y="214"/>
                </a:lnTo>
                <a:lnTo>
                  <a:pt x="675" y="221"/>
                </a:lnTo>
                <a:lnTo>
                  <a:pt x="680" y="229"/>
                </a:lnTo>
                <a:lnTo>
                  <a:pt x="685" y="236"/>
                </a:lnTo>
                <a:lnTo>
                  <a:pt x="690" y="243"/>
                </a:lnTo>
                <a:lnTo>
                  <a:pt x="695" y="250"/>
                </a:lnTo>
                <a:lnTo>
                  <a:pt x="700" y="257"/>
                </a:lnTo>
                <a:lnTo>
                  <a:pt x="705" y="264"/>
                </a:lnTo>
                <a:lnTo>
                  <a:pt x="710" y="271"/>
                </a:lnTo>
                <a:lnTo>
                  <a:pt x="715" y="278"/>
                </a:lnTo>
                <a:lnTo>
                  <a:pt x="720" y="284"/>
                </a:lnTo>
                <a:lnTo>
                  <a:pt x="725" y="291"/>
                </a:lnTo>
                <a:lnTo>
                  <a:pt x="730" y="297"/>
                </a:lnTo>
                <a:lnTo>
                  <a:pt x="735" y="304"/>
                </a:lnTo>
                <a:lnTo>
                  <a:pt x="740" y="310"/>
                </a:lnTo>
                <a:lnTo>
                  <a:pt x="745" y="316"/>
                </a:lnTo>
                <a:lnTo>
                  <a:pt x="750" y="322"/>
                </a:lnTo>
                <a:lnTo>
                  <a:pt x="755" y="328"/>
                </a:lnTo>
                <a:lnTo>
                  <a:pt x="760" y="334"/>
                </a:lnTo>
                <a:lnTo>
                  <a:pt x="765" y="340"/>
                </a:lnTo>
                <a:lnTo>
                  <a:pt x="770" y="345"/>
                </a:lnTo>
                <a:lnTo>
                  <a:pt x="775" y="351"/>
                </a:lnTo>
                <a:lnTo>
                  <a:pt x="780" y="356"/>
                </a:lnTo>
                <a:lnTo>
                  <a:pt x="785" y="361"/>
                </a:lnTo>
                <a:lnTo>
                  <a:pt x="790" y="366"/>
                </a:lnTo>
                <a:lnTo>
                  <a:pt x="795" y="371"/>
                </a:lnTo>
                <a:lnTo>
                  <a:pt x="800" y="376"/>
                </a:lnTo>
                <a:lnTo>
                  <a:pt x="805" y="380"/>
                </a:lnTo>
                <a:lnTo>
                  <a:pt x="810" y="385"/>
                </a:lnTo>
                <a:lnTo>
                  <a:pt x="815" y="389"/>
                </a:lnTo>
                <a:lnTo>
                  <a:pt x="820" y="394"/>
                </a:lnTo>
                <a:lnTo>
                  <a:pt x="825" y="398"/>
                </a:lnTo>
                <a:lnTo>
                  <a:pt x="830" y="402"/>
                </a:lnTo>
                <a:lnTo>
                  <a:pt x="835" y="406"/>
                </a:lnTo>
                <a:lnTo>
                  <a:pt x="840" y="409"/>
                </a:lnTo>
                <a:lnTo>
                  <a:pt x="845" y="413"/>
                </a:lnTo>
                <a:lnTo>
                  <a:pt x="850" y="416"/>
                </a:lnTo>
                <a:lnTo>
                  <a:pt x="855" y="420"/>
                </a:lnTo>
                <a:lnTo>
                  <a:pt x="860" y="423"/>
                </a:lnTo>
                <a:lnTo>
                  <a:pt x="865" y="426"/>
                </a:lnTo>
                <a:lnTo>
                  <a:pt x="870" y="429"/>
                </a:lnTo>
                <a:lnTo>
                  <a:pt x="875" y="432"/>
                </a:lnTo>
                <a:lnTo>
                  <a:pt x="880" y="435"/>
                </a:lnTo>
                <a:lnTo>
                  <a:pt x="885" y="437"/>
                </a:lnTo>
                <a:lnTo>
                  <a:pt x="890" y="440"/>
                </a:lnTo>
                <a:lnTo>
                  <a:pt x="895" y="443"/>
                </a:lnTo>
                <a:lnTo>
                  <a:pt x="900" y="445"/>
                </a:lnTo>
              </a:path>
            </a:pathLst>
          </a:custGeom>
          <a:noFill/>
          <a:ln w="57150">
            <a:solidFill>
              <a:srgbClr val="00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 name="Line 7"/>
          <p:cNvSpPr>
            <a:spLocks noChangeShapeType="1"/>
          </p:cNvSpPr>
          <p:nvPr/>
        </p:nvSpPr>
        <p:spPr bwMode="auto">
          <a:xfrm flipV="1">
            <a:off x="7069138" y="4080126"/>
            <a:ext cx="0" cy="2362200"/>
          </a:xfrm>
          <a:prstGeom prst="line">
            <a:avLst/>
          </a:prstGeom>
          <a:noFill/>
          <a:ln w="57150">
            <a:solidFill>
              <a:srgbClr val="0066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 name="Text Box 9"/>
          <p:cNvSpPr txBox="1">
            <a:spLocks noChangeArrowheads="1"/>
          </p:cNvSpPr>
          <p:nvPr/>
        </p:nvSpPr>
        <p:spPr bwMode="auto">
          <a:xfrm>
            <a:off x="4313239" y="6442326"/>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
              <a:defRPr sz="2000" b="1">
                <a:solidFill>
                  <a:srgbClr val="376092"/>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9pPr>
          </a:lstStyle>
          <a:p>
            <a:pPr>
              <a:spcBef>
                <a:spcPct val="0"/>
              </a:spcBef>
              <a:buClrTx/>
              <a:buFontTx/>
              <a:buNone/>
            </a:pPr>
            <a:r>
              <a:rPr lang="en-GB" altLang="en-US" sz="1800">
                <a:solidFill>
                  <a:schemeClr val="tx1"/>
                </a:solidFill>
                <a:latin typeface="Tahoma" panose="020B0604030504040204" pitchFamily="34" charset="0"/>
              </a:rPr>
              <a:t>50</a:t>
            </a:r>
          </a:p>
        </p:txBody>
      </p:sp>
      <p:sp>
        <p:nvSpPr>
          <p:cNvPr id="20" name="Text Box 10"/>
          <p:cNvSpPr txBox="1">
            <a:spLocks noChangeArrowheads="1"/>
          </p:cNvSpPr>
          <p:nvPr/>
        </p:nvSpPr>
        <p:spPr bwMode="auto">
          <a:xfrm>
            <a:off x="5608639" y="6456615"/>
            <a:ext cx="47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
              <a:defRPr sz="2000" b="1">
                <a:solidFill>
                  <a:srgbClr val="376092"/>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9pPr>
          </a:lstStyle>
          <a:p>
            <a:pPr>
              <a:spcBef>
                <a:spcPct val="0"/>
              </a:spcBef>
              <a:buClrTx/>
              <a:buFontTx/>
              <a:buNone/>
            </a:pPr>
            <a:r>
              <a:rPr lang="en-GB" altLang="en-US" sz="1800">
                <a:solidFill>
                  <a:schemeClr val="tx1"/>
                </a:solidFill>
                <a:latin typeface="Tahoma" panose="020B0604030504040204" pitchFamily="34" charset="0"/>
              </a:rPr>
              <a:t>55</a:t>
            </a:r>
          </a:p>
        </p:txBody>
      </p:sp>
      <p:sp>
        <p:nvSpPr>
          <p:cNvPr id="21" name="Text Box 11"/>
          <p:cNvSpPr txBox="1">
            <a:spLocks noChangeArrowheads="1"/>
          </p:cNvSpPr>
          <p:nvPr/>
        </p:nvSpPr>
        <p:spPr bwMode="auto">
          <a:xfrm>
            <a:off x="6764339" y="6442326"/>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
              <a:defRPr sz="2000" b="1">
                <a:solidFill>
                  <a:srgbClr val="376092"/>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rgbClr val="376092"/>
                </a:solidFill>
                <a:latin typeface="Arial" panose="020B0604020202020204" pitchFamily="34" charset="0"/>
                <a:cs typeface="Arial" panose="020B0604020202020204" pitchFamily="34" charset="0"/>
              </a:defRPr>
            </a:lvl9pPr>
          </a:lstStyle>
          <a:p>
            <a:pPr>
              <a:spcBef>
                <a:spcPct val="0"/>
              </a:spcBef>
              <a:buClrTx/>
              <a:buFontTx/>
              <a:buNone/>
            </a:pPr>
            <a:r>
              <a:rPr lang="en-GB" altLang="en-US" sz="1800">
                <a:solidFill>
                  <a:schemeClr val="tx1"/>
                </a:solidFill>
                <a:latin typeface="Tahoma" panose="020B0604030504040204" pitchFamily="34" charset="0"/>
              </a:rPr>
              <a:t>60</a:t>
            </a:r>
          </a:p>
        </p:txBody>
      </p:sp>
      <p:sp>
        <p:nvSpPr>
          <p:cNvPr id="22" name="Line 12"/>
          <p:cNvSpPr>
            <a:spLocks noChangeShapeType="1"/>
          </p:cNvSpPr>
          <p:nvPr/>
        </p:nvSpPr>
        <p:spPr bwMode="auto">
          <a:xfrm flipV="1">
            <a:off x="5888038" y="4080126"/>
            <a:ext cx="38100" cy="2362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 name="Freeform 6"/>
          <p:cNvSpPr>
            <a:spLocks/>
          </p:cNvSpPr>
          <p:nvPr/>
        </p:nvSpPr>
        <p:spPr bwMode="auto">
          <a:xfrm>
            <a:off x="3792538" y="4080126"/>
            <a:ext cx="4191000" cy="2286000"/>
          </a:xfrm>
          <a:custGeom>
            <a:avLst/>
            <a:gdLst>
              <a:gd name="T0" fmla="*/ 2147483646 w 900"/>
              <a:gd name="T1" fmla="*/ 2147483646 h 446"/>
              <a:gd name="T2" fmla="*/ 2147483646 w 900"/>
              <a:gd name="T3" fmla="*/ 2147483646 h 446"/>
              <a:gd name="T4" fmla="*/ 2147483646 w 900"/>
              <a:gd name="T5" fmla="*/ 2147483646 h 446"/>
              <a:gd name="T6" fmla="*/ 2147483646 w 900"/>
              <a:gd name="T7" fmla="*/ 2147483646 h 446"/>
              <a:gd name="T8" fmla="*/ 2147483646 w 900"/>
              <a:gd name="T9" fmla="*/ 2147483646 h 446"/>
              <a:gd name="T10" fmla="*/ 2147483646 w 900"/>
              <a:gd name="T11" fmla="*/ 2147483646 h 446"/>
              <a:gd name="T12" fmla="*/ 2147483646 w 900"/>
              <a:gd name="T13" fmla="*/ 2147483646 h 446"/>
              <a:gd name="T14" fmla="*/ 2147483646 w 900"/>
              <a:gd name="T15" fmla="*/ 2147483646 h 446"/>
              <a:gd name="T16" fmla="*/ 2147483646 w 900"/>
              <a:gd name="T17" fmla="*/ 2147483646 h 446"/>
              <a:gd name="T18" fmla="*/ 2147483646 w 900"/>
              <a:gd name="T19" fmla="*/ 2147483646 h 446"/>
              <a:gd name="T20" fmla="*/ 2147483646 w 900"/>
              <a:gd name="T21" fmla="*/ 2147483646 h 446"/>
              <a:gd name="T22" fmla="*/ 2147483646 w 900"/>
              <a:gd name="T23" fmla="*/ 2147483646 h 446"/>
              <a:gd name="T24" fmla="*/ 2147483646 w 900"/>
              <a:gd name="T25" fmla="*/ 2147483646 h 446"/>
              <a:gd name="T26" fmla="*/ 2147483646 w 900"/>
              <a:gd name="T27" fmla="*/ 2147483646 h 446"/>
              <a:gd name="T28" fmla="*/ 2147483646 w 900"/>
              <a:gd name="T29" fmla="*/ 2147483646 h 446"/>
              <a:gd name="T30" fmla="*/ 2147483646 w 900"/>
              <a:gd name="T31" fmla="*/ 2147483646 h 446"/>
              <a:gd name="T32" fmla="*/ 2147483646 w 900"/>
              <a:gd name="T33" fmla="*/ 2147483646 h 446"/>
              <a:gd name="T34" fmla="*/ 2147483646 w 900"/>
              <a:gd name="T35" fmla="*/ 2147483646 h 446"/>
              <a:gd name="T36" fmla="*/ 2147483646 w 900"/>
              <a:gd name="T37" fmla="*/ 2147483646 h 446"/>
              <a:gd name="T38" fmla="*/ 2147483646 w 900"/>
              <a:gd name="T39" fmla="*/ 2147483646 h 446"/>
              <a:gd name="T40" fmla="*/ 2147483646 w 900"/>
              <a:gd name="T41" fmla="*/ 2147483646 h 446"/>
              <a:gd name="T42" fmla="*/ 2147483646 w 900"/>
              <a:gd name="T43" fmla="*/ 2147483646 h 446"/>
              <a:gd name="T44" fmla="*/ 2147483646 w 900"/>
              <a:gd name="T45" fmla="*/ 2147483646 h 446"/>
              <a:gd name="T46" fmla="*/ 2147483646 w 900"/>
              <a:gd name="T47" fmla="*/ 2147483646 h 446"/>
              <a:gd name="T48" fmla="*/ 2147483646 w 900"/>
              <a:gd name="T49" fmla="*/ 2147483646 h 446"/>
              <a:gd name="T50" fmla="*/ 2147483646 w 900"/>
              <a:gd name="T51" fmla="*/ 2147483646 h 446"/>
              <a:gd name="T52" fmla="*/ 2147483646 w 900"/>
              <a:gd name="T53" fmla="*/ 2147483646 h 446"/>
              <a:gd name="T54" fmla="*/ 2147483646 w 900"/>
              <a:gd name="T55" fmla="*/ 2147483646 h 446"/>
              <a:gd name="T56" fmla="*/ 2147483646 w 900"/>
              <a:gd name="T57" fmla="*/ 2147483646 h 446"/>
              <a:gd name="T58" fmla="*/ 2147483646 w 900"/>
              <a:gd name="T59" fmla="*/ 0 h 446"/>
              <a:gd name="T60" fmla="*/ 2147483646 w 900"/>
              <a:gd name="T61" fmla="*/ 0 h 446"/>
              <a:gd name="T62" fmla="*/ 2147483646 w 900"/>
              <a:gd name="T63" fmla="*/ 2147483646 h 446"/>
              <a:gd name="T64" fmla="*/ 2147483646 w 900"/>
              <a:gd name="T65" fmla="*/ 2147483646 h 446"/>
              <a:gd name="T66" fmla="*/ 2147483646 w 900"/>
              <a:gd name="T67" fmla="*/ 2147483646 h 446"/>
              <a:gd name="T68" fmla="*/ 2147483646 w 900"/>
              <a:gd name="T69" fmla="*/ 2147483646 h 446"/>
              <a:gd name="T70" fmla="*/ 2147483646 w 900"/>
              <a:gd name="T71" fmla="*/ 2147483646 h 446"/>
              <a:gd name="T72" fmla="*/ 2147483646 w 900"/>
              <a:gd name="T73" fmla="*/ 2147483646 h 446"/>
              <a:gd name="T74" fmla="*/ 2147483646 w 900"/>
              <a:gd name="T75" fmla="*/ 2147483646 h 446"/>
              <a:gd name="T76" fmla="*/ 2147483646 w 900"/>
              <a:gd name="T77" fmla="*/ 2147483646 h 446"/>
              <a:gd name="T78" fmla="*/ 2147483646 w 900"/>
              <a:gd name="T79" fmla="*/ 2147483646 h 446"/>
              <a:gd name="T80" fmla="*/ 2147483646 w 900"/>
              <a:gd name="T81" fmla="*/ 2147483646 h 446"/>
              <a:gd name="T82" fmla="*/ 2147483646 w 900"/>
              <a:gd name="T83" fmla="*/ 2147483646 h 446"/>
              <a:gd name="T84" fmla="*/ 2147483646 w 900"/>
              <a:gd name="T85" fmla="*/ 2147483646 h 446"/>
              <a:gd name="T86" fmla="*/ 2147483646 w 900"/>
              <a:gd name="T87" fmla="*/ 2147483646 h 446"/>
              <a:gd name="T88" fmla="*/ 2147483646 w 900"/>
              <a:gd name="T89" fmla="*/ 2147483646 h 446"/>
              <a:gd name="T90" fmla="*/ 2147483646 w 900"/>
              <a:gd name="T91" fmla="*/ 2147483646 h 446"/>
              <a:gd name="T92" fmla="*/ 2147483646 w 900"/>
              <a:gd name="T93" fmla="*/ 2147483646 h 446"/>
              <a:gd name="T94" fmla="*/ 2147483646 w 900"/>
              <a:gd name="T95" fmla="*/ 2147483646 h 446"/>
              <a:gd name="T96" fmla="*/ 2147483646 w 900"/>
              <a:gd name="T97" fmla="*/ 2147483646 h 446"/>
              <a:gd name="T98" fmla="*/ 2147483646 w 900"/>
              <a:gd name="T99" fmla="*/ 2147483646 h 446"/>
              <a:gd name="T100" fmla="*/ 2147483646 w 900"/>
              <a:gd name="T101" fmla="*/ 2147483646 h 446"/>
              <a:gd name="T102" fmla="*/ 2147483646 w 900"/>
              <a:gd name="T103" fmla="*/ 2147483646 h 446"/>
              <a:gd name="T104" fmla="*/ 2147483646 w 900"/>
              <a:gd name="T105" fmla="*/ 2147483646 h 446"/>
              <a:gd name="T106" fmla="*/ 2147483646 w 900"/>
              <a:gd name="T107" fmla="*/ 2147483646 h 446"/>
              <a:gd name="T108" fmla="*/ 2147483646 w 900"/>
              <a:gd name="T109" fmla="*/ 2147483646 h 446"/>
              <a:gd name="T110" fmla="*/ 2147483646 w 900"/>
              <a:gd name="T111" fmla="*/ 2147483646 h 446"/>
              <a:gd name="T112" fmla="*/ 2147483646 w 900"/>
              <a:gd name="T113" fmla="*/ 2147483646 h 446"/>
              <a:gd name="T114" fmla="*/ 2147483646 w 900"/>
              <a:gd name="T115" fmla="*/ 2147483646 h 446"/>
              <a:gd name="T116" fmla="*/ 2147483646 w 900"/>
              <a:gd name="T117" fmla="*/ 2147483646 h 446"/>
              <a:gd name="T118" fmla="*/ 2147483646 w 900"/>
              <a:gd name="T119" fmla="*/ 2147483646 h 4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00"/>
              <a:gd name="T181" fmla="*/ 0 h 446"/>
              <a:gd name="T182" fmla="*/ 900 w 900"/>
              <a:gd name="T183" fmla="*/ 446 h 4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00" h="446">
                <a:moveTo>
                  <a:pt x="0" y="446"/>
                </a:moveTo>
                <a:lnTo>
                  <a:pt x="5" y="444"/>
                </a:lnTo>
                <a:lnTo>
                  <a:pt x="10" y="442"/>
                </a:lnTo>
                <a:lnTo>
                  <a:pt x="15" y="439"/>
                </a:lnTo>
                <a:lnTo>
                  <a:pt x="20" y="437"/>
                </a:lnTo>
                <a:lnTo>
                  <a:pt x="25" y="434"/>
                </a:lnTo>
                <a:lnTo>
                  <a:pt x="30" y="431"/>
                </a:lnTo>
                <a:lnTo>
                  <a:pt x="35" y="428"/>
                </a:lnTo>
                <a:lnTo>
                  <a:pt x="40" y="425"/>
                </a:lnTo>
                <a:lnTo>
                  <a:pt x="45" y="422"/>
                </a:lnTo>
                <a:lnTo>
                  <a:pt x="50" y="419"/>
                </a:lnTo>
                <a:lnTo>
                  <a:pt x="55" y="415"/>
                </a:lnTo>
                <a:lnTo>
                  <a:pt x="60" y="412"/>
                </a:lnTo>
                <a:lnTo>
                  <a:pt x="65" y="408"/>
                </a:lnTo>
                <a:lnTo>
                  <a:pt x="70" y="404"/>
                </a:lnTo>
                <a:lnTo>
                  <a:pt x="75" y="400"/>
                </a:lnTo>
                <a:lnTo>
                  <a:pt x="80" y="396"/>
                </a:lnTo>
                <a:lnTo>
                  <a:pt x="85" y="392"/>
                </a:lnTo>
                <a:lnTo>
                  <a:pt x="90" y="388"/>
                </a:lnTo>
                <a:lnTo>
                  <a:pt x="95" y="384"/>
                </a:lnTo>
                <a:lnTo>
                  <a:pt x="100" y="379"/>
                </a:lnTo>
                <a:lnTo>
                  <a:pt x="105" y="374"/>
                </a:lnTo>
                <a:lnTo>
                  <a:pt x="110" y="369"/>
                </a:lnTo>
                <a:lnTo>
                  <a:pt x="115" y="365"/>
                </a:lnTo>
                <a:lnTo>
                  <a:pt x="120" y="359"/>
                </a:lnTo>
                <a:lnTo>
                  <a:pt x="125" y="354"/>
                </a:lnTo>
                <a:lnTo>
                  <a:pt x="130" y="349"/>
                </a:lnTo>
                <a:lnTo>
                  <a:pt x="135" y="343"/>
                </a:lnTo>
                <a:lnTo>
                  <a:pt x="140" y="338"/>
                </a:lnTo>
                <a:lnTo>
                  <a:pt x="145" y="332"/>
                </a:lnTo>
                <a:lnTo>
                  <a:pt x="150" y="326"/>
                </a:lnTo>
                <a:lnTo>
                  <a:pt x="155" y="320"/>
                </a:lnTo>
                <a:lnTo>
                  <a:pt x="160" y="314"/>
                </a:lnTo>
                <a:lnTo>
                  <a:pt x="165" y="308"/>
                </a:lnTo>
                <a:lnTo>
                  <a:pt x="170" y="302"/>
                </a:lnTo>
                <a:lnTo>
                  <a:pt x="175" y="295"/>
                </a:lnTo>
                <a:lnTo>
                  <a:pt x="180" y="289"/>
                </a:lnTo>
                <a:lnTo>
                  <a:pt x="185" y="282"/>
                </a:lnTo>
                <a:lnTo>
                  <a:pt x="190" y="275"/>
                </a:lnTo>
                <a:lnTo>
                  <a:pt x="195" y="269"/>
                </a:lnTo>
                <a:lnTo>
                  <a:pt x="200" y="262"/>
                </a:lnTo>
                <a:lnTo>
                  <a:pt x="205" y="255"/>
                </a:lnTo>
                <a:lnTo>
                  <a:pt x="210" y="248"/>
                </a:lnTo>
                <a:lnTo>
                  <a:pt x="215" y="241"/>
                </a:lnTo>
                <a:lnTo>
                  <a:pt x="220" y="234"/>
                </a:lnTo>
                <a:lnTo>
                  <a:pt x="225" y="226"/>
                </a:lnTo>
                <a:lnTo>
                  <a:pt x="230" y="219"/>
                </a:lnTo>
                <a:lnTo>
                  <a:pt x="235" y="212"/>
                </a:lnTo>
                <a:lnTo>
                  <a:pt x="240" y="205"/>
                </a:lnTo>
                <a:lnTo>
                  <a:pt x="245" y="197"/>
                </a:lnTo>
                <a:lnTo>
                  <a:pt x="250" y="190"/>
                </a:lnTo>
                <a:lnTo>
                  <a:pt x="255" y="183"/>
                </a:lnTo>
                <a:lnTo>
                  <a:pt x="260" y="176"/>
                </a:lnTo>
                <a:lnTo>
                  <a:pt x="265" y="168"/>
                </a:lnTo>
                <a:lnTo>
                  <a:pt x="270" y="161"/>
                </a:lnTo>
                <a:lnTo>
                  <a:pt x="275" y="154"/>
                </a:lnTo>
                <a:lnTo>
                  <a:pt x="280" y="147"/>
                </a:lnTo>
                <a:lnTo>
                  <a:pt x="285" y="140"/>
                </a:lnTo>
                <a:lnTo>
                  <a:pt x="290" y="133"/>
                </a:lnTo>
                <a:lnTo>
                  <a:pt x="295" y="126"/>
                </a:lnTo>
                <a:lnTo>
                  <a:pt x="300" y="119"/>
                </a:lnTo>
                <a:lnTo>
                  <a:pt x="305" y="112"/>
                </a:lnTo>
                <a:lnTo>
                  <a:pt x="310" y="105"/>
                </a:lnTo>
                <a:lnTo>
                  <a:pt x="315" y="99"/>
                </a:lnTo>
                <a:lnTo>
                  <a:pt x="320" y="92"/>
                </a:lnTo>
                <a:lnTo>
                  <a:pt x="325" y="86"/>
                </a:lnTo>
                <a:lnTo>
                  <a:pt x="330" y="80"/>
                </a:lnTo>
                <a:lnTo>
                  <a:pt x="335" y="74"/>
                </a:lnTo>
                <a:lnTo>
                  <a:pt x="340" y="68"/>
                </a:lnTo>
                <a:lnTo>
                  <a:pt x="345" y="63"/>
                </a:lnTo>
                <a:lnTo>
                  <a:pt x="350" y="57"/>
                </a:lnTo>
                <a:lnTo>
                  <a:pt x="355" y="52"/>
                </a:lnTo>
                <a:lnTo>
                  <a:pt x="360" y="47"/>
                </a:lnTo>
                <a:lnTo>
                  <a:pt x="365" y="42"/>
                </a:lnTo>
                <a:lnTo>
                  <a:pt x="370" y="38"/>
                </a:lnTo>
                <a:lnTo>
                  <a:pt x="375" y="33"/>
                </a:lnTo>
                <a:lnTo>
                  <a:pt x="380" y="29"/>
                </a:lnTo>
                <a:lnTo>
                  <a:pt x="385" y="25"/>
                </a:lnTo>
                <a:lnTo>
                  <a:pt x="390" y="22"/>
                </a:lnTo>
                <a:lnTo>
                  <a:pt x="395" y="18"/>
                </a:lnTo>
                <a:lnTo>
                  <a:pt x="400" y="15"/>
                </a:lnTo>
                <a:lnTo>
                  <a:pt x="405" y="12"/>
                </a:lnTo>
                <a:lnTo>
                  <a:pt x="410" y="10"/>
                </a:lnTo>
                <a:lnTo>
                  <a:pt x="415" y="8"/>
                </a:lnTo>
                <a:lnTo>
                  <a:pt x="420" y="6"/>
                </a:lnTo>
                <a:lnTo>
                  <a:pt x="425" y="4"/>
                </a:lnTo>
                <a:lnTo>
                  <a:pt x="430" y="2"/>
                </a:lnTo>
                <a:lnTo>
                  <a:pt x="435" y="1"/>
                </a:lnTo>
                <a:lnTo>
                  <a:pt x="440" y="0"/>
                </a:lnTo>
                <a:lnTo>
                  <a:pt x="445" y="0"/>
                </a:lnTo>
                <a:lnTo>
                  <a:pt x="450" y="0"/>
                </a:lnTo>
                <a:lnTo>
                  <a:pt x="455" y="0"/>
                </a:lnTo>
                <a:lnTo>
                  <a:pt x="460" y="0"/>
                </a:lnTo>
                <a:lnTo>
                  <a:pt x="465" y="1"/>
                </a:lnTo>
                <a:lnTo>
                  <a:pt x="470" y="2"/>
                </a:lnTo>
                <a:lnTo>
                  <a:pt x="475" y="3"/>
                </a:lnTo>
                <a:lnTo>
                  <a:pt x="480" y="4"/>
                </a:lnTo>
                <a:lnTo>
                  <a:pt x="485" y="6"/>
                </a:lnTo>
                <a:lnTo>
                  <a:pt x="490" y="8"/>
                </a:lnTo>
                <a:lnTo>
                  <a:pt x="495" y="11"/>
                </a:lnTo>
                <a:lnTo>
                  <a:pt x="500" y="13"/>
                </a:lnTo>
                <a:lnTo>
                  <a:pt x="505" y="16"/>
                </a:lnTo>
                <a:lnTo>
                  <a:pt x="510" y="19"/>
                </a:lnTo>
                <a:lnTo>
                  <a:pt x="515" y="23"/>
                </a:lnTo>
                <a:lnTo>
                  <a:pt x="520" y="27"/>
                </a:lnTo>
                <a:lnTo>
                  <a:pt x="525" y="31"/>
                </a:lnTo>
                <a:lnTo>
                  <a:pt x="530" y="35"/>
                </a:lnTo>
                <a:lnTo>
                  <a:pt x="535" y="39"/>
                </a:lnTo>
                <a:lnTo>
                  <a:pt x="540" y="44"/>
                </a:lnTo>
                <a:lnTo>
                  <a:pt x="545" y="49"/>
                </a:lnTo>
                <a:lnTo>
                  <a:pt x="550" y="54"/>
                </a:lnTo>
                <a:lnTo>
                  <a:pt x="555" y="59"/>
                </a:lnTo>
                <a:lnTo>
                  <a:pt x="560" y="65"/>
                </a:lnTo>
                <a:lnTo>
                  <a:pt x="565" y="70"/>
                </a:lnTo>
                <a:lnTo>
                  <a:pt x="570" y="76"/>
                </a:lnTo>
                <a:lnTo>
                  <a:pt x="575" y="82"/>
                </a:lnTo>
                <a:lnTo>
                  <a:pt x="580" y="88"/>
                </a:lnTo>
                <a:lnTo>
                  <a:pt x="585" y="94"/>
                </a:lnTo>
                <a:lnTo>
                  <a:pt x="590" y="101"/>
                </a:lnTo>
                <a:lnTo>
                  <a:pt x="595" y="107"/>
                </a:lnTo>
                <a:lnTo>
                  <a:pt x="600" y="114"/>
                </a:lnTo>
                <a:lnTo>
                  <a:pt x="605" y="121"/>
                </a:lnTo>
                <a:lnTo>
                  <a:pt x="610" y="128"/>
                </a:lnTo>
                <a:lnTo>
                  <a:pt x="615" y="135"/>
                </a:lnTo>
                <a:lnTo>
                  <a:pt x="620" y="142"/>
                </a:lnTo>
                <a:lnTo>
                  <a:pt x="625" y="149"/>
                </a:lnTo>
                <a:lnTo>
                  <a:pt x="630" y="156"/>
                </a:lnTo>
                <a:lnTo>
                  <a:pt x="635" y="163"/>
                </a:lnTo>
                <a:lnTo>
                  <a:pt x="640" y="171"/>
                </a:lnTo>
                <a:lnTo>
                  <a:pt x="645" y="178"/>
                </a:lnTo>
                <a:lnTo>
                  <a:pt x="650" y="185"/>
                </a:lnTo>
                <a:lnTo>
                  <a:pt x="655" y="192"/>
                </a:lnTo>
                <a:lnTo>
                  <a:pt x="660" y="200"/>
                </a:lnTo>
                <a:lnTo>
                  <a:pt x="665" y="207"/>
                </a:lnTo>
                <a:lnTo>
                  <a:pt x="670" y="214"/>
                </a:lnTo>
                <a:lnTo>
                  <a:pt x="675" y="221"/>
                </a:lnTo>
                <a:lnTo>
                  <a:pt x="680" y="229"/>
                </a:lnTo>
                <a:lnTo>
                  <a:pt x="685" y="236"/>
                </a:lnTo>
                <a:lnTo>
                  <a:pt x="690" y="243"/>
                </a:lnTo>
                <a:lnTo>
                  <a:pt x="695" y="250"/>
                </a:lnTo>
                <a:lnTo>
                  <a:pt x="700" y="257"/>
                </a:lnTo>
                <a:lnTo>
                  <a:pt x="705" y="264"/>
                </a:lnTo>
                <a:lnTo>
                  <a:pt x="710" y="271"/>
                </a:lnTo>
                <a:lnTo>
                  <a:pt x="715" y="278"/>
                </a:lnTo>
                <a:lnTo>
                  <a:pt x="720" y="284"/>
                </a:lnTo>
                <a:lnTo>
                  <a:pt x="725" y="291"/>
                </a:lnTo>
                <a:lnTo>
                  <a:pt x="730" y="297"/>
                </a:lnTo>
                <a:lnTo>
                  <a:pt x="735" y="304"/>
                </a:lnTo>
                <a:lnTo>
                  <a:pt x="740" y="310"/>
                </a:lnTo>
                <a:lnTo>
                  <a:pt x="745" y="316"/>
                </a:lnTo>
                <a:lnTo>
                  <a:pt x="750" y="322"/>
                </a:lnTo>
                <a:lnTo>
                  <a:pt x="755" y="328"/>
                </a:lnTo>
                <a:lnTo>
                  <a:pt x="760" y="334"/>
                </a:lnTo>
                <a:lnTo>
                  <a:pt x="765" y="340"/>
                </a:lnTo>
                <a:lnTo>
                  <a:pt x="770" y="345"/>
                </a:lnTo>
                <a:lnTo>
                  <a:pt x="775" y="351"/>
                </a:lnTo>
                <a:lnTo>
                  <a:pt x="780" y="356"/>
                </a:lnTo>
                <a:lnTo>
                  <a:pt x="785" y="361"/>
                </a:lnTo>
                <a:lnTo>
                  <a:pt x="790" y="366"/>
                </a:lnTo>
                <a:lnTo>
                  <a:pt x="795" y="371"/>
                </a:lnTo>
                <a:lnTo>
                  <a:pt x="800" y="376"/>
                </a:lnTo>
                <a:lnTo>
                  <a:pt x="805" y="380"/>
                </a:lnTo>
                <a:lnTo>
                  <a:pt x="810" y="385"/>
                </a:lnTo>
                <a:lnTo>
                  <a:pt x="815" y="389"/>
                </a:lnTo>
                <a:lnTo>
                  <a:pt x="820" y="394"/>
                </a:lnTo>
                <a:lnTo>
                  <a:pt x="825" y="398"/>
                </a:lnTo>
                <a:lnTo>
                  <a:pt x="830" y="402"/>
                </a:lnTo>
                <a:lnTo>
                  <a:pt x="835" y="406"/>
                </a:lnTo>
                <a:lnTo>
                  <a:pt x="840" y="409"/>
                </a:lnTo>
                <a:lnTo>
                  <a:pt x="845" y="413"/>
                </a:lnTo>
                <a:lnTo>
                  <a:pt x="850" y="416"/>
                </a:lnTo>
                <a:lnTo>
                  <a:pt x="855" y="420"/>
                </a:lnTo>
                <a:lnTo>
                  <a:pt x="860" y="423"/>
                </a:lnTo>
                <a:lnTo>
                  <a:pt x="865" y="426"/>
                </a:lnTo>
                <a:lnTo>
                  <a:pt x="870" y="429"/>
                </a:lnTo>
                <a:lnTo>
                  <a:pt x="875" y="432"/>
                </a:lnTo>
                <a:lnTo>
                  <a:pt x="880" y="435"/>
                </a:lnTo>
                <a:lnTo>
                  <a:pt x="885" y="437"/>
                </a:lnTo>
                <a:lnTo>
                  <a:pt x="890" y="440"/>
                </a:lnTo>
                <a:lnTo>
                  <a:pt x="895" y="443"/>
                </a:lnTo>
                <a:lnTo>
                  <a:pt x="900" y="445"/>
                </a:lnTo>
              </a:path>
            </a:pathLst>
          </a:custGeom>
          <a:noFill/>
          <a:ln w="57150">
            <a:solidFill>
              <a:schemeClr val="accent2">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GB"/>
          </a:p>
        </p:txBody>
      </p:sp>
    </p:spTree>
    <p:extLst>
      <p:ext uri="{BB962C8B-B14F-4D97-AF65-F5344CB8AC3E}">
        <p14:creationId xmlns:p14="http://schemas.microsoft.com/office/powerpoint/2010/main" val="9802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644234" y="360000"/>
            <a:ext cx="5113900" cy="769441"/>
          </a:xfrm>
          <a:prstGeom prst="rect">
            <a:avLst/>
          </a:prstGeom>
        </p:spPr>
        <p:txBody>
          <a:bodyPr wrap="none">
            <a:spAutoFit/>
          </a:bodyPr>
          <a:lstStyle/>
          <a:p>
            <a:r>
              <a:rPr lang="en-GB" sz="4400" b="1" dirty="0"/>
              <a:t>Forms of Variables</a:t>
            </a:r>
          </a:p>
        </p:txBody>
      </p:sp>
      <p:sp>
        <p:nvSpPr>
          <p:cNvPr id="6" name="Snip Diagonal Corner Rectangle 5"/>
          <p:cNvSpPr/>
          <p:nvPr/>
        </p:nvSpPr>
        <p:spPr>
          <a:xfrm>
            <a:off x="478668" y="2011680"/>
            <a:ext cx="4751700" cy="771346"/>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Quantitative</a:t>
            </a:r>
            <a:r>
              <a:rPr lang="en-GB" dirty="0"/>
              <a:t>: measured on a suitable scale</a:t>
            </a:r>
          </a:p>
          <a:p>
            <a:r>
              <a:rPr lang="en-GB" dirty="0"/>
              <a:t>      = </a:t>
            </a:r>
            <a:r>
              <a:rPr lang="en-GB" dirty="0">
                <a:solidFill>
                  <a:srgbClr val="7F007D"/>
                </a:solidFill>
              </a:rPr>
              <a:t>Numerical</a:t>
            </a:r>
          </a:p>
        </p:txBody>
      </p:sp>
      <p:sp>
        <p:nvSpPr>
          <p:cNvPr id="8" name="Snip Diagonal Corner Rectangle 7"/>
          <p:cNvSpPr/>
          <p:nvPr/>
        </p:nvSpPr>
        <p:spPr>
          <a:xfrm>
            <a:off x="7046977" y="2011680"/>
            <a:ext cx="4759122" cy="771346"/>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Qualitative</a:t>
            </a:r>
            <a:r>
              <a:rPr lang="en-GB" dirty="0"/>
              <a:t>: defined by a characteristic</a:t>
            </a:r>
          </a:p>
          <a:p>
            <a:r>
              <a:rPr lang="en-GB" dirty="0"/>
              <a:t>      = </a:t>
            </a:r>
            <a:r>
              <a:rPr lang="en-GB" dirty="0">
                <a:solidFill>
                  <a:srgbClr val="7F007D"/>
                </a:solidFill>
              </a:rPr>
              <a:t>Categorical</a:t>
            </a:r>
          </a:p>
        </p:txBody>
      </p:sp>
      <p:sp>
        <p:nvSpPr>
          <p:cNvPr id="9" name="Snip Diagonal Corner Rectangle 8"/>
          <p:cNvSpPr/>
          <p:nvPr/>
        </p:nvSpPr>
        <p:spPr>
          <a:xfrm>
            <a:off x="127958" y="3972673"/>
            <a:ext cx="2585274" cy="1763078"/>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Continuous</a:t>
            </a:r>
          </a:p>
          <a:p>
            <a:endParaRPr lang="en-GB" dirty="0"/>
          </a:p>
          <a:p>
            <a:r>
              <a:rPr lang="en-GB" dirty="0"/>
              <a:t>any value </a:t>
            </a:r>
          </a:p>
          <a:p>
            <a:r>
              <a:rPr lang="en-GB" dirty="0"/>
              <a:t>within a given range </a:t>
            </a:r>
          </a:p>
          <a:p>
            <a:r>
              <a:rPr lang="en-GB" dirty="0"/>
              <a:t>i.e. measured</a:t>
            </a:r>
          </a:p>
        </p:txBody>
      </p:sp>
      <p:sp>
        <p:nvSpPr>
          <p:cNvPr id="11" name="Rectangle 10"/>
          <p:cNvSpPr/>
          <p:nvPr/>
        </p:nvSpPr>
        <p:spPr>
          <a:xfrm>
            <a:off x="652094" y="2783027"/>
            <a:ext cx="4606986" cy="307776"/>
          </a:xfrm>
          <a:prstGeom prst="rect">
            <a:avLst/>
          </a:prstGeom>
        </p:spPr>
        <p:txBody>
          <a:bodyPr wrap="square">
            <a:spAutoFit/>
          </a:bodyPr>
          <a:lstStyle/>
          <a:p>
            <a:r>
              <a:rPr lang="en-GB" sz="1400" dirty="0"/>
              <a:t>(differences between values have numerical meaning)</a:t>
            </a:r>
          </a:p>
        </p:txBody>
      </p:sp>
      <p:sp>
        <p:nvSpPr>
          <p:cNvPr id="12" name="Snip Diagonal Corner Rectangle 11"/>
          <p:cNvSpPr/>
          <p:nvPr/>
        </p:nvSpPr>
        <p:spPr>
          <a:xfrm>
            <a:off x="3110888" y="3987522"/>
            <a:ext cx="2517696" cy="1763078"/>
          </a:xfrm>
          <a:prstGeom prst="snip2Diag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GB" b="1" dirty="0"/>
              <a:t>Discrete</a:t>
            </a:r>
            <a:r>
              <a:rPr lang="en-GB" dirty="0"/>
              <a:t> </a:t>
            </a:r>
          </a:p>
          <a:p>
            <a:endParaRPr lang="en-GB" dirty="0"/>
          </a:p>
          <a:p>
            <a:r>
              <a:rPr lang="en-GB" dirty="0"/>
              <a:t>only certain values </a:t>
            </a:r>
          </a:p>
          <a:p>
            <a:r>
              <a:rPr lang="en-GB" dirty="0"/>
              <a:t>within a given range</a:t>
            </a:r>
          </a:p>
          <a:p>
            <a:r>
              <a:rPr lang="en-GB" dirty="0"/>
              <a:t>i.e. counted</a:t>
            </a:r>
          </a:p>
        </p:txBody>
      </p:sp>
      <p:sp>
        <p:nvSpPr>
          <p:cNvPr id="13" name="Rectangle 12"/>
          <p:cNvSpPr/>
          <p:nvPr/>
        </p:nvSpPr>
        <p:spPr>
          <a:xfrm>
            <a:off x="397262" y="6017644"/>
            <a:ext cx="2046666" cy="553998"/>
          </a:xfrm>
          <a:prstGeom prst="rect">
            <a:avLst/>
          </a:prstGeom>
        </p:spPr>
        <p:txBody>
          <a:bodyPr wrap="square">
            <a:spAutoFit/>
          </a:bodyPr>
          <a:lstStyle/>
          <a:p>
            <a:r>
              <a:rPr lang="en-GB" sz="1500" i="1" dirty="0"/>
              <a:t>e.g. age, weight, height, temperature </a:t>
            </a:r>
          </a:p>
        </p:txBody>
      </p:sp>
      <p:sp>
        <p:nvSpPr>
          <p:cNvPr id="14" name="Snip Diagonal Corner Rectangle 13"/>
          <p:cNvSpPr/>
          <p:nvPr/>
        </p:nvSpPr>
        <p:spPr>
          <a:xfrm>
            <a:off x="6871667" y="3972674"/>
            <a:ext cx="2365683" cy="1763078"/>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Nominal</a:t>
            </a:r>
            <a:r>
              <a:rPr lang="en-GB" dirty="0"/>
              <a:t> </a:t>
            </a:r>
          </a:p>
          <a:p>
            <a:endParaRPr lang="en-GB" dirty="0"/>
          </a:p>
          <a:p>
            <a:r>
              <a:rPr lang="en-GB" dirty="0"/>
              <a:t>categories that cannot be ranked (no order)</a:t>
            </a:r>
          </a:p>
        </p:txBody>
      </p:sp>
      <p:sp>
        <p:nvSpPr>
          <p:cNvPr id="15" name="Snip Diagonal Corner Rectangle 14"/>
          <p:cNvSpPr/>
          <p:nvPr/>
        </p:nvSpPr>
        <p:spPr>
          <a:xfrm>
            <a:off x="9426539" y="3972674"/>
            <a:ext cx="2550249" cy="1763078"/>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Ordinal</a:t>
            </a:r>
            <a:r>
              <a:rPr lang="en-GB" dirty="0"/>
              <a:t> </a:t>
            </a:r>
          </a:p>
          <a:p>
            <a:endParaRPr lang="en-GB" dirty="0"/>
          </a:p>
          <a:p>
            <a:r>
              <a:rPr lang="en-GB" dirty="0"/>
              <a:t>categories that follow a logical hierarchy (ordered)</a:t>
            </a:r>
          </a:p>
        </p:txBody>
      </p:sp>
      <p:cxnSp>
        <p:nvCxnSpPr>
          <p:cNvPr id="17" name="Elbow Connector 16"/>
          <p:cNvCxnSpPr>
            <a:endCxn id="6" idx="3"/>
          </p:cNvCxnSpPr>
          <p:nvPr/>
        </p:nvCxnSpPr>
        <p:spPr>
          <a:xfrm rot="5400000">
            <a:off x="4048632" y="-140873"/>
            <a:ext cx="958439" cy="33466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3"/>
          </p:cNvCxnSpPr>
          <p:nvPr/>
        </p:nvCxnSpPr>
        <p:spPr>
          <a:xfrm rot="16200000" flipH="1">
            <a:off x="7334642" y="-80217"/>
            <a:ext cx="958439" cy="322535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1"/>
            <a:endCxn id="15" idx="3"/>
          </p:cNvCxnSpPr>
          <p:nvPr/>
        </p:nvCxnSpPr>
        <p:spPr>
          <a:xfrm rot="16200000" flipH="1">
            <a:off x="9469277" y="2740287"/>
            <a:ext cx="1189648" cy="12751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2"/>
            <a:endCxn id="12" idx="3"/>
          </p:cNvCxnSpPr>
          <p:nvPr/>
        </p:nvCxnSpPr>
        <p:spPr>
          <a:xfrm rot="16200000" flipH="1">
            <a:off x="3214302" y="2832087"/>
            <a:ext cx="896719" cy="141414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 idx="1"/>
            <a:endCxn id="14" idx="3"/>
          </p:cNvCxnSpPr>
          <p:nvPr/>
        </p:nvCxnSpPr>
        <p:spPr>
          <a:xfrm rot="5400000">
            <a:off x="8145700" y="2691836"/>
            <a:ext cx="1189648" cy="137202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1" idx="2"/>
            <a:endCxn id="9" idx="3"/>
          </p:cNvCxnSpPr>
          <p:nvPr/>
        </p:nvCxnSpPr>
        <p:spPr>
          <a:xfrm rot="5400000">
            <a:off x="1747156" y="2764242"/>
            <a:ext cx="881870" cy="153499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242048" y="6017644"/>
            <a:ext cx="2379559" cy="569387"/>
          </a:xfrm>
          <a:prstGeom prst="rect">
            <a:avLst/>
          </a:prstGeom>
        </p:spPr>
        <p:txBody>
          <a:bodyPr wrap="square">
            <a:spAutoFit/>
          </a:bodyPr>
          <a:lstStyle/>
          <a:p>
            <a:r>
              <a:rPr lang="en-GB" sz="1500" i="1" dirty="0"/>
              <a:t>e.g. person’s gender,</a:t>
            </a:r>
          </a:p>
          <a:p>
            <a:r>
              <a:rPr lang="en-GB" sz="1500" i="1" dirty="0"/>
              <a:t> </a:t>
            </a:r>
            <a:r>
              <a:rPr lang="en-GB" sz="1600" i="1" dirty="0"/>
              <a:t>eye colour</a:t>
            </a:r>
            <a:endParaRPr lang="en-GB" sz="1500" i="1" dirty="0"/>
          </a:p>
        </p:txBody>
      </p:sp>
      <p:sp>
        <p:nvSpPr>
          <p:cNvPr id="55" name="Rectangle 54"/>
          <p:cNvSpPr/>
          <p:nvPr/>
        </p:nvSpPr>
        <p:spPr>
          <a:xfrm>
            <a:off x="10025190" y="6017643"/>
            <a:ext cx="1951598" cy="553998"/>
          </a:xfrm>
          <a:prstGeom prst="rect">
            <a:avLst/>
          </a:prstGeom>
        </p:spPr>
        <p:txBody>
          <a:bodyPr wrap="square">
            <a:spAutoFit/>
          </a:bodyPr>
          <a:lstStyle/>
          <a:p>
            <a:r>
              <a:rPr lang="en-GB" sz="1500" i="1" dirty="0"/>
              <a:t>e.g. academic grades (i.e. A, B, C) </a:t>
            </a:r>
          </a:p>
        </p:txBody>
      </p:sp>
      <p:sp>
        <p:nvSpPr>
          <p:cNvPr id="56" name="Rectangle 55"/>
          <p:cNvSpPr/>
          <p:nvPr/>
        </p:nvSpPr>
        <p:spPr>
          <a:xfrm>
            <a:off x="3316952" y="6017644"/>
            <a:ext cx="2893741" cy="569387"/>
          </a:xfrm>
          <a:prstGeom prst="rect">
            <a:avLst/>
          </a:prstGeom>
        </p:spPr>
        <p:txBody>
          <a:bodyPr wrap="none">
            <a:spAutoFit/>
          </a:bodyPr>
          <a:lstStyle/>
          <a:p>
            <a:r>
              <a:rPr lang="en-GB" sz="1500" i="1" dirty="0"/>
              <a:t>e.g. heads in 100 coin flips,</a:t>
            </a:r>
          </a:p>
          <a:p>
            <a:r>
              <a:rPr lang="en-GB" sz="1600" i="1" dirty="0"/>
              <a:t>number of children in a family</a:t>
            </a:r>
            <a:endParaRPr lang="en-GB" sz="1500" i="1" dirty="0"/>
          </a:p>
        </p:txBody>
      </p:sp>
    </p:spTree>
    <p:extLst>
      <p:ext uri="{BB962C8B-B14F-4D97-AF65-F5344CB8AC3E}">
        <p14:creationId xmlns:p14="http://schemas.microsoft.com/office/powerpoint/2010/main" val="261133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p:bldP spid="12" grpId="0" animBg="1"/>
      <p:bldP spid="13" grpId="0"/>
      <p:bldP spid="14" grpId="0" animBg="1"/>
      <p:bldP spid="15" grpId="0" animBg="1"/>
      <p:bldP spid="48" grpId="0"/>
      <p:bldP spid="55" grpId="0"/>
      <p:bldP spid="5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49288" y="360000"/>
            <a:ext cx="6175088" cy="769441"/>
          </a:xfrm>
          <a:prstGeom prst="rect">
            <a:avLst/>
          </a:prstGeom>
        </p:spPr>
        <p:txBody>
          <a:bodyPr wrap="none">
            <a:spAutoFit/>
          </a:bodyPr>
          <a:lstStyle/>
          <a:p>
            <a:r>
              <a:rPr lang="en-GB" sz="4400" b="1" dirty="0"/>
              <a:t>Central Limit Theorem</a:t>
            </a:r>
          </a:p>
        </p:txBody>
      </p:sp>
      <mc:AlternateContent xmlns:mc="http://schemas.openxmlformats.org/markup-compatibility/2006" xmlns:a14="http://schemas.microsoft.com/office/drawing/2010/main">
        <mc:Choice Requires="a14">
          <p:sp>
            <p:nvSpPr>
              <p:cNvPr id="3" name="Rectangle 2"/>
              <p:cNvSpPr/>
              <p:nvPr/>
            </p:nvSpPr>
            <p:spPr>
              <a:xfrm>
                <a:off x="1349288" y="2085348"/>
                <a:ext cx="10017212" cy="381200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GB" dirty="0"/>
                  <a:t>In other words, from a </a:t>
                </a:r>
                <a:r>
                  <a:rPr lang="en-GB" dirty="0">
                    <a:solidFill>
                      <a:srgbClr val="7F007D"/>
                    </a:solidFill>
                  </a:rPr>
                  <a:t>population</a:t>
                </a:r>
                <a:r>
                  <a:rPr lang="en-GB" dirty="0"/>
                  <a:t>, </a:t>
                </a:r>
              </a:p>
              <a:p>
                <a:pPr lvl="1"/>
                <a:r>
                  <a:rPr lang="en-GB" dirty="0"/>
                  <a:t>1. draw a sample (independently &amp; randomly), </a:t>
                </a:r>
              </a:p>
              <a:p>
                <a:pPr lvl="1"/>
                <a:r>
                  <a:rPr lang="en-GB" dirty="0"/>
                  <a:t>2. calculate the sample mean, </a:t>
                </a:r>
                <a14:m>
                  <m:oMath xmlns:m="http://schemas.openxmlformats.org/officeDocument/2006/math">
                    <m:acc>
                      <m:accPr>
                        <m:chr m:val="̅"/>
                        <m:ctrlPr>
                          <a:rPr lang="en-GB" i="1">
                            <a:latin typeface="Cambria Math" panose="02040503050406030204" pitchFamily="18" charset="0"/>
                          </a:rPr>
                        </m:ctrlPr>
                      </m:accPr>
                      <m:e>
                        <m:r>
                          <a:rPr lang="en-GB" i="1">
                            <a:latin typeface="Cambria Math"/>
                          </a:rPr>
                          <m:t>𝑥</m:t>
                        </m:r>
                      </m:e>
                    </m:acc>
                  </m:oMath>
                </a14:m>
                <a:endParaRPr lang="en-GB" dirty="0"/>
              </a:p>
              <a:p>
                <a:pPr lvl="1"/>
                <a:r>
                  <a:rPr lang="en-GB" dirty="0"/>
                  <a:t>3. repeat this (many, many times) (equal sample size, n &gt; 30), </a:t>
                </a:r>
              </a:p>
              <a:p>
                <a:r>
                  <a:rPr lang="en-GB" dirty="0">
                    <a:solidFill>
                      <a:srgbClr val="004050"/>
                    </a:solidFill>
                  </a:rPr>
                  <a:t>values of </a:t>
                </a:r>
                <a14:m>
                  <m:oMath xmlns:m="http://schemas.openxmlformats.org/officeDocument/2006/math">
                    <m:acc>
                      <m:accPr>
                        <m:chr m:val="̅"/>
                        <m:ctrlPr>
                          <a:rPr lang="en-GB" b="1" i="1">
                            <a:solidFill>
                              <a:srgbClr val="004050"/>
                            </a:solidFill>
                            <a:latin typeface="Cambria Math" panose="02040503050406030204" pitchFamily="18" charset="0"/>
                          </a:rPr>
                        </m:ctrlPr>
                      </m:accPr>
                      <m:e>
                        <m:r>
                          <a:rPr lang="en-GB" b="1" i="1">
                            <a:solidFill>
                              <a:srgbClr val="004050"/>
                            </a:solidFill>
                            <a:latin typeface="Cambria Math"/>
                          </a:rPr>
                          <m:t>𝒙</m:t>
                        </m:r>
                      </m:e>
                    </m:acc>
                  </m:oMath>
                </a14:m>
                <a:r>
                  <a:rPr lang="en-GB" b="1" dirty="0">
                    <a:solidFill>
                      <a:srgbClr val="004050"/>
                    </a:solidFill>
                  </a:rPr>
                  <a:t> will roughly follow a normal distribution around the population mean (</a:t>
                </a:r>
                <a:r>
                  <a:rPr lang="el-GR" b="1" dirty="0">
                    <a:solidFill>
                      <a:srgbClr val="7F007D"/>
                    </a:solidFill>
                    <a:latin typeface="Calibri"/>
                    <a:cs typeface="Calibri"/>
                  </a:rPr>
                  <a:t>μ</a:t>
                </a:r>
                <a:r>
                  <a:rPr lang="en-GB" b="1" dirty="0">
                    <a:solidFill>
                      <a:srgbClr val="004050"/>
                    </a:solidFill>
                  </a:rPr>
                  <a:t>)</a:t>
                </a:r>
              </a:p>
              <a:p>
                <a:endParaRPr lang="en-GB" b="1" dirty="0">
                  <a:solidFill>
                    <a:srgbClr val="00B0F0"/>
                  </a:solidFill>
                </a:endParaRPr>
              </a:p>
              <a:p>
                <a:r>
                  <a:rPr lang="en-GB" dirty="0"/>
                  <a:t>In symbols, the distribution of the (</a:t>
                </a:r>
                <a14:m>
                  <m:oMath xmlns:m="http://schemas.openxmlformats.org/officeDocument/2006/math">
                    <m:acc>
                      <m:accPr>
                        <m:chr m:val="̅"/>
                        <m:ctrlPr>
                          <a:rPr lang="en-GB" i="1">
                            <a:latin typeface="Cambria Math" panose="02040503050406030204" pitchFamily="18" charset="0"/>
                          </a:rPr>
                        </m:ctrlPr>
                      </m:accPr>
                      <m:e>
                        <m:r>
                          <a:rPr lang="en-GB" i="1">
                            <a:latin typeface="Cambria Math"/>
                          </a:rPr>
                          <m:t>𝑥</m:t>
                        </m:r>
                      </m:e>
                    </m:acc>
                  </m:oMath>
                </a14:m>
                <a:r>
                  <a:rPr lang="en-GB" dirty="0"/>
                  <a:t>) sample means:</a:t>
                </a:r>
              </a:p>
              <a:p>
                <a:endParaRPr lang="en-GB" dirty="0">
                  <a:solidFill>
                    <a:srgbClr val="00B0F0"/>
                  </a:solidFill>
                </a:endParaRPr>
              </a:p>
              <a:p>
                <a:r>
                  <a:rPr lang="en-GB" dirty="0">
                    <a:solidFill>
                      <a:srgbClr val="00B0F0"/>
                    </a:solidFill>
                  </a:rPr>
                  <a:t>	</a:t>
                </a:r>
                <a:r>
                  <a:rPr lang="en-GB" dirty="0">
                    <a:solidFill>
                      <a:srgbClr val="004050"/>
                    </a:solidFill>
                  </a:rPr>
                  <a:t>mean = </a:t>
                </a:r>
                <a14:m>
                  <m:oMath xmlns:m="http://schemas.openxmlformats.org/officeDocument/2006/math">
                    <m:sSub>
                      <m:sSubPr>
                        <m:ctrlPr>
                          <a:rPr lang="en-GB" i="1">
                            <a:solidFill>
                              <a:srgbClr val="004050"/>
                            </a:solidFill>
                            <a:latin typeface="Cambria Math" panose="02040503050406030204" pitchFamily="18" charset="0"/>
                          </a:rPr>
                        </m:ctrlPr>
                      </m:sSubPr>
                      <m:e>
                        <m:r>
                          <a:rPr lang="en-GB" i="1">
                            <a:solidFill>
                              <a:srgbClr val="004050"/>
                            </a:solidFill>
                            <a:latin typeface="Cambria Math"/>
                            <a:ea typeface="Cambria Math"/>
                          </a:rPr>
                          <m:t>𝜇</m:t>
                        </m:r>
                      </m:e>
                      <m:sub>
                        <m:acc>
                          <m:accPr>
                            <m:chr m:val="̅"/>
                            <m:ctrlPr>
                              <a:rPr lang="en-GB" i="1">
                                <a:solidFill>
                                  <a:srgbClr val="004050"/>
                                </a:solidFill>
                                <a:latin typeface="Cambria Math" panose="02040503050406030204" pitchFamily="18" charset="0"/>
                              </a:rPr>
                            </m:ctrlPr>
                          </m:accPr>
                          <m:e>
                            <m:r>
                              <a:rPr lang="en-GB" i="1">
                                <a:solidFill>
                                  <a:srgbClr val="004050"/>
                                </a:solidFill>
                                <a:latin typeface="Cambria Math"/>
                              </a:rPr>
                              <m:t>𝑥</m:t>
                            </m:r>
                          </m:e>
                        </m:acc>
                      </m:sub>
                    </m:sSub>
                    <m:r>
                      <a:rPr lang="en-GB" i="1">
                        <a:solidFill>
                          <a:srgbClr val="004050"/>
                        </a:solidFill>
                        <a:latin typeface="Cambria Math"/>
                      </a:rPr>
                      <m:t>=</m:t>
                    </m:r>
                    <m:r>
                      <a:rPr lang="en-GB" b="1" i="1">
                        <a:solidFill>
                          <a:srgbClr val="7F007D"/>
                        </a:solidFill>
                        <a:latin typeface="Cambria Math"/>
                        <a:ea typeface="Cambria Math"/>
                      </a:rPr>
                      <m:t>𝝁</m:t>
                    </m:r>
                  </m:oMath>
                </a14:m>
                <a:endParaRPr lang="en-GB" b="1" i="1" dirty="0">
                  <a:solidFill>
                    <a:srgbClr val="7F007D"/>
                  </a:solidFill>
                  <a:latin typeface="Cambria Math"/>
                  <a:ea typeface="Cambria Math"/>
                </a:endParaRPr>
              </a:p>
              <a:p>
                <a:pPr lvl="2"/>
                <a:endParaRPr lang="en-GB" b="1" i="1" dirty="0">
                  <a:solidFill>
                    <a:srgbClr val="7F007D"/>
                  </a:solidFill>
                  <a:latin typeface="Cambria Math"/>
                  <a:ea typeface="Cambria Math"/>
                </a:endParaRPr>
              </a:p>
              <a:p>
                <a:pPr lvl="2"/>
                <a:r>
                  <a:rPr lang="en-GB" dirty="0"/>
                  <a:t>standard </a:t>
                </a:r>
                <a:r>
                  <a:rPr lang="en-GB" dirty="0">
                    <a:solidFill>
                      <a:srgbClr val="004050"/>
                    </a:solidFill>
                  </a:rPr>
                  <a:t>deviation = </a:t>
                </a:r>
                <a14:m>
                  <m:oMath xmlns:m="http://schemas.openxmlformats.org/officeDocument/2006/math">
                    <m:sSub>
                      <m:sSubPr>
                        <m:ctrlPr>
                          <a:rPr lang="en-GB" i="1">
                            <a:solidFill>
                              <a:srgbClr val="004050"/>
                            </a:solidFill>
                            <a:latin typeface="Cambria Math" panose="02040503050406030204" pitchFamily="18" charset="0"/>
                          </a:rPr>
                        </m:ctrlPr>
                      </m:sSubPr>
                      <m:e>
                        <m:r>
                          <a:rPr lang="en-GB" i="1">
                            <a:solidFill>
                              <a:srgbClr val="004050"/>
                            </a:solidFill>
                            <a:latin typeface="Cambria Math"/>
                            <a:ea typeface="Cambria Math"/>
                          </a:rPr>
                          <m:t>𝜎</m:t>
                        </m:r>
                      </m:e>
                      <m:sub>
                        <m:acc>
                          <m:accPr>
                            <m:chr m:val="̅"/>
                            <m:ctrlPr>
                              <a:rPr lang="en-GB" i="1">
                                <a:solidFill>
                                  <a:srgbClr val="004050"/>
                                </a:solidFill>
                                <a:latin typeface="Cambria Math" panose="02040503050406030204" pitchFamily="18" charset="0"/>
                              </a:rPr>
                            </m:ctrlPr>
                          </m:accPr>
                          <m:e>
                            <m:r>
                              <a:rPr lang="en-GB" i="1">
                                <a:solidFill>
                                  <a:srgbClr val="004050"/>
                                </a:solidFill>
                                <a:latin typeface="Cambria Math"/>
                              </a:rPr>
                              <m:t>𝑥</m:t>
                            </m:r>
                          </m:e>
                        </m:acc>
                      </m:sub>
                    </m:sSub>
                    <m:r>
                      <a:rPr lang="en-GB" i="1">
                        <a:solidFill>
                          <a:srgbClr val="004050"/>
                        </a:solidFill>
                        <a:latin typeface="Cambria Math"/>
                      </a:rPr>
                      <m:t>= </m:t>
                    </m:r>
                    <m:f>
                      <m:fPr>
                        <m:ctrlPr>
                          <a:rPr lang="en-GB" i="1" smtClean="0">
                            <a:solidFill>
                              <a:srgbClr val="004050"/>
                            </a:solidFill>
                            <a:latin typeface="Cambria Math" panose="02040503050406030204" pitchFamily="18" charset="0"/>
                          </a:rPr>
                        </m:ctrlPr>
                      </m:fPr>
                      <m:num>
                        <m:r>
                          <a:rPr lang="en-GB" b="1" i="1" smtClean="0">
                            <a:solidFill>
                              <a:srgbClr val="7F007D"/>
                            </a:solidFill>
                            <a:latin typeface="Cambria Math"/>
                            <a:ea typeface="Cambria Math"/>
                          </a:rPr>
                          <m:t>𝝈</m:t>
                        </m:r>
                      </m:num>
                      <m:den>
                        <m:rad>
                          <m:radPr>
                            <m:degHide m:val="on"/>
                            <m:ctrlPr>
                              <a:rPr lang="en-GB" i="1">
                                <a:solidFill>
                                  <a:srgbClr val="004050"/>
                                </a:solidFill>
                                <a:latin typeface="Cambria Math" panose="02040503050406030204" pitchFamily="18" charset="0"/>
                              </a:rPr>
                            </m:ctrlPr>
                          </m:radPr>
                          <m:deg/>
                          <m:e>
                            <m:r>
                              <a:rPr lang="en-GB" i="1">
                                <a:solidFill>
                                  <a:srgbClr val="004050"/>
                                </a:solidFill>
                                <a:latin typeface="Cambria Math"/>
                              </a:rPr>
                              <m:t>𝑛</m:t>
                            </m:r>
                          </m:e>
                        </m:rad>
                      </m:den>
                    </m:f>
                  </m:oMath>
                </a14:m>
                <a:r>
                  <a:rPr lang="en-GB" dirty="0">
                    <a:solidFill>
                      <a:srgbClr val="004050"/>
                    </a:solidFill>
                  </a:rPr>
                  <a:t> </a:t>
                </a:r>
                <a:r>
                  <a:rPr lang="en-GB" dirty="0"/>
                  <a:t>= “standard error”</a:t>
                </a:r>
              </a:p>
              <a:p>
                <a:pPr lvl="2"/>
                <a:endParaRPr lang="en-GB" i="1" dirty="0"/>
              </a:p>
              <a:p>
                <a:pPr lvl="2"/>
                <a:r>
                  <a:rPr lang="en-GB" i="1" dirty="0"/>
                  <a:t>			assumes finite variance (</a:t>
                </a:r>
                <a14:m>
                  <m:oMath xmlns:m="http://schemas.openxmlformats.org/officeDocument/2006/math">
                    <m:r>
                      <a:rPr lang="en-GB" b="1" i="1">
                        <a:solidFill>
                          <a:srgbClr val="7F007D"/>
                        </a:solidFill>
                        <a:latin typeface="Cambria Math"/>
                        <a:ea typeface="Cambria Math"/>
                      </a:rPr>
                      <m:t>𝝈</m:t>
                    </m:r>
                  </m:oMath>
                </a14:m>
                <a:r>
                  <a:rPr lang="en-GB" i="1" dirty="0"/>
                  <a:t>)</a:t>
                </a:r>
                <a:endParaRPr lang="en-GB" b="1" i="1" dirty="0">
                  <a:solidFill>
                    <a:srgbClr val="00B0F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1349288" y="2085348"/>
                <a:ext cx="10017212" cy="3812006"/>
              </a:xfrm>
              <a:prstGeom prst="rect">
                <a:avLst/>
              </a:prstGeom>
              <a:blipFill rotWithShape="1">
                <a:blip r:embed="rId3"/>
                <a:stretch>
                  <a:fillRect l="-487" t="-640" b="-1760"/>
                </a:stretch>
              </a:blipFill>
              <a:ln>
                <a:noFill/>
              </a:ln>
            </p:spPr>
            <p:txBody>
              <a:bodyPr/>
              <a:lstStyle/>
              <a:p>
                <a:r>
                  <a:rPr lang="en-GB">
                    <a:noFill/>
                  </a:rPr>
                  <a:t> </a:t>
                </a:r>
              </a:p>
            </p:txBody>
          </p:sp>
        </mc:Fallback>
      </mc:AlternateContent>
      <p:sp>
        <p:nvSpPr>
          <p:cNvPr id="4" name="Rectangle 3"/>
          <p:cNvSpPr/>
          <p:nvPr/>
        </p:nvSpPr>
        <p:spPr>
          <a:xfrm>
            <a:off x="1349288" y="1213122"/>
            <a:ext cx="10017212" cy="646331"/>
          </a:xfrm>
          <a:prstGeom prst="rect">
            <a:avLst/>
          </a:prstGeom>
          <a:solidFill>
            <a:schemeClr val="tx1"/>
          </a:solidFill>
        </p:spPr>
        <p:txBody>
          <a:bodyPr wrap="square">
            <a:spAutoFit/>
          </a:bodyPr>
          <a:lstStyle/>
          <a:p>
            <a:r>
              <a:rPr lang="en-GB" dirty="0">
                <a:solidFill>
                  <a:schemeClr val="bg1"/>
                </a:solidFill>
              </a:rPr>
              <a:t>Given a sufficiently large sample size from a population with a finite level of variance, the mean of all samples from the same population will be approximately equal to the mean of the population</a:t>
            </a:r>
          </a:p>
        </p:txBody>
      </p:sp>
    </p:spTree>
    <p:extLst>
      <p:ext uri="{BB962C8B-B14F-4D97-AF65-F5344CB8AC3E}">
        <p14:creationId xmlns:p14="http://schemas.microsoft.com/office/powerpoint/2010/main" val="717145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9288" y="360000"/>
            <a:ext cx="6175088" cy="769441"/>
          </a:xfrm>
          <a:prstGeom prst="rect">
            <a:avLst/>
          </a:prstGeom>
        </p:spPr>
        <p:txBody>
          <a:bodyPr wrap="none">
            <a:spAutoFit/>
          </a:bodyPr>
          <a:lstStyle/>
          <a:p>
            <a:r>
              <a:rPr lang="en-GB" sz="4400" b="1" dirty="0"/>
              <a:t>Central Limit Theorem</a:t>
            </a:r>
          </a:p>
        </p:txBody>
      </p:sp>
      <p:sp>
        <p:nvSpPr>
          <p:cNvPr id="4" name="Rectangle 3"/>
          <p:cNvSpPr/>
          <p:nvPr/>
        </p:nvSpPr>
        <p:spPr>
          <a:xfrm>
            <a:off x="1349288" y="1619935"/>
            <a:ext cx="6727912" cy="646331"/>
          </a:xfrm>
          <a:prstGeom prst="rect">
            <a:avLst/>
          </a:prstGeom>
        </p:spPr>
        <p:txBody>
          <a:bodyPr wrap="square">
            <a:spAutoFit/>
          </a:bodyPr>
          <a:lstStyle/>
          <a:p>
            <a:r>
              <a:rPr lang="en-GB" dirty="0"/>
              <a:t>Valid </a:t>
            </a:r>
            <a:r>
              <a:rPr lang="en-GB" b="1" i="1" dirty="0"/>
              <a:t>for any</a:t>
            </a:r>
            <a:r>
              <a:rPr lang="en-GB" dirty="0"/>
              <a:t> distribution of a population – </a:t>
            </a:r>
            <a:r>
              <a:rPr lang="en-GB" i="1" dirty="0"/>
              <a:t>see </a:t>
            </a:r>
            <a:r>
              <a:rPr lang="en-GB" i="1" dirty="0" err="1"/>
              <a:t>jupyter</a:t>
            </a:r>
            <a:r>
              <a:rPr lang="en-GB" i="1" dirty="0"/>
              <a:t> notebook </a:t>
            </a:r>
            <a:r>
              <a:rPr lang="en-GB" dirty="0"/>
              <a:t>to understand the Sampling Distribution of the Sample Mean</a:t>
            </a:r>
            <a:endParaRPr lang="en-GB" i="1" dirty="0"/>
          </a:p>
        </p:txBody>
      </p:sp>
    </p:spTree>
    <p:extLst>
      <p:ext uri="{BB962C8B-B14F-4D97-AF65-F5344CB8AC3E}">
        <p14:creationId xmlns:p14="http://schemas.microsoft.com/office/powerpoint/2010/main" val="2525175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ure 2: Relation between the measures of central tendency for commonly encountered frequency distrib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131" y="1373985"/>
            <a:ext cx="4235817" cy="54239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p:cNvSpPr/>
              <p:nvPr/>
            </p:nvSpPr>
            <p:spPr>
              <a:xfrm>
                <a:off x="6659551" y="1496045"/>
                <a:ext cx="5009099" cy="1938992"/>
              </a:xfrm>
              <a:prstGeom prst="rect">
                <a:avLst/>
              </a:prstGeom>
            </p:spPr>
            <p:txBody>
              <a:bodyPr wrap="square">
                <a:spAutoFit/>
              </a:bodyPr>
              <a:lstStyle/>
              <a:p>
                <a14:m>
                  <m:oMath xmlns:m="http://schemas.openxmlformats.org/officeDocument/2006/math">
                    <m:r>
                      <a:rPr lang="en-GB" sz="2000" i="1">
                        <a:latin typeface="Cambria Math"/>
                      </a:rPr>
                      <m:t>𝑥</m:t>
                    </m:r>
                  </m:oMath>
                </a14:m>
                <a:r>
                  <a:rPr lang="en-GB" sz="2000" dirty="0"/>
                  <a:t> follows a normal distribution with </a:t>
                </a:r>
              </a:p>
              <a:p>
                <a:pPr marL="285750" indent="-285750">
                  <a:buFont typeface="Arial" panose="020B0604020202020204" pitchFamily="34" charset="0"/>
                  <a:buChar char="•"/>
                </a:pPr>
                <a:r>
                  <a:rPr lang="en-GB" sz="2000" dirty="0"/>
                  <a:t>mean = </a:t>
                </a:r>
                <a14:m>
                  <m:oMath xmlns:m="http://schemas.openxmlformats.org/officeDocument/2006/math">
                    <m:r>
                      <a:rPr lang="en-GB" sz="2000" i="1">
                        <a:latin typeface="Cambria Math"/>
                        <a:ea typeface="Cambria Math"/>
                      </a:rPr>
                      <m:t>𝜇</m:t>
                    </m:r>
                  </m:oMath>
                </a14:m>
                <a:r>
                  <a:rPr lang="en-GB" sz="2000" dirty="0"/>
                  <a:t> </a:t>
                </a:r>
              </a:p>
              <a:p>
                <a:pPr marL="285750" indent="-285750">
                  <a:buFont typeface="Arial" panose="020B0604020202020204" pitchFamily="34" charset="0"/>
                  <a:buChar char="•"/>
                </a:pPr>
                <a:r>
                  <a:rPr lang="en-GB" sz="2000" dirty="0"/>
                  <a:t>standard deviation = </a:t>
                </a:r>
                <a14:m>
                  <m:oMath xmlns:m="http://schemas.openxmlformats.org/officeDocument/2006/math">
                    <m:r>
                      <a:rPr lang="en-GB" sz="2000" i="1">
                        <a:latin typeface="Cambria Math"/>
                        <a:ea typeface="Cambria Math"/>
                      </a:rPr>
                      <m:t>𝜎</m:t>
                    </m:r>
                  </m:oMath>
                </a14:m>
                <a:endParaRPr lang="en-GB" sz="2000" dirty="0"/>
              </a:p>
              <a:p>
                <a:endParaRPr lang="en-GB" sz="2000" i="1" dirty="0">
                  <a:latin typeface="Cambria Math"/>
                </a:endParaRPr>
              </a:p>
              <a:p>
                <a:r>
                  <a:rPr lang="en-GB" sz="2000" dirty="0"/>
                  <a:t>This can be written as:</a:t>
                </a:r>
              </a:p>
              <a:p>
                <a:pPr/>
                <a14:m>
                  <m:oMathPara xmlns:m="http://schemas.openxmlformats.org/officeDocument/2006/math">
                    <m:oMathParaPr>
                      <m:jc m:val="left"/>
                    </m:oMathParaPr>
                    <m:oMath xmlns:m="http://schemas.openxmlformats.org/officeDocument/2006/math">
                      <m:r>
                        <a:rPr lang="en-GB" sz="2000" i="1">
                          <a:latin typeface="Cambria Math"/>
                        </a:rPr>
                        <m:t>𝑥</m:t>
                      </m:r>
                      <m:r>
                        <a:rPr lang="en-GB" sz="2000" i="1">
                          <a:latin typeface="Cambria Math"/>
                        </a:rPr>
                        <m:t> ~ </m:t>
                      </m:r>
                      <m:r>
                        <a:rPr lang="en-GB" sz="2000" i="1">
                          <a:latin typeface="Cambria Math"/>
                        </a:rPr>
                        <m:t>𝑁</m:t>
                      </m:r>
                      <m:r>
                        <a:rPr lang="en-GB" sz="2000" i="1">
                          <a:latin typeface="Cambria Math"/>
                        </a:rPr>
                        <m:t>( </m:t>
                      </m:r>
                      <m:r>
                        <a:rPr lang="en-GB" sz="2000" i="1">
                          <a:latin typeface="Cambria Math"/>
                          <a:ea typeface="Cambria Math"/>
                        </a:rPr>
                        <m:t>𝜇</m:t>
                      </m:r>
                      <m:r>
                        <a:rPr lang="en-GB" sz="2000" i="1">
                          <a:latin typeface="Cambria Math"/>
                          <a:ea typeface="Cambria Math"/>
                        </a:rPr>
                        <m:t> , </m:t>
                      </m:r>
                      <m:r>
                        <a:rPr lang="en-GB" sz="2000" i="1">
                          <a:latin typeface="Cambria Math"/>
                          <a:ea typeface="Cambria Math"/>
                        </a:rPr>
                        <m:t>𝜎</m:t>
                      </m:r>
                      <m:r>
                        <a:rPr lang="en-GB" sz="2000" i="1">
                          <a:latin typeface="Cambria Math"/>
                          <a:ea typeface="Cambria Math"/>
                        </a:rPr>
                        <m:t> )</m:t>
                      </m:r>
                    </m:oMath>
                  </m:oMathPara>
                </a14:m>
                <a:endParaRPr lang="en-GB" sz="2000" i="1" dirty="0"/>
              </a:p>
            </p:txBody>
          </p:sp>
        </mc:Choice>
        <mc:Fallback xmlns="">
          <p:sp>
            <p:nvSpPr>
              <p:cNvPr id="2" name="Rectangle 1"/>
              <p:cNvSpPr>
                <a:spLocks noRot="1" noChangeAspect="1" noMove="1" noResize="1" noEditPoints="1" noAdjustHandles="1" noChangeArrowheads="1" noChangeShapeType="1" noTextEdit="1"/>
              </p:cNvSpPr>
              <p:nvPr/>
            </p:nvSpPr>
            <p:spPr>
              <a:xfrm>
                <a:off x="6659551" y="1496045"/>
                <a:ext cx="5009099" cy="1938992"/>
              </a:xfrm>
              <a:prstGeom prst="rect">
                <a:avLst/>
              </a:prstGeom>
              <a:blipFill rotWithShape="1">
                <a:blip r:embed="rId4"/>
                <a:stretch>
                  <a:fillRect l="-1217" t="-1258"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697651" y="4448795"/>
                <a:ext cx="5009099" cy="1938992"/>
              </a:xfrm>
              <a:prstGeom prst="rect">
                <a:avLst/>
              </a:prstGeom>
            </p:spPr>
            <p:txBody>
              <a:bodyPr wrap="square">
                <a:spAutoFit/>
              </a:bodyPr>
              <a:lstStyle/>
              <a:p>
                <a14:m>
                  <m:oMath xmlns:m="http://schemas.openxmlformats.org/officeDocument/2006/math">
                    <m:r>
                      <a:rPr lang="en-GB" sz="2000" i="1" smtClean="0">
                        <a:latin typeface="Cambria Math"/>
                      </a:rPr>
                      <m:t>𝑥</m:t>
                    </m:r>
                  </m:oMath>
                </a14:m>
                <a:r>
                  <a:rPr lang="en-GB" sz="2000" dirty="0"/>
                  <a:t> follows a normal distribution with </a:t>
                </a:r>
              </a:p>
              <a:p>
                <a:pPr marL="285750" indent="-285750">
                  <a:buFont typeface="Arial" panose="020B0604020202020204" pitchFamily="34" charset="0"/>
                  <a:buChar char="•"/>
                </a:pPr>
                <a:r>
                  <a:rPr lang="en-GB" sz="2000" dirty="0"/>
                  <a:t>mean = 0</a:t>
                </a:r>
              </a:p>
              <a:p>
                <a:pPr marL="285750" indent="-285750">
                  <a:buFont typeface="Arial" panose="020B0604020202020204" pitchFamily="34" charset="0"/>
                  <a:buChar char="•"/>
                </a:pPr>
                <a:r>
                  <a:rPr lang="en-GB" sz="2000" dirty="0"/>
                  <a:t>standard deviation = 1</a:t>
                </a:r>
              </a:p>
              <a:p>
                <a:endParaRPr lang="en-GB" sz="2000" i="1" dirty="0">
                  <a:latin typeface="Cambria Math"/>
                </a:endParaRPr>
              </a:p>
              <a:p>
                <a:r>
                  <a:rPr lang="en-GB" sz="2000" dirty="0"/>
                  <a:t>This can be written as:</a:t>
                </a:r>
              </a:p>
              <a:p>
                <a:pPr/>
                <a14:m>
                  <m:oMathPara xmlns:m="http://schemas.openxmlformats.org/officeDocument/2006/math">
                    <m:oMathParaPr>
                      <m:jc m:val="left"/>
                    </m:oMathParaPr>
                    <m:oMath xmlns:m="http://schemas.openxmlformats.org/officeDocument/2006/math">
                      <m:r>
                        <a:rPr lang="en-GB" sz="2000" i="1">
                          <a:latin typeface="Cambria Math"/>
                        </a:rPr>
                        <m:t>𝑥</m:t>
                      </m:r>
                      <m:r>
                        <a:rPr lang="en-GB" sz="2000" i="1">
                          <a:latin typeface="Cambria Math"/>
                        </a:rPr>
                        <m:t> ~ </m:t>
                      </m:r>
                      <m:r>
                        <a:rPr lang="en-GB" sz="2000" i="1">
                          <a:latin typeface="Cambria Math"/>
                        </a:rPr>
                        <m:t>𝑁</m:t>
                      </m:r>
                      <m:r>
                        <a:rPr lang="en-GB" sz="2000" i="1">
                          <a:latin typeface="Cambria Math"/>
                        </a:rPr>
                        <m:t>( </m:t>
                      </m:r>
                      <m:r>
                        <a:rPr lang="en-GB" sz="2000" i="1">
                          <a:latin typeface="Cambria Math"/>
                          <a:ea typeface="Cambria Math"/>
                        </a:rPr>
                        <m:t>𝜇</m:t>
                      </m:r>
                      <m:r>
                        <a:rPr lang="en-GB" sz="2000" b="0" i="1" smtClean="0">
                          <a:latin typeface="Cambria Math"/>
                          <a:ea typeface="Cambria Math"/>
                        </a:rPr>
                        <m:t>=0</m:t>
                      </m:r>
                      <m:r>
                        <a:rPr lang="en-GB" sz="2000" i="1">
                          <a:latin typeface="Cambria Math"/>
                          <a:ea typeface="Cambria Math"/>
                        </a:rPr>
                        <m:t> , </m:t>
                      </m:r>
                      <m:r>
                        <a:rPr lang="en-GB" sz="2000" i="1">
                          <a:latin typeface="Cambria Math"/>
                          <a:ea typeface="Cambria Math"/>
                        </a:rPr>
                        <m:t>𝜎</m:t>
                      </m:r>
                      <m:r>
                        <a:rPr lang="en-GB" sz="2000" b="0" i="1" smtClean="0">
                          <a:latin typeface="Cambria Math"/>
                          <a:ea typeface="Cambria Math"/>
                        </a:rPr>
                        <m:t>=1</m:t>
                      </m:r>
                      <m:r>
                        <a:rPr lang="en-GB" sz="2000" i="1">
                          <a:latin typeface="Cambria Math"/>
                          <a:ea typeface="Cambria Math"/>
                        </a:rPr>
                        <m:t> )</m:t>
                      </m:r>
                    </m:oMath>
                  </m:oMathPara>
                </a14:m>
                <a:endParaRPr lang="en-GB" sz="2000" i="1" dirty="0"/>
              </a:p>
            </p:txBody>
          </p:sp>
        </mc:Choice>
        <mc:Fallback xmlns="">
          <p:sp>
            <p:nvSpPr>
              <p:cNvPr id="6" name="Rectangle 5"/>
              <p:cNvSpPr>
                <a:spLocks noRot="1" noChangeAspect="1" noMove="1" noResize="1" noEditPoints="1" noAdjustHandles="1" noChangeArrowheads="1" noChangeShapeType="1" noTextEdit="1"/>
              </p:cNvSpPr>
              <p:nvPr/>
            </p:nvSpPr>
            <p:spPr>
              <a:xfrm>
                <a:off x="6697651" y="4448795"/>
                <a:ext cx="5009099" cy="1938992"/>
              </a:xfrm>
              <a:prstGeom prst="rect">
                <a:avLst/>
              </a:prstGeom>
              <a:blipFill rotWithShape="1">
                <a:blip r:embed="rId5"/>
                <a:stretch>
                  <a:fillRect l="-1340" t="-1258" b="-2830"/>
                </a:stretch>
              </a:blipFill>
            </p:spPr>
            <p:txBody>
              <a:bodyPr/>
              <a:lstStyle/>
              <a:p>
                <a:r>
                  <a:rPr lang="en-GB">
                    <a:noFill/>
                  </a:rPr>
                  <a:t> </a:t>
                </a:r>
              </a:p>
            </p:txBody>
          </p:sp>
        </mc:Fallback>
      </mc:AlternateContent>
      <p:sp>
        <p:nvSpPr>
          <p:cNvPr id="7" name="Rectangle 6"/>
          <p:cNvSpPr/>
          <p:nvPr/>
        </p:nvSpPr>
        <p:spPr>
          <a:xfrm>
            <a:off x="1349288" y="360000"/>
            <a:ext cx="5521063" cy="769441"/>
          </a:xfrm>
          <a:prstGeom prst="rect">
            <a:avLst/>
          </a:prstGeom>
        </p:spPr>
        <p:txBody>
          <a:bodyPr wrap="none">
            <a:spAutoFit/>
          </a:bodyPr>
          <a:lstStyle/>
          <a:p>
            <a:r>
              <a:rPr lang="en-GB" sz="4400" b="1" dirty="0"/>
              <a:t>Normal Distribution</a:t>
            </a:r>
          </a:p>
        </p:txBody>
      </p:sp>
    </p:spTree>
    <p:extLst>
      <p:ext uri="{BB962C8B-B14F-4D97-AF65-F5344CB8AC3E}">
        <p14:creationId xmlns:p14="http://schemas.microsoft.com/office/powerpoint/2010/main" val="1025956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Rectangle 20"/>
              <p:cNvSpPr/>
              <p:nvPr/>
            </p:nvSpPr>
            <p:spPr>
              <a:xfrm>
                <a:off x="1540660" y="1526273"/>
                <a:ext cx="9813139" cy="2308324"/>
              </a:xfrm>
              <a:prstGeom prst="rect">
                <a:avLst/>
              </a:prstGeom>
            </p:spPr>
            <p:txBody>
              <a:bodyPr wrap="square">
                <a:spAutoFit/>
              </a:bodyPr>
              <a:lstStyle/>
              <a:p>
                <a:r>
                  <a:rPr lang="en-GB" dirty="0"/>
                  <a:t>A variable that follows a normal distribution with:</a:t>
                </a:r>
              </a:p>
              <a:p>
                <a:pPr marL="742950" lvl="1" indent="-285750">
                  <a:buFont typeface="Arial" panose="020B0604020202020204" pitchFamily="34" charset="0"/>
                  <a:buChar char="•"/>
                </a:pPr>
                <a:r>
                  <a:rPr lang="en-GB" dirty="0"/>
                  <a:t>mean = 0</a:t>
                </a:r>
              </a:p>
              <a:p>
                <a:pPr marL="742950" lvl="1" indent="-285750">
                  <a:buFont typeface="Arial" panose="020B0604020202020204" pitchFamily="34" charset="0"/>
                  <a:buChar char="•"/>
                </a:pPr>
                <a:r>
                  <a:rPr lang="en-GB" dirty="0"/>
                  <a:t>standard deviation = 1</a:t>
                </a:r>
              </a:p>
              <a:p>
                <a:r>
                  <a:rPr lang="en-GB" dirty="0"/>
                  <a:t>is known as a “</a:t>
                </a:r>
                <a:r>
                  <a:rPr lang="en-GB" dirty="0" err="1"/>
                  <a:t>stanardised</a:t>
                </a:r>
                <a:r>
                  <a:rPr lang="en-GB" dirty="0"/>
                  <a:t> value“ or “z-score”</a:t>
                </a:r>
              </a:p>
              <a:p>
                <a:endParaRPr lang="en-GB" dirty="0"/>
              </a:p>
              <a:p>
                <a:r>
                  <a:rPr lang="en-GB" dirty="0"/>
                  <a:t>It is convention to refer to this normal distribution as the “standard normal distribution”</a:t>
                </a:r>
              </a:p>
              <a:p>
                <a:endParaRPr lang="en-GB" dirty="0"/>
              </a:p>
              <a:p>
                <a:r>
                  <a:rPr lang="en-GB" dirty="0"/>
                  <a:t>This is usually written as:</a:t>
                </a:r>
                <a14:m>
                  <m:oMath xmlns:m="http://schemas.openxmlformats.org/officeDocument/2006/math">
                    <m:r>
                      <a:rPr lang="en-GB">
                        <a:latin typeface="Cambria Math"/>
                      </a:rPr>
                      <m:t> </m:t>
                    </m:r>
                    <m:r>
                      <a:rPr lang="en-GB" b="1" i="1">
                        <a:latin typeface="Cambria Math"/>
                      </a:rPr>
                      <m:t>𝒛</m:t>
                    </m:r>
                    <m:r>
                      <a:rPr lang="en-GB" i="1">
                        <a:latin typeface="Cambria Math"/>
                      </a:rPr>
                      <m:t> ~ </m:t>
                    </m:r>
                    <m:r>
                      <a:rPr lang="en-GB" i="1">
                        <a:latin typeface="Cambria Math"/>
                      </a:rPr>
                      <m:t>𝑁</m:t>
                    </m:r>
                    <m:d>
                      <m:dPr>
                        <m:ctrlPr>
                          <a:rPr lang="en-GB" i="1">
                            <a:latin typeface="Cambria Math" panose="02040503050406030204" pitchFamily="18" charset="0"/>
                          </a:rPr>
                        </m:ctrlPr>
                      </m:dPr>
                      <m:e>
                        <m:r>
                          <a:rPr lang="en-GB" i="1">
                            <a:latin typeface="Cambria Math"/>
                          </a:rPr>
                          <m:t> </m:t>
                        </m:r>
                        <m:r>
                          <a:rPr lang="en-GB" i="1">
                            <a:latin typeface="Cambria Math"/>
                            <a:ea typeface="Cambria Math"/>
                          </a:rPr>
                          <m:t>0 , 1 </m:t>
                        </m:r>
                      </m:e>
                    </m:d>
                  </m:oMath>
                </a14:m>
                <a:endParaRPr lang="en-GB" dirty="0">
                  <a:ea typeface="Cambria Math"/>
                </a:endParaRPr>
              </a:p>
            </p:txBody>
          </p:sp>
        </mc:Choice>
        <mc:Fallback xmlns="">
          <p:sp>
            <p:nvSpPr>
              <p:cNvPr id="21" name="Rectangle 20"/>
              <p:cNvSpPr>
                <a:spLocks noRot="1" noChangeAspect="1" noMove="1" noResize="1" noEditPoints="1" noAdjustHandles="1" noChangeArrowheads="1" noChangeShapeType="1" noTextEdit="1"/>
              </p:cNvSpPr>
              <p:nvPr/>
            </p:nvSpPr>
            <p:spPr>
              <a:xfrm>
                <a:off x="1540660" y="1526273"/>
                <a:ext cx="9813139" cy="2308324"/>
              </a:xfrm>
              <a:prstGeom prst="rect">
                <a:avLst/>
              </a:prstGeom>
              <a:blipFill rotWithShape="1">
                <a:blip r:embed="rId3"/>
                <a:stretch>
                  <a:fillRect l="-559" t="-1055" b="-3430"/>
                </a:stretch>
              </a:blipFill>
            </p:spPr>
            <p:txBody>
              <a:bodyPr/>
              <a:lstStyle/>
              <a:p>
                <a:r>
                  <a:rPr lang="en-GB">
                    <a:noFill/>
                  </a:rPr>
                  <a:t> </a:t>
                </a:r>
              </a:p>
            </p:txBody>
          </p:sp>
        </mc:Fallback>
      </mc:AlternateContent>
      <p:sp>
        <p:nvSpPr>
          <p:cNvPr id="22" name="Rectangle 21"/>
          <p:cNvSpPr/>
          <p:nvPr/>
        </p:nvSpPr>
        <p:spPr>
          <a:xfrm>
            <a:off x="1349288" y="360000"/>
            <a:ext cx="8082662" cy="769441"/>
          </a:xfrm>
          <a:prstGeom prst="rect">
            <a:avLst/>
          </a:prstGeom>
        </p:spPr>
        <p:txBody>
          <a:bodyPr wrap="none">
            <a:spAutoFit/>
          </a:bodyPr>
          <a:lstStyle/>
          <a:p>
            <a:r>
              <a:rPr lang="en-GB" sz="4400" b="1" dirty="0"/>
              <a:t>Standard Normal Distribution</a:t>
            </a:r>
          </a:p>
        </p:txBody>
      </p:sp>
    </p:spTree>
    <p:extLst>
      <p:ext uri="{BB962C8B-B14F-4D97-AF65-F5344CB8AC3E}">
        <p14:creationId xmlns:p14="http://schemas.microsoft.com/office/powerpoint/2010/main" val="3186308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56" y="2394209"/>
            <a:ext cx="3575501" cy="1619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0883" y="2384684"/>
            <a:ext cx="3559460" cy="1629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1954736" y="1823870"/>
                <a:ext cx="189879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a:rPr>
                        <m:t>𝑥</m:t>
                      </m:r>
                      <m:r>
                        <a:rPr lang="en-GB" sz="2400" i="1">
                          <a:latin typeface="Cambria Math"/>
                        </a:rPr>
                        <m:t> ~ </m:t>
                      </m:r>
                      <m:r>
                        <a:rPr lang="en-GB" sz="2400" i="1">
                          <a:latin typeface="Cambria Math"/>
                        </a:rPr>
                        <m:t>𝑁</m:t>
                      </m:r>
                      <m:r>
                        <a:rPr lang="en-GB" sz="2400" i="1">
                          <a:latin typeface="Cambria Math"/>
                        </a:rPr>
                        <m:t>( </m:t>
                      </m:r>
                      <m:r>
                        <a:rPr lang="en-GB" sz="2400" i="1">
                          <a:latin typeface="Cambria Math"/>
                          <a:ea typeface="Cambria Math"/>
                        </a:rPr>
                        <m:t>𝜇</m:t>
                      </m:r>
                      <m:r>
                        <a:rPr lang="en-GB" sz="2400" i="1">
                          <a:latin typeface="Cambria Math"/>
                          <a:ea typeface="Cambria Math"/>
                        </a:rPr>
                        <m:t> , </m:t>
                      </m:r>
                      <m:r>
                        <a:rPr lang="en-GB" sz="2400" i="1">
                          <a:latin typeface="Cambria Math"/>
                          <a:ea typeface="Cambria Math"/>
                        </a:rPr>
                        <m:t>𝜎</m:t>
                      </m:r>
                      <m:r>
                        <a:rPr lang="en-GB" sz="2400" i="1">
                          <a:latin typeface="Cambria Math"/>
                          <a:ea typeface="Cambria Math"/>
                        </a:rPr>
                        <m:t>)</m:t>
                      </m:r>
                    </m:oMath>
                  </m:oMathPara>
                </a14:m>
                <a:endParaRPr lang="en-GB" sz="2400" dirty="0"/>
              </a:p>
            </p:txBody>
          </p:sp>
        </mc:Choice>
        <mc:Fallback xmlns="">
          <p:sp>
            <p:nvSpPr>
              <p:cNvPr id="4" name="Rectangle 3"/>
              <p:cNvSpPr>
                <a:spLocks noRot="1" noChangeAspect="1" noMove="1" noResize="1" noEditPoints="1" noAdjustHandles="1" noChangeArrowheads="1" noChangeShapeType="1" noTextEdit="1"/>
              </p:cNvSpPr>
              <p:nvPr/>
            </p:nvSpPr>
            <p:spPr>
              <a:xfrm>
                <a:off x="1954736" y="1823870"/>
                <a:ext cx="1898790" cy="461665"/>
              </a:xfrm>
              <a:prstGeom prst="rect">
                <a:avLst/>
              </a:prstGeom>
              <a:blipFill rotWithShape="1">
                <a:blip r:embed="rId5"/>
                <a:stretch>
                  <a:fillRect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240806" y="1823870"/>
                <a:ext cx="29217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a:rPr>
                        <m:t>𝑍</m:t>
                      </m:r>
                      <m:r>
                        <a:rPr lang="en-GB" sz="2400" i="1">
                          <a:latin typeface="Cambria Math"/>
                        </a:rPr>
                        <m:t> ~ </m:t>
                      </m:r>
                      <m:r>
                        <a:rPr lang="en-GB" sz="2400" i="1">
                          <a:latin typeface="Cambria Math"/>
                        </a:rPr>
                        <m:t>𝑁</m:t>
                      </m:r>
                      <m:r>
                        <a:rPr lang="en-GB" sz="2400" i="1">
                          <a:latin typeface="Cambria Math"/>
                        </a:rPr>
                        <m:t>(</m:t>
                      </m:r>
                      <m:r>
                        <a:rPr lang="en-GB" sz="2400" i="1">
                          <a:latin typeface="Cambria Math"/>
                          <a:ea typeface="Cambria Math"/>
                        </a:rPr>
                        <m:t>𝜇</m:t>
                      </m:r>
                      <m:r>
                        <a:rPr lang="en-GB" sz="2400" i="1">
                          <a:latin typeface="Cambria Math"/>
                          <a:ea typeface="Cambria Math"/>
                        </a:rPr>
                        <m:t>=0, </m:t>
                      </m:r>
                      <m:r>
                        <a:rPr lang="en-GB" sz="2400" i="1">
                          <a:latin typeface="Cambria Math"/>
                          <a:ea typeface="Cambria Math"/>
                        </a:rPr>
                        <m:t>𝜎</m:t>
                      </m:r>
                      <m:r>
                        <a:rPr lang="en-GB" sz="2400" i="1">
                          <a:latin typeface="Cambria Math"/>
                          <a:ea typeface="Cambria Math"/>
                        </a:rPr>
                        <m:t>=1)</m:t>
                      </m:r>
                    </m:oMath>
                  </m:oMathPara>
                </a14:m>
                <a:endParaRPr lang="en-GB" sz="2400" i="1" dirty="0"/>
              </a:p>
            </p:txBody>
          </p:sp>
        </mc:Choice>
        <mc:Fallback xmlns="">
          <p:sp>
            <p:nvSpPr>
              <p:cNvPr id="5" name="Rectangle 4"/>
              <p:cNvSpPr>
                <a:spLocks noRot="1" noChangeAspect="1" noMove="1" noResize="1" noEditPoints="1" noAdjustHandles="1" noChangeArrowheads="1" noChangeShapeType="1" noTextEdit="1"/>
              </p:cNvSpPr>
              <p:nvPr/>
            </p:nvSpPr>
            <p:spPr>
              <a:xfrm>
                <a:off x="8240806" y="1823870"/>
                <a:ext cx="2921762" cy="461665"/>
              </a:xfrm>
              <a:prstGeom prst="rect">
                <a:avLst/>
              </a:prstGeom>
              <a:blipFill rotWithShape="1">
                <a:blip r:embed="rId6"/>
                <a:stretch>
                  <a:fillRect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868844" y="2254414"/>
                <a:ext cx="2334550" cy="586571"/>
              </a:xfrm>
              <a:prstGeom prst="rect">
                <a:avLst/>
              </a:prstGeom>
              <a:solidFill>
                <a:schemeClr val="tx2"/>
              </a:solidFill>
            </p:spPr>
            <p:txBody>
              <a:bodyPr wrap="none">
                <a:spAutoFit/>
              </a:bodyPr>
              <a:lstStyle/>
              <a:p>
                <a:r>
                  <a:rPr lang="en-GB" b="1" dirty="0"/>
                  <a:t>z-score</a:t>
                </a:r>
                <a:r>
                  <a:rPr lang="en-GB" dirty="0"/>
                  <a:t> = </a:t>
                </a:r>
                <a14:m>
                  <m:oMath xmlns:m="http://schemas.openxmlformats.org/officeDocument/2006/math">
                    <m:r>
                      <m:rPr>
                        <m:sty m:val="p"/>
                      </m:rPr>
                      <a:rPr lang="en-GB" sz="2400">
                        <a:latin typeface="Cambria Math"/>
                      </a:rPr>
                      <m:t>z</m:t>
                    </m:r>
                    <m:r>
                      <a:rPr lang="en-GB" sz="2400">
                        <a:latin typeface="Cambria Math"/>
                      </a:rPr>
                      <m:t>=</m:t>
                    </m:r>
                    <m:f>
                      <m:fPr>
                        <m:ctrlPr>
                          <a:rPr lang="en-GB" sz="2400" i="1">
                            <a:latin typeface="Cambria Math" panose="02040503050406030204" pitchFamily="18" charset="0"/>
                          </a:rPr>
                        </m:ctrlPr>
                      </m:fPr>
                      <m:num>
                        <m:r>
                          <a:rPr lang="en-GB" sz="2400" i="1">
                            <a:latin typeface="Cambria Math"/>
                          </a:rPr>
                          <m:t>𝑥</m:t>
                        </m:r>
                        <m:r>
                          <a:rPr lang="en-GB" sz="2400" i="1">
                            <a:latin typeface="Cambria Math"/>
                          </a:rPr>
                          <m:t> − </m:t>
                        </m:r>
                        <m:r>
                          <a:rPr lang="en-GB" sz="2400" i="1">
                            <a:latin typeface="Cambria Math"/>
                            <a:ea typeface="Cambria Math"/>
                          </a:rPr>
                          <m:t>𝜇</m:t>
                        </m:r>
                      </m:num>
                      <m:den>
                        <m:r>
                          <a:rPr lang="en-GB" sz="2400" i="1">
                            <a:latin typeface="Cambria Math"/>
                            <a:ea typeface="Cambria Math"/>
                          </a:rPr>
                          <m:t>𝜎</m:t>
                        </m:r>
                      </m:den>
                    </m:f>
                  </m:oMath>
                </a14:m>
                <a:endParaRPr lang="en-GB" sz="2400" dirty="0"/>
              </a:p>
            </p:txBody>
          </p:sp>
        </mc:Choice>
        <mc:Fallback xmlns="">
          <p:sp>
            <p:nvSpPr>
              <p:cNvPr id="6" name="Rectangle 5"/>
              <p:cNvSpPr>
                <a:spLocks noRot="1" noChangeAspect="1" noMove="1" noResize="1" noEditPoints="1" noAdjustHandles="1" noChangeArrowheads="1" noChangeShapeType="1" noTextEdit="1"/>
              </p:cNvSpPr>
              <p:nvPr/>
            </p:nvSpPr>
            <p:spPr>
              <a:xfrm>
                <a:off x="4868844" y="2254414"/>
                <a:ext cx="2334550" cy="586571"/>
              </a:xfrm>
              <a:prstGeom prst="rect">
                <a:avLst/>
              </a:prstGeom>
              <a:blipFill rotWithShape="1">
                <a:blip r:embed="rId7"/>
                <a:stretch>
                  <a:fillRect l="-2350"/>
                </a:stretch>
              </a:blipFill>
            </p:spPr>
            <p:txBody>
              <a:bodyPr/>
              <a:lstStyle/>
              <a:p>
                <a:r>
                  <a:rPr lang="en-GB">
                    <a:noFill/>
                  </a:rPr>
                  <a:t> </a:t>
                </a:r>
              </a:p>
            </p:txBody>
          </p:sp>
        </mc:Fallback>
      </mc:AlternateContent>
      <p:sp>
        <p:nvSpPr>
          <p:cNvPr id="7" name="Rectangle 6"/>
          <p:cNvSpPr/>
          <p:nvPr/>
        </p:nvSpPr>
        <p:spPr>
          <a:xfrm>
            <a:off x="1577453" y="1376003"/>
            <a:ext cx="2885726" cy="461665"/>
          </a:xfrm>
          <a:prstGeom prst="rect">
            <a:avLst/>
          </a:prstGeom>
        </p:spPr>
        <p:txBody>
          <a:bodyPr wrap="none">
            <a:spAutoFit/>
          </a:bodyPr>
          <a:lstStyle/>
          <a:p>
            <a:r>
              <a:rPr lang="en-GB" sz="2400" dirty="0"/>
              <a:t>Normal Distribution</a:t>
            </a:r>
          </a:p>
        </p:txBody>
      </p:sp>
      <p:sp>
        <p:nvSpPr>
          <p:cNvPr id="8" name="Rectangle 7"/>
          <p:cNvSpPr/>
          <p:nvPr/>
        </p:nvSpPr>
        <p:spPr>
          <a:xfrm>
            <a:off x="7720984" y="1376003"/>
            <a:ext cx="4196983" cy="461665"/>
          </a:xfrm>
          <a:prstGeom prst="rect">
            <a:avLst/>
          </a:prstGeom>
        </p:spPr>
        <p:txBody>
          <a:bodyPr wrap="none">
            <a:spAutoFit/>
          </a:bodyPr>
          <a:lstStyle/>
          <a:p>
            <a:r>
              <a:rPr lang="en-GB" sz="2400" dirty="0"/>
              <a:t>Standard Normal Distribution</a:t>
            </a:r>
          </a:p>
        </p:txBody>
      </p:sp>
      <p:sp>
        <p:nvSpPr>
          <p:cNvPr id="9" name="TextBox 8"/>
          <p:cNvSpPr txBox="1"/>
          <p:nvPr/>
        </p:nvSpPr>
        <p:spPr>
          <a:xfrm>
            <a:off x="4868844" y="2840985"/>
            <a:ext cx="2678000" cy="948906"/>
          </a:xfrm>
          <a:prstGeom prst="rightArrow">
            <a:avLst/>
          </a:prstGeom>
          <a:solidFill>
            <a:schemeClr val="tx2"/>
          </a:solidFill>
        </p:spPr>
        <p:txBody>
          <a:bodyPr vert="horz" wrap="square" lIns="0" tIns="0" rIns="0" bIns="0" rtlCol="0" anchor="t" anchorCtr="0">
            <a:noAutofit/>
          </a:bodyPr>
          <a:lstStyle/>
          <a:p>
            <a:pPr algn="l"/>
            <a:r>
              <a:rPr lang="en-GB" sz="2800" dirty="0">
                <a:solidFill>
                  <a:srgbClr val="000000"/>
                </a:solidFill>
              </a:rPr>
              <a:t>“standardise”</a:t>
            </a:r>
          </a:p>
        </p:txBody>
      </p:sp>
      <p:sp>
        <p:nvSpPr>
          <p:cNvPr id="11" name="Rectangle 10"/>
          <p:cNvSpPr/>
          <p:nvPr/>
        </p:nvSpPr>
        <p:spPr>
          <a:xfrm>
            <a:off x="1349288" y="360000"/>
            <a:ext cx="3304110" cy="769441"/>
          </a:xfrm>
          <a:prstGeom prst="rect">
            <a:avLst/>
          </a:prstGeom>
        </p:spPr>
        <p:txBody>
          <a:bodyPr wrap="none">
            <a:spAutoFit/>
          </a:bodyPr>
          <a:lstStyle/>
          <a:p>
            <a:r>
              <a:rPr lang="en-GB" sz="4400" b="1" dirty="0"/>
              <a:t>Standardise</a:t>
            </a:r>
          </a:p>
        </p:txBody>
      </p:sp>
      <p:sp>
        <p:nvSpPr>
          <p:cNvPr id="12" name="Rectangle 11"/>
          <p:cNvSpPr/>
          <p:nvPr/>
        </p:nvSpPr>
        <p:spPr>
          <a:xfrm>
            <a:off x="975399" y="4598938"/>
            <a:ext cx="10596394" cy="1754326"/>
          </a:xfrm>
          <a:prstGeom prst="rect">
            <a:avLst/>
          </a:prstGeom>
        </p:spPr>
        <p:txBody>
          <a:bodyPr wrap="square">
            <a:spAutoFit/>
          </a:bodyPr>
          <a:lstStyle/>
          <a:p>
            <a:r>
              <a:rPr lang="en-GB" dirty="0">
                <a:solidFill>
                  <a:srgbClr val="004050"/>
                </a:solidFill>
                <a:ea typeface="Cambria Math"/>
              </a:rPr>
              <a:t>Benefits?</a:t>
            </a:r>
          </a:p>
          <a:p>
            <a:endParaRPr lang="en-GB" dirty="0">
              <a:solidFill>
                <a:srgbClr val="004050"/>
              </a:solidFill>
              <a:ea typeface="Cambria Math"/>
            </a:endParaRPr>
          </a:p>
          <a:p>
            <a:pPr marL="285750" indent="-285750">
              <a:buFont typeface="Wingdings" panose="05000000000000000000" pitchFamily="2" charset="2"/>
              <a:buChar char="ü"/>
            </a:pPr>
            <a:r>
              <a:rPr lang="en-GB" dirty="0">
                <a:solidFill>
                  <a:srgbClr val="004050"/>
                </a:solidFill>
              </a:rPr>
              <a:t>Transforming data to comparable scales can prevent variables with larger ranges outweighing those with smaller ranges</a:t>
            </a:r>
          </a:p>
          <a:p>
            <a:pPr marL="285750" indent="-285750">
              <a:buFont typeface="Wingdings" panose="05000000000000000000" pitchFamily="2" charset="2"/>
              <a:buChar char="ü"/>
            </a:pPr>
            <a:endParaRPr lang="en-GB" dirty="0">
              <a:solidFill>
                <a:srgbClr val="004050"/>
              </a:solidFill>
            </a:endParaRPr>
          </a:p>
          <a:p>
            <a:pPr marL="285750" indent="-285750">
              <a:buFont typeface="Wingdings" panose="05000000000000000000" pitchFamily="2" charset="2"/>
              <a:buChar char="ü"/>
            </a:pPr>
            <a:r>
              <a:rPr lang="en-GB" dirty="0">
                <a:solidFill>
                  <a:srgbClr val="004050"/>
                </a:solidFill>
              </a:rPr>
              <a:t>Standardised scores are without units, because units are cancelled when we standardise the spread.</a:t>
            </a:r>
            <a:endParaRPr lang="en-GB" dirty="0">
              <a:solidFill>
                <a:srgbClr val="004050"/>
              </a:solidFill>
              <a:ea typeface="Cambria Math"/>
            </a:endParaRPr>
          </a:p>
        </p:txBody>
      </p:sp>
    </p:spTree>
    <p:extLst>
      <p:ext uri="{BB962C8B-B14F-4D97-AF65-F5344CB8AC3E}">
        <p14:creationId xmlns:p14="http://schemas.microsoft.com/office/powerpoint/2010/main" val="1157841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59" y="3233474"/>
            <a:ext cx="3575501" cy="1619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1986" y="3223949"/>
            <a:ext cx="3559460" cy="1629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Rectangle 1"/>
              <p:cNvSpPr/>
              <p:nvPr/>
            </p:nvSpPr>
            <p:spPr>
              <a:xfrm>
                <a:off x="1705839" y="2663135"/>
                <a:ext cx="189879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a:rPr>
                        <m:t>𝑥</m:t>
                      </m:r>
                      <m:r>
                        <a:rPr lang="en-GB" sz="2400" i="1">
                          <a:latin typeface="Cambria Math"/>
                        </a:rPr>
                        <m:t> ~ </m:t>
                      </m:r>
                      <m:r>
                        <a:rPr lang="en-GB" sz="2400" i="1">
                          <a:latin typeface="Cambria Math"/>
                        </a:rPr>
                        <m:t>𝑁</m:t>
                      </m:r>
                      <m:r>
                        <a:rPr lang="en-GB" sz="2400" i="1">
                          <a:latin typeface="Cambria Math"/>
                        </a:rPr>
                        <m:t>( </m:t>
                      </m:r>
                      <m:r>
                        <a:rPr lang="en-GB" sz="2400" i="1">
                          <a:latin typeface="Cambria Math"/>
                          <a:ea typeface="Cambria Math"/>
                        </a:rPr>
                        <m:t>𝜇</m:t>
                      </m:r>
                      <m:r>
                        <a:rPr lang="en-GB" sz="2400" i="1">
                          <a:latin typeface="Cambria Math"/>
                          <a:ea typeface="Cambria Math"/>
                        </a:rPr>
                        <m:t> , </m:t>
                      </m:r>
                      <m:r>
                        <a:rPr lang="en-GB" sz="2400" i="1">
                          <a:latin typeface="Cambria Math"/>
                          <a:ea typeface="Cambria Math"/>
                        </a:rPr>
                        <m:t>𝜎</m:t>
                      </m:r>
                      <m:r>
                        <a:rPr lang="en-GB" sz="2400" i="1">
                          <a:latin typeface="Cambria Math"/>
                          <a:ea typeface="Cambria Math"/>
                        </a:rPr>
                        <m:t>)</m:t>
                      </m:r>
                    </m:oMath>
                  </m:oMathPara>
                </a14:m>
                <a:endParaRPr lang="en-GB" sz="2400" dirty="0"/>
              </a:p>
            </p:txBody>
          </p:sp>
        </mc:Choice>
        <mc:Fallback xmlns="">
          <p:sp>
            <p:nvSpPr>
              <p:cNvPr id="2" name="Rectangle 1"/>
              <p:cNvSpPr>
                <a:spLocks noRot="1" noChangeAspect="1" noMove="1" noResize="1" noEditPoints="1" noAdjustHandles="1" noChangeArrowheads="1" noChangeShapeType="1" noTextEdit="1"/>
              </p:cNvSpPr>
              <p:nvPr/>
            </p:nvSpPr>
            <p:spPr>
              <a:xfrm>
                <a:off x="1705839" y="2663135"/>
                <a:ext cx="1898790" cy="461665"/>
              </a:xfrm>
              <a:prstGeom prst="rect">
                <a:avLst/>
              </a:prstGeom>
              <a:blipFill rotWithShape="1">
                <a:blip r:embed="rId5"/>
                <a:stretch>
                  <a:fillRect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991909" y="2663135"/>
                <a:ext cx="29217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smtClean="0">
                          <a:solidFill>
                            <a:srgbClr val="7F007D"/>
                          </a:solidFill>
                          <a:latin typeface="Cambria Math"/>
                        </a:rPr>
                        <m:t>𝑍</m:t>
                      </m:r>
                      <m:r>
                        <a:rPr lang="en-GB" sz="2400" i="1">
                          <a:latin typeface="Cambria Math"/>
                        </a:rPr>
                        <m:t> ~ </m:t>
                      </m:r>
                      <m:r>
                        <a:rPr lang="en-GB" sz="2400" i="1">
                          <a:latin typeface="Cambria Math"/>
                        </a:rPr>
                        <m:t>𝑁</m:t>
                      </m:r>
                      <m:r>
                        <a:rPr lang="en-GB" sz="2400" i="1">
                          <a:latin typeface="Cambria Math"/>
                        </a:rPr>
                        <m:t>(</m:t>
                      </m:r>
                      <m:r>
                        <a:rPr lang="en-GB" sz="2400" i="1">
                          <a:latin typeface="Cambria Math"/>
                          <a:ea typeface="Cambria Math"/>
                        </a:rPr>
                        <m:t>𝜇</m:t>
                      </m:r>
                      <m:r>
                        <a:rPr lang="en-GB" sz="2400" i="1">
                          <a:latin typeface="Cambria Math"/>
                          <a:ea typeface="Cambria Math"/>
                        </a:rPr>
                        <m:t>=0, </m:t>
                      </m:r>
                      <m:r>
                        <a:rPr lang="en-GB" sz="2400" i="1">
                          <a:latin typeface="Cambria Math"/>
                          <a:ea typeface="Cambria Math"/>
                        </a:rPr>
                        <m:t>𝜎</m:t>
                      </m:r>
                      <m:r>
                        <a:rPr lang="en-GB" sz="2400" i="1">
                          <a:latin typeface="Cambria Math"/>
                          <a:ea typeface="Cambria Math"/>
                        </a:rPr>
                        <m:t>=1)</m:t>
                      </m:r>
                    </m:oMath>
                  </m:oMathPara>
                </a14:m>
                <a:endParaRPr lang="en-GB" sz="2400" i="1" dirty="0"/>
              </a:p>
            </p:txBody>
          </p:sp>
        </mc:Choice>
        <mc:Fallback xmlns="">
          <p:sp>
            <p:nvSpPr>
              <p:cNvPr id="3" name="Rectangle 2"/>
              <p:cNvSpPr>
                <a:spLocks noRot="1" noChangeAspect="1" noMove="1" noResize="1" noEditPoints="1" noAdjustHandles="1" noChangeArrowheads="1" noChangeShapeType="1" noTextEdit="1"/>
              </p:cNvSpPr>
              <p:nvPr/>
            </p:nvSpPr>
            <p:spPr>
              <a:xfrm>
                <a:off x="7991909" y="2663135"/>
                <a:ext cx="2921762" cy="461665"/>
              </a:xfrm>
              <a:prstGeom prst="rect">
                <a:avLst/>
              </a:prstGeom>
              <a:blipFill rotWithShape="1">
                <a:blip r:embed="rId6"/>
                <a:stretch>
                  <a:fillRect r="-209"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619947" y="3093679"/>
                <a:ext cx="2334550" cy="586571"/>
              </a:xfrm>
              <a:prstGeom prst="rect">
                <a:avLst/>
              </a:prstGeom>
              <a:solidFill>
                <a:schemeClr val="tx2"/>
              </a:solidFill>
            </p:spPr>
            <p:txBody>
              <a:bodyPr wrap="none">
                <a:spAutoFit/>
              </a:bodyPr>
              <a:lstStyle/>
              <a:p>
                <a:r>
                  <a:rPr lang="en-GB" b="1" dirty="0"/>
                  <a:t>z-score</a:t>
                </a:r>
                <a:r>
                  <a:rPr lang="en-GB" dirty="0"/>
                  <a:t> = </a:t>
                </a:r>
                <a14:m>
                  <m:oMath xmlns:m="http://schemas.openxmlformats.org/officeDocument/2006/math">
                    <m:r>
                      <m:rPr>
                        <m:sty m:val="p"/>
                      </m:rPr>
                      <a:rPr lang="en-GB" sz="2400">
                        <a:latin typeface="Cambria Math"/>
                      </a:rPr>
                      <m:t>z</m:t>
                    </m:r>
                    <m:r>
                      <a:rPr lang="en-GB" sz="2400">
                        <a:latin typeface="Cambria Math"/>
                      </a:rPr>
                      <m:t>=</m:t>
                    </m:r>
                    <m:f>
                      <m:fPr>
                        <m:ctrlPr>
                          <a:rPr lang="en-GB" sz="2400" i="1">
                            <a:latin typeface="Cambria Math" panose="02040503050406030204" pitchFamily="18" charset="0"/>
                          </a:rPr>
                        </m:ctrlPr>
                      </m:fPr>
                      <m:num>
                        <m:r>
                          <a:rPr lang="en-GB" sz="2400" i="1">
                            <a:latin typeface="Cambria Math"/>
                          </a:rPr>
                          <m:t>𝑥</m:t>
                        </m:r>
                        <m:r>
                          <a:rPr lang="en-GB" sz="2400" i="1">
                            <a:latin typeface="Cambria Math"/>
                          </a:rPr>
                          <m:t> − </m:t>
                        </m:r>
                        <m:r>
                          <a:rPr lang="en-GB" sz="2400" i="1">
                            <a:latin typeface="Cambria Math"/>
                            <a:ea typeface="Cambria Math"/>
                          </a:rPr>
                          <m:t>𝜇</m:t>
                        </m:r>
                      </m:num>
                      <m:den>
                        <m:r>
                          <a:rPr lang="en-GB" sz="2400" i="1">
                            <a:latin typeface="Cambria Math"/>
                            <a:ea typeface="Cambria Math"/>
                          </a:rPr>
                          <m:t>𝜎</m:t>
                        </m:r>
                      </m:den>
                    </m:f>
                  </m:oMath>
                </a14:m>
                <a:endParaRPr lang="en-GB" sz="2400" dirty="0"/>
              </a:p>
            </p:txBody>
          </p:sp>
        </mc:Choice>
        <mc:Fallback xmlns="">
          <p:sp>
            <p:nvSpPr>
              <p:cNvPr id="4" name="Rectangle 3"/>
              <p:cNvSpPr>
                <a:spLocks noRot="1" noChangeAspect="1" noMove="1" noResize="1" noEditPoints="1" noAdjustHandles="1" noChangeArrowheads="1" noChangeShapeType="1" noTextEdit="1"/>
              </p:cNvSpPr>
              <p:nvPr/>
            </p:nvSpPr>
            <p:spPr>
              <a:xfrm>
                <a:off x="4619947" y="3093679"/>
                <a:ext cx="2334550" cy="586571"/>
              </a:xfrm>
              <a:prstGeom prst="rect">
                <a:avLst/>
              </a:prstGeom>
              <a:blipFill rotWithShape="1">
                <a:blip r:embed="rId7"/>
                <a:stretch>
                  <a:fillRect l="-2350"/>
                </a:stretch>
              </a:blipFill>
            </p:spPr>
            <p:txBody>
              <a:bodyPr/>
              <a:lstStyle/>
              <a:p>
                <a:r>
                  <a:rPr lang="en-GB">
                    <a:noFill/>
                  </a:rPr>
                  <a:t> </a:t>
                </a:r>
              </a:p>
            </p:txBody>
          </p:sp>
        </mc:Fallback>
      </mc:AlternateContent>
      <p:sp>
        <p:nvSpPr>
          <p:cNvPr id="5" name="Rectangle 4"/>
          <p:cNvSpPr/>
          <p:nvPr/>
        </p:nvSpPr>
        <p:spPr>
          <a:xfrm>
            <a:off x="1328556" y="2253368"/>
            <a:ext cx="2885726" cy="461665"/>
          </a:xfrm>
          <a:prstGeom prst="rect">
            <a:avLst/>
          </a:prstGeom>
        </p:spPr>
        <p:txBody>
          <a:bodyPr wrap="none">
            <a:spAutoFit/>
          </a:bodyPr>
          <a:lstStyle/>
          <a:p>
            <a:r>
              <a:rPr lang="en-GB" sz="2400" dirty="0"/>
              <a:t>Normal Distribution</a:t>
            </a:r>
          </a:p>
        </p:txBody>
      </p:sp>
      <p:sp>
        <p:nvSpPr>
          <p:cNvPr id="8" name="Rectangle 7"/>
          <p:cNvSpPr/>
          <p:nvPr/>
        </p:nvSpPr>
        <p:spPr>
          <a:xfrm>
            <a:off x="7472087" y="2253368"/>
            <a:ext cx="4196983" cy="461665"/>
          </a:xfrm>
          <a:prstGeom prst="rect">
            <a:avLst/>
          </a:prstGeom>
        </p:spPr>
        <p:txBody>
          <a:bodyPr wrap="none">
            <a:spAutoFit/>
          </a:bodyPr>
          <a:lstStyle/>
          <a:p>
            <a:r>
              <a:rPr lang="en-GB" sz="2400" dirty="0"/>
              <a:t>Standard Normal Distribution</a:t>
            </a:r>
          </a:p>
        </p:txBody>
      </p:sp>
      <p:sp>
        <p:nvSpPr>
          <p:cNvPr id="6" name="TextBox 5"/>
          <p:cNvSpPr txBox="1"/>
          <p:nvPr/>
        </p:nvSpPr>
        <p:spPr>
          <a:xfrm>
            <a:off x="4619947" y="3680250"/>
            <a:ext cx="2678000" cy="948906"/>
          </a:xfrm>
          <a:prstGeom prst="rightArrow">
            <a:avLst/>
          </a:prstGeom>
          <a:solidFill>
            <a:schemeClr val="tx2"/>
          </a:solidFill>
        </p:spPr>
        <p:txBody>
          <a:bodyPr vert="horz" wrap="square" lIns="0" tIns="0" rIns="0" bIns="0" rtlCol="0" anchor="t" anchorCtr="0">
            <a:noAutofit/>
          </a:bodyPr>
          <a:lstStyle/>
          <a:p>
            <a:pPr algn="l"/>
            <a:r>
              <a:rPr lang="en-GB" sz="2800" dirty="0">
                <a:solidFill>
                  <a:srgbClr val="000000"/>
                </a:solidFill>
              </a:rPr>
              <a:t>“standardise”</a:t>
            </a:r>
          </a:p>
        </p:txBody>
      </p:sp>
      <p:sp>
        <p:nvSpPr>
          <p:cNvPr id="7" name="Rectangle 6"/>
          <p:cNvSpPr/>
          <p:nvPr/>
        </p:nvSpPr>
        <p:spPr>
          <a:xfrm>
            <a:off x="1281728" y="360000"/>
            <a:ext cx="9010988" cy="1384995"/>
          </a:xfrm>
          <a:prstGeom prst="rect">
            <a:avLst/>
          </a:prstGeom>
        </p:spPr>
        <p:txBody>
          <a:bodyPr wrap="square">
            <a:spAutoFit/>
          </a:bodyPr>
          <a:lstStyle/>
          <a:p>
            <a:r>
              <a:rPr lang="en-GB" sz="4400" b="1" dirty="0"/>
              <a:t>Standardise: Example</a:t>
            </a:r>
          </a:p>
          <a:p>
            <a:endParaRPr lang="en-GB" sz="2000" dirty="0"/>
          </a:p>
          <a:p>
            <a:r>
              <a:rPr lang="en-GB" sz="2000" dirty="0"/>
              <a:t>Exam results (maximum score: 60):    21, 14, 25, 31, 30, 17, 36, 13, 27, 21, 18</a:t>
            </a:r>
          </a:p>
        </p:txBody>
      </p:sp>
      <p:sp>
        <p:nvSpPr>
          <p:cNvPr id="9" name="Rectangle 8"/>
          <p:cNvSpPr/>
          <p:nvPr/>
        </p:nvSpPr>
        <p:spPr>
          <a:xfrm>
            <a:off x="2335117" y="4744533"/>
            <a:ext cx="450764" cy="369332"/>
          </a:xfrm>
          <a:prstGeom prst="rect">
            <a:avLst/>
          </a:prstGeom>
        </p:spPr>
        <p:txBody>
          <a:bodyPr wrap="none">
            <a:spAutoFit/>
          </a:bodyPr>
          <a:lstStyle/>
          <a:p>
            <a:r>
              <a:rPr lang="en-GB" b="1" dirty="0"/>
              <a:t>23</a:t>
            </a:r>
          </a:p>
        </p:txBody>
      </p:sp>
      <p:sp>
        <p:nvSpPr>
          <p:cNvPr id="12" name="Rectangle 11"/>
          <p:cNvSpPr/>
          <p:nvPr/>
        </p:nvSpPr>
        <p:spPr>
          <a:xfrm>
            <a:off x="1892529" y="4791182"/>
            <a:ext cx="434734" cy="369332"/>
          </a:xfrm>
          <a:prstGeom prst="rect">
            <a:avLst/>
          </a:prstGeom>
        </p:spPr>
        <p:txBody>
          <a:bodyPr wrap="none">
            <a:spAutoFit/>
          </a:bodyPr>
          <a:lstStyle/>
          <a:p>
            <a:r>
              <a:rPr lang="en-GB" dirty="0"/>
              <a:t>16</a:t>
            </a:r>
          </a:p>
        </p:txBody>
      </p:sp>
      <p:sp>
        <p:nvSpPr>
          <p:cNvPr id="13" name="Rectangle 12"/>
          <p:cNvSpPr/>
          <p:nvPr/>
        </p:nvSpPr>
        <p:spPr>
          <a:xfrm>
            <a:off x="2804357" y="4791182"/>
            <a:ext cx="434734" cy="369332"/>
          </a:xfrm>
          <a:prstGeom prst="rect">
            <a:avLst/>
          </a:prstGeom>
        </p:spPr>
        <p:txBody>
          <a:bodyPr wrap="none">
            <a:spAutoFit/>
          </a:bodyPr>
          <a:lstStyle/>
          <a:p>
            <a:r>
              <a:rPr lang="en-GB" dirty="0"/>
              <a:t>30</a:t>
            </a:r>
          </a:p>
        </p:txBody>
      </p:sp>
      <p:sp>
        <p:nvSpPr>
          <p:cNvPr id="14" name="Rectangle 13"/>
          <p:cNvSpPr/>
          <p:nvPr/>
        </p:nvSpPr>
        <p:spPr>
          <a:xfrm>
            <a:off x="3286408" y="4791182"/>
            <a:ext cx="434734" cy="369332"/>
          </a:xfrm>
          <a:prstGeom prst="rect">
            <a:avLst/>
          </a:prstGeom>
        </p:spPr>
        <p:txBody>
          <a:bodyPr wrap="none">
            <a:spAutoFit/>
          </a:bodyPr>
          <a:lstStyle/>
          <a:p>
            <a:r>
              <a:rPr lang="en-GB" dirty="0"/>
              <a:t>37</a:t>
            </a:r>
          </a:p>
        </p:txBody>
      </p:sp>
      <p:sp>
        <p:nvSpPr>
          <p:cNvPr id="15" name="Rectangle 14"/>
          <p:cNvSpPr/>
          <p:nvPr/>
        </p:nvSpPr>
        <p:spPr>
          <a:xfrm>
            <a:off x="9130780" y="4744533"/>
            <a:ext cx="317716" cy="369332"/>
          </a:xfrm>
          <a:prstGeom prst="rect">
            <a:avLst/>
          </a:prstGeom>
        </p:spPr>
        <p:txBody>
          <a:bodyPr wrap="none">
            <a:spAutoFit/>
          </a:bodyPr>
          <a:lstStyle/>
          <a:p>
            <a:r>
              <a:rPr lang="en-GB" b="1" dirty="0">
                <a:solidFill>
                  <a:srgbClr val="7F007D"/>
                </a:solidFill>
              </a:rPr>
              <a:t>0</a:t>
            </a:r>
          </a:p>
        </p:txBody>
      </p:sp>
      <p:sp>
        <p:nvSpPr>
          <p:cNvPr id="16" name="Rectangle 15"/>
          <p:cNvSpPr/>
          <p:nvPr/>
        </p:nvSpPr>
        <p:spPr>
          <a:xfrm>
            <a:off x="9570578" y="4768819"/>
            <a:ext cx="317716" cy="369332"/>
          </a:xfrm>
          <a:prstGeom prst="rect">
            <a:avLst/>
          </a:prstGeom>
        </p:spPr>
        <p:txBody>
          <a:bodyPr wrap="none">
            <a:spAutoFit/>
          </a:bodyPr>
          <a:lstStyle/>
          <a:p>
            <a:r>
              <a:rPr lang="en-GB" dirty="0">
                <a:solidFill>
                  <a:srgbClr val="7F007D"/>
                </a:solidFill>
              </a:rPr>
              <a:t>1</a:t>
            </a:r>
          </a:p>
        </p:txBody>
      </p:sp>
      <p:sp>
        <p:nvSpPr>
          <p:cNvPr id="17" name="Rectangle 16"/>
          <p:cNvSpPr/>
          <p:nvPr/>
        </p:nvSpPr>
        <p:spPr>
          <a:xfrm>
            <a:off x="10012280" y="4768819"/>
            <a:ext cx="317716" cy="369332"/>
          </a:xfrm>
          <a:prstGeom prst="rect">
            <a:avLst/>
          </a:prstGeom>
        </p:spPr>
        <p:txBody>
          <a:bodyPr wrap="none">
            <a:spAutoFit/>
          </a:bodyPr>
          <a:lstStyle/>
          <a:p>
            <a:r>
              <a:rPr lang="en-GB" dirty="0">
                <a:solidFill>
                  <a:srgbClr val="7F007D"/>
                </a:solidFill>
              </a:rPr>
              <a:t>2</a:t>
            </a:r>
          </a:p>
        </p:txBody>
      </p:sp>
      <p:sp>
        <p:nvSpPr>
          <p:cNvPr id="18" name="Rectangle 17"/>
          <p:cNvSpPr/>
          <p:nvPr/>
        </p:nvSpPr>
        <p:spPr>
          <a:xfrm>
            <a:off x="8722350" y="4761786"/>
            <a:ext cx="402674" cy="369332"/>
          </a:xfrm>
          <a:prstGeom prst="rect">
            <a:avLst/>
          </a:prstGeom>
        </p:spPr>
        <p:txBody>
          <a:bodyPr wrap="none">
            <a:spAutoFit/>
          </a:bodyPr>
          <a:lstStyle/>
          <a:p>
            <a:r>
              <a:rPr lang="en-GB" dirty="0">
                <a:solidFill>
                  <a:srgbClr val="7F007D"/>
                </a:solidFill>
              </a:rPr>
              <a:t>-1</a:t>
            </a:r>
          </a:p>
        </p:txBody>
      </p:sp>
      <p:sp>
        <p:nvSpPr>
          <p:cNvPr id="19" name="Rectangle 18"/>
          <p:cNvSpPr/>
          <p:nvPr/>
        </p:nvSpPr>
        <p:spPr>
          <a:xfrm>
            <a:off x="8271892" y="4744533"/>
            <a:ext cx="402674" cy="369332"/>
          </a:xfrm>
          <a:prstGeom prst="rect">
            <a:avLst/>
          </a:prstGeom>
        </p:spPr>
        <p:txBody>
          <a:bodyPr wrap="none">
            <a:spAutoFit/>
          </a:bodyPr>
          <a:lstStyle/>
          <a:p>
            <a:r>
              <a:rPr lang="en-GB" dirty="0">
                <a:solidFill>
                  <a:srgbClr val="7F007D"/>
                </a:solidFill>
              </a:rPr>
              <a:t>-2</a:t>
            </a:r>
          </a:p>
        </p:txBody>
      </p:sp>
      <mc:AlternateContent xmlns:mc="http://schemas.openxmlformats.org/markup-compatibility/2006" xmlns:a14="http://schemas.microsoft.com/office/drawing/2010/main">
        <mc:Choice Requires="a14">
          <p:sp>
            <p:nvSpPr>
              <p:cNvPr id="20" name="Rectangle 19"/>
              <p:cNvSpPr/>
              <p:nvPr/>
            </p:nvSpPr>
            <p:spPr>
              <a:xfrm>
                <a:off x="4739913" y="5883250"/>
                <a:ext cx="2380203" cy="615233"/>
              </a:xfrm>
              <a:prstGeom prst="rect">
                <a:avLst/>
              </a:prstGeom>
              <a:solidFill>
                <a:schemeClr val="tx2"/>
              </a:solidFill>
            </p:spPr>
            <p:txBody>
              <a:bodyPr wrap="none">
                <a:spAutoFit/>
              </a:bodyPr>
              <a:lstStyle/>
              <a:p>
                <a14:m>
                  <m:oMath xmlns:m="http://schemas.openxmlformats.org/officeDocument/2006/math">
                    <m:r>
                      <m:rPr>
                        <m:sty m:val="p"/>
                      </m:rPr>
                      <a:rPr lang="en-GB" sz="2400" smtClean="0">
                        <a:latin typeface="Cambria Math"/>
                      </a:rPr>
                      <m:t>z</m:t>
                    </m:r>
                    <m:r>
                      <a:rPr lang="en-GB" sz="2400" smtClean="0">
                        <a:latin typeface="Cambria Math"/>
                      </a:rPr>
                      <m:t>=</m:t>
                    </m:r>
                    <m:f>
                      <m:fPr>
                        <m:ctrlPr>
                          <a:rPr lang="en-GB" sz="2400" i="1">
                            <a:latin typeface="Cambria Math" panose="02040503050406030204" pitchFamily="18" charset="0"/>
                          </a:rPr>
                        </m:ctrlPr>
                      </m:fPr>
                      <m:num>
                        <m:r>
                          <a:rPr lang="en-GB" sz="2400" b="0" i="1" smtClean="0">
                            <a:latin typeface="Cambria Math"/>
                          </a:rPr>
                          <m:t>21</m:t>
                        </m:r>
                        <m:r>
                          <a:rPr lang="en-GB" sz="2400" i="1">
                            <a:latin typeface="Cambria Math"/>
                          </a:rPr>
                          <m:t>−</m:t>
                        </m:r>
                        <m:r>
                          <a:rPr lang="en-GB" sz="2400" b="0" i="1" smtClean="0">
                            <a:latin typeface="Cambria Math"/>
                            <a:ea typeface="Cambria Math"/>
                          </a:rPr>
                          <m:t>23</m:t>
                        </m:r>
                      </m:num>
                      <m:den>
                        <m:r>
                          <a:rPr lang="en-GB" sz="2400" b="0" i="1" smtClean="0">
                            <a:latin typeface="Cambria Math"/>
                            <a:ea typeface="Cambria Math"/>
                          </a:rPr>
                          <m:t>7.1</m:t>
                        </m:r>
                      </m:den>
                    </m:f>
                  </m:oMath>
                </a14:m>
                <a:r>
                  <a:rPr lang="en-GB" sz="2400" dirty="0"/>
                  <a:t> </a:t>
                </a:r>
                <a:r>
                  <a:rPr lang="en-GB" sz="2000" dirty="0"/>
                  <a:t>= -0.28 </a:t>
                </a:r>
              </a:p>
            </p:txBody>
          </p:sp>
        </mc:Choice>
        <mc:Fallback xmlns="">
          <p:sp>
            <p:nvSpPr>
              <p:cNvPr id="20" name="Rectangle 19"/>
              <p:cNvSpPr>
                <a:spLocks noRot="1" noChangeAspect="1" noMove="1" noResize="1" noEditPoints="1" noAdjustHandles="1" noChangeArrowheads="1" noChangeShapeType="1" noTextEdit="1"/>
              </p:cNvSpPr>
              <p:nvPr/>
            </p:nvSpPr>
            <p:spPr>
              <a:xfrm>
                <a:off x="4739913" y="5883250"/>
                <a:ext cx="2380203" cy="615233"/>
              </a:xfrm>
              <a:prstGeom prst="rect">
                <a:avLst/>
              </a:prstGeom>
              <a:blipFill rotWithShape="1">
                <a:blip r:embed="rId8"/>
                <a:stretch>
                  <a:fillRect r="-1282" b="-1980"/>
                </a:stretch>
              </a:blipFill>
            </p:spPr>
            <p:txBody>
              <a:bodyPr/>
              <a:lstStyle/>
              <a:p>
                <a:r>
                  <a:rPr lang="en-GB">
                    <a:noFill/>
                  </a:rPr>
                  <a:t> </a:t>
                </a:r>
              </a:p>
            </p:txBody>
          </p:sp>
        </mc:Fallback>
      </mc:AlternateContent>
      <p:cxnSp>
        <p:nvCxnSpPr>
          <p:cNvPr id="29" name="Straight Connector 28"/>
          <p:cNvCxnSpPr/>
          <p:nvPr/>
        </p:nvCxnSpPr>
        <p:spPr>
          <a:xfrm>
            <a:off x="2335117" y="5160514"/>
            <a:ext cx="3151283" cy="722736"/>
          </a:xfrm>
          <a:prstGeom prst="line">
            <a:avLst/>
          </a:prstGeom>
          <a:ln w="28575">
            <a:solidFill>
              <a:srgbClr val="F3622C"/>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3"/>
          </p:cNvCxnSpPr>
          <p:nvPr/>
        </p:nvCxnSpPr>
        <p:spPr>
          <a:xfrm flipV="1">
            <a:off x="7120116" y="5113865"/>
            <a:ext cx="2004908" cy="1077002"/>
          </a:xfrm>
          <a:prstGeom prst="line">
            <a:avLst/>
          </a:prstGeom>
          <a:ln w="28575">
            <a:solidFill>
              <a:srgbClr val="7F007D"/>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50989" y="4744533"/>
            <a:ext cx="309700" cy="369332"/>
          </a:xfrm>
          <a:prstGeom prst="rect">
            <a:avLst/>
          </a:prstGeom>
        </p:spPr>
        <p:txBody>
          <a:bodyPr wrap="none">
            <a:spAutoFit/>
          </a:bodyPr>
          <a:lstStyle/>
          <a:p>
            <a:r>
              <a:rPr lang="en-GB" dirty="0"/>
              <a:t>8</a:t>
            </a:r>
          </a:p>
        </p:txBody>
      </p:sp>
    </p:spTree>
    <p:extLst>
      <p:ext uri="{BB962C8B-B14F-4D97-AF65-F5344CB8AC3E}">
        <p14:creationId xmlns:p14="http://schemas.microsoft.com/office/powerpoint/2010/main" val="1907866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48906" y="5381601"/>
            <a:ext cx="10058399" cy="461665"/>
          </a:xfrm>
          <a:prstGeom prst="rect">
            <a:avLst/>
          </a:prstGeom>
        </p:spPr>
        <p:txBody>
          <a:bodyPr wrap="square">
            <a:spAutoFit/>
          </a:bodyPr>
          <a:lstStyle/>
          <a:p>
            <a:pPr marL="342900" indent="-342900">
              <a:buFont typeface="Wingdings" panose="05000000000000000000" pitchFamily="2" charset="2"/>
              <a:buChar char="ü"/>
            </a:pPr>
            <a:r>
              <a:rPr lang="en-GB" sz="2400" dirty="0">
                <a:solidFill>
                  <a:srgbClr val="7F007D"/>
                </a:solidFill>
              </a:rPr>
              <a:t>Standardised Z scores have known probability values</a:t>
            </a: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59" y="3383360"/>
            <a:ext cx="3575501" cy="1619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1986" y="3373835"/>
            <a:ext cx="3559460" cy="1629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2335117" y="4951569"/>
            <a:ext cx="450764" cy="369332"/>
          </a:xfrm>
          <a:prstGeom prst="rect">
            <a:avLst/>
          </a:prstGeom>
        </p:spPr>
        <p:txBody>
          <a:bodyPr wrap="none">
            <a:spAutoFit/>
          </a:bodyPr>
          <a:lstStyle/>
          <a:p>
            <a:r>
              <a:rPr lang="en-GB" b="1" dirty="0"/>
              <a:t>23</a:t>
            </a:r>
          </a:p>
        </p:txBody>
      </p:sp>
      <p:sp>
        <p:nvSpPr>
          <p:cNvPr id="34" name="Rectangle 33"/>
          <p:cNvSpPr/>
          <p:nvPr/>
        </p:nvSpPr>
        <p:spPr>
          <a:xfrm>
            <a:off x="1892529" y="4998218"/>
            <a:ext cx="434734" cy="369332"/>
          </a:xfrm>
          <a:prstGeom prst="rect">
            <a:avLst/>
          </a:prstGeom>
        </p:spPr>
        <p:txBody>
          <a:bodyPr wrap="none">
            <a:spAutoFit/>
          </a:bodyPr>
          <a:lstStyle/>
          <a:p>
            <a:r>
              <a:rPr lang="en-GB" dirty="0"/>
              <a:t>16</a:t>
            </a:r>
          </a:p>
        </p:txBody>
      </p:sp>
      <p:sp>
        <p:nvSpPr>
          <p:cNvPr id="35" name="Rectangle 34"/>
          <p:cNvSpPr/>
          <p:nvPr/>
        </p:nvSpPr>
        <p:spPr>
          <a:xfrm>
            <a:off x="2804357" y="4998218"/>
            <a:ext cx="434734" cy="369332"/>
          </a:xfrm>
          <a:prstGeom prst="rect">
            <a:avLst/>
          </a:prstGeom>
        </p:spPr>
        <p:txBody>
          <a:bodyPr wrap="none">
            <a:spAutoFit/>
          </a:bodyPr>
          <a:lstStyle/>
          <a:p>
            <a:r>
              <a:rPr lang="en-GB" dirty="0"/>
              <a:t>30</a:t>
            </a:r>
          </a:p>
        </p:txBody>
      </p:sp>
      <p:sp>
        <p:nvSpPr>
          <p:cNvPr id="36" name="Rectangle 35"/>
          <p:cNvSpPr/>
          <p:nvPr/>
        </p:nvSpPr>
        <p:spPr>
          <a:xfrm>
            <a:off x="3286408" y="4998218"/>
            <a:ext cx="434734" cy="369332"/>
          </a:xfrm>
          <a:prstGeom prst="rect">
            <a:avLst/>
          </a:prstGeom>
        </p:spPr>
        <p:txBody>
          <a:bodyPr wrap="none">
            <a:spAutoFit/>
          </a:bodyPr>
          <a:lstStyle/>
          <a:p>
            <a:r>
              <a:rPr lang="en-GB" dirty="0"/>
              <a:t>37</a:t>
            </a:r>
          </a:p>
        </p:txBody>
      </p:sp>
      <p:sp>
        <p:nvSpPr>
          <p:cNvPr id="37" name="Rectangle 36"/>
          <p:cNvSpPr/>
          <p:nvPr/>
        </p:nvSpPr>
        <p:spPr>
          <a:xfrm>
            <a:off x="9130780" y="4951569"/>
            <a:ext cx="317716" cy="369332"/>
          </a:xfrm>
          <a:prstGeom prst="rect">
            <a:avLst/>
          </a:prstGeom>
        </p:spPr>
        <p:txBody>
          <a:bodyPr wrap="none">
            <a:spAutoFit/>
          </a:bodyPr>
          <a:lstStyle/>
          <a:p>
            <a:r>
              <a:rPr lang="en-GB" b="1" dirty="0">
                <a:solidFill>
                  <a:srgbClr val="7F007D"/>
                </a:solidFill>
              </a:rPr>
              <a:t>0</a:t>
            </a:r>
          </a:p>
        </p:txBody>
      </p:sp>
      <p:sp>
        <p:nvSpPr>
          <p:cNvPr id="38" name="Rectangle 37"/>
          <p:cNvSpPr/>
          <p:nvPr/>
        </p:nvSpPr>
        <p:spPr>
          <a:xfrm>
            <a:off x="9570578" y="4975855"/>
            <a:ext cx="317716" cy="369332"/>
          </a:xfrm>
          <a:prstGeom prst="rect">
            <a:avLst/>
          </a:prstGeom>
        </p:spPr>
        <p:txBody>
          <a:bodyPr wrap="none">
            <a:spAutoFit/>
          </a:bodyPr>
          <a:lstStyle/>
          <a:p>
            <a:r>
              <a:rPr lang="en-GB" dirty="0">
                <a:solidFill>
                  <a:srgbClr val="7F007D"/>
                </a:solidFill>
              </a:rPr>
              <a:t>1</a:t>
            </a:r>
          </a:p>
        </p:txBody>
      </p:sp>
      <p:sp>
        <p:nvSpPr>
          <p:cNvPr id="39" name="Rectangle 38"/>
          <p:cNvSpPr/>
          <p:nvPr/>
        </p:nvSpPr>
        <p:spPr>
          <a:xfrm>
            <a:off x="10012280" y="4975855"/>
            <a:ext cx="317716" cy="369332"/>
          </a:xfrm>
          <a:prstGeom prst="rect">
            <a:avLst/>
          </a:prstGeom>
        </p:spPr>
        <p:txBody>
          <a:bodyPr wrap="none">
            <a:spAutoFit/>
          </a:bodyPr>
          <a:lstStyle/>
          <a:p>
            <a:r>
              <a:rPr lang="en-GB" dirty="0">
                <a:solidFill>
                  <a:srgbClr val="7F007D"/>
                </a:solidFill>
              </a:rPr>
              <a:t>2</a:t>
            </a:r>
          </a:p>
        </p:txBody>
      </p:sp>
      <p:sp>
        <p:nvSpPr>
          <p:cNvPr id="40" name="Rectangle 39"/>
          <p:cNvSpPr/>
          <p:nvPr/>
        </p:nvSpPr>
        <p:spPr>
          <a:xfrm>
            <a:off x="8722350" y="4968822"/>
            <a:ext cx="402674" cy="369332"/>
          </a:xfrm>
          <a:prstGeom prst="rect">
            <a:avLst/>
          </a:prstGeom>
        </p:spPr>
        <p:txBody>
          <a:bodyPr wrap="none">
            <a:spAutoFit/>
          </a:bodyPr>
          <a:lstStyle/>
          <a:p>
            <a:r>
              <a:rPr lang="en-GB" dirty="0">
                <a:solidFill>
                  <a:srgbClr val="7F007D"/>
                </a:solidFill>
              </a:rPr>
              <a:t>-1</a:t>
            </a:r>
          </a:p>
        </p:txBody>
      </p:sp>
      <p:sp>
        <p:nvSpPr>
          <p:cNvPr id="41" name="Rectangle 40"/>
          <p:cNvSpPr/>
          <p:nvPr/>
        </p:nvSpPr>
        <p:spPr>
          <a:xfrm>
            <a:off x="8271892" y="4951569"/>
            <a:ext cx="402674" cy="369332"/>
          </a:xfrm>
          <a:prstGeom prst="rect">
            <a:avLst/>
          </a:prstGeom>
        </p:spPr>
        <p:txBody>
          <a:bodyPr wrap="none">
            <a:spAutoFit/>
          </a:bodyPr>
          <a:lstStyle/>
          <a:p>
            <a:r>
              <a:rPr lang="en-GB" dirty="0">
                <a:solidFill>
                  <a:srgbClr val="7F007D"/>
                </a:solidFill>
              </a:rPr>
              <a:t>-2</a:t>
            </a:r>
          </a:p>
        </p:txBody>
      </p:sp>
      <p:sp>
        <p:nvSpPr>
          <p:cNvPr id="45" name="Rectangle 44"/>
          <p:cNvSpPr/>
          <p:nvPr/>
        </p:nvSpPr>
        <p:spPr>
          <a:xfrm>
            <a:off x="1550989" y="4951569"/>
            <a:ext cx="309700" cy="369332"/>
          </a:xfrm>
          <a:prstGeom prst="rect">
            <a:avLst/>
          </a:prstGeom>
        </p:spPr>
        <p:txBody>
          <a:bodyPr wrap="none">
            <a:spAutoFit/>
          </a:bodyPr>
          <a:lstStyle/>
          <a:p>
            <a:r>
              <a:rPr lang="en-GB" dirty="0"/>
              <a:t>8</a:t>
            </a:r>
          </a:p>
        </p:txBody>
      </p:sp>
      <p:sp>
        <p:nvSpPr>
          <p:cNvPr id="4" name="Rectangle 3"/>
          <p:cNvSpPr/>
          <p:nvPr/>
        </p:nvSpPr>
        <p:spPr>
          <a:xfrm>
            <a:off x="8460985" y="5924087"/>
            <a:ext cx="2146742" cy="369332"/>
          </a:xfrm>
          <a:prstGeom prst="rect">
            <a:avLst/>
          </a:prstGeom>
        </p:spPr>
        <p:txBody>
          <a:bodyPr wrap="none">
            <a:spAutoFit/>
          </a:bodyPr>
          <a:lstStyle/>
          <a:p>
            <a:r>
              <a:rPr lang="en-GB" dirty="0">
                <a:solidFill>
                  <a:srgbClr val="7F007D"/>
                </a:solidFill>
              </a:rPr>
              <a:t>P(z&lt;0) = 0.5 = 50%</a:t>
            </a:r>
            <a:endParaRPr lang="en-GB" dirty="0"/>
          </a:p>
        </p:txBody>
      </p:sp>
      <p:sp>
        <p:nvSpPr>
          <p:cNvPr id="46" name="Rectangle 45"/>
          <p:cNvSpPr/>
          <p:nvPr/>
        </p:nvSpPr>
        <p:spPr>
          <a:xfrm>
            <a:off x="7374046" y="6343598"/>
            <a:ext cx="2664512" cy="369332"/>
          </a:xfrm>
          <a:prstGeom prst="rect">
            <a:avLst/>
          </a:prstGeom>
        </p:spPr>
        <p:txBody>
          <a:bodyPr wrap="none">
            <a:spAutoFit/>
          </a:bodyPr>
          <a:lstStyle/>
          <a:p>
            <a:r>
              <a:rPr lang="en-GB" dirty="0">
                <a:solidFill>
                  <a:srgbClr val="7F007D"/>
                </a:solidFill>
              </a:rPr>
              <a:t>P(-1.96&lt; z &lt;1.96) = 95%</a:t>
            </a:r>
            <a:endParaRPr lang="en-GB" dirty="0"/>
          </a:p>
        </p:txBody>
      </p:sp>
      <p:sp>
        <p:nvSpPr>
          <p:cNvPr id="47" name="Rectangle 46"/>
          <p:cNvSpPr/>
          <p:nvPr/>
        </p:nvSpPr>
        <p:spPr>
          <a:xfrm>
            <a:off x="925877" y="6343598"/>
            <a:ext cx="2323072" cy="369332"/>
          </a:xfrm>
          <a:prstGeom prst="rect">
            <a:avLst/>
          </a:prstGeom>
        </p:spPr>
        <p:txBody>
          <a:bodyPr wrap="none">
            <a:spAutoFit/>
          </a:bodyPr>
          <a:lstStyle/>
          <a:p>
            <a:r>
              <a:rPr lang="en-GB" dirty="0">
                <a:solidFill>
                  <a:schemeClr val="accent1"/>
                </a:solidFill>
              </a:rPr>
              <a:t>P(9.1&lt;x&lt;36.9) = 95%</a:t>
            </a:r>
          </a:p>
        </p:txBody>
      </p:sp>
      <p:sp>
        <p:nvSpPr>
          <p:cNvPr id="48" name="Rectangle 47"/>
          <p:cNvSpPr/>
          <p:nvPr/>
        </p:nvSpPr>
        <p:spPr>
          <a:xfrm>
            <a:off x="1552971" y="5974266"/>
            <a:ext cx="2273379" cy="369332"/>
          </a:xfrm>
          <a:prstGeom prst="rect">
            <a:avLst/>
          </a:prstGeom>
        </p:spPr>
        <p:txBody>
          <a:bodyPr wrap="none">
            <a:spAutoFit/>
          </a:bodyPr>
          <a:lstStyle/>
          <a:p>
            <a:r>
              <a:rPr lang="en-GB" dirty="0">
                <a:solidFill>
                  <a:schemeClr val="accent1"/>
                </a:solidFill>
              </a:rPr>
              <a:t>P(x&lt;23) = 0.5 = 50%</a:t>
            </a:r>
          </a:p>
        </p:txBody>
      </p:sp>
      <p:sp>
        <p:nvSpPr>
          <p:cNvPr id="23" name="Rectangle 22"/>
          <p:cNvSpPr/>
          <p:nvPr/>
        </p:nvSpPr>
        <p:spPr>
          <a:xfrm>
            <a:off x="1281728" y="360000"/>
            <a:ext cx="10129222" cy="2554545"/>
          </a:xfrm>
          <a:prstGeom prst="rect">
            <a:avLst/>
          </a:prstGeom>
        </p:spPr>
        <p:txBody>
          <a:bodyPr wrap="square">
            <a:spAutoFit/>
          </a:bodyPr>
          <a:lstStyle/>
          <a:p>
            <a:r>
              <a:rPr lang="en-GB" sz="4400" b="1" dirty="0"/>
              <a:t>Standardise: Example</a:t>
            </a:r>
          </a:p>
          <a:p>
            <a:endParaRPr lang="en-GB" sz="2000" dirty="0"/>
          </a:p>
          <a:p>
            <a:r>
              <a:rPr lang="en-GB" sz="2000" dirty="0"/>
              <a:t>Exam results (maximum score: 60):    21, 14, 25, 31, 30, 17, 36, 13, 27, 21, 18</a:t>
            </a:r>
          </a:p>
          <a:p>
            <a:endParaRPr lang="en-GB" dirty="0"/>
          </a:p>
          <a:p>
            <a:endParaRPr lang="en-GB" dirty="0"/>
          </a:p>
          <a:p>
            <a:r>
              <a:rPr lang="en-GB" sz="2000" dirty="0"/>
              <a:t>The area under the original distribution to the left of 16 represents the same probability as the area under the standard normal distribution to the left of -1 i.e. P(x&lt;16) = P(z&lt;-1)</a:t>
            </a:r>
          </a:p>
        </p:txBody>
      </p:sp>
    </p:spTree>
    <p:extLst>
      <p:ext uri="{BB962C8B-B14F-4D97-AF65-F5344CB8AC3E}">
        <p14:creationId xmlns:p14="http://schemas.microsoft.com/office/powerpoint/2010/main" val="32073781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81728" y="1305342"/>
            <a:ext cx="9639314" cy="5262979"/>
          </a:xfrm>
          <a:prstGeom prst="rect">
            <a:avLst/>
          </a:prstGeom>
        </p:spPr>
        <p:txBody>
          <a:bodyPr wrap="square">
            <a:spAutoFit/>
          </a:bodyPr>
          <a:lstStyle/>
          <a:p>
            <a:r>
              <a:rPr lang="en-GB" sz="2400" dirty="0"/>
              <a:t>Exam results (out of 60 points):</a:t>
            </a:r>
          </a:p>
          <a:p>
            <a:r>
              <a:rPr lang="en-GB" sz="2400" dirty="0">
                <a:solidFill>
                  <a:schemeClr val="accent4"/>
                </a:solidFill>
              </a:rPr>
              <a:t>21,14,25,</a:t>
            </a:r>
            <a:r>
              <a:rPr lang="en-GB" sz="2400" dirty="0"/>
              <a:t>31,30,</a:t>
            </a:r>
            <a:r>
              <a:rPr lang="en-GB" sz="2400" dirty="0">
                <a:solidFill>
                  <a:schemeClr val="accent4"/>
                </a:solidFill>
              </a:rPr>
              <a:t>17,</a:t>
            </a:r>
            <a:r>
              <a:rPr lang="en-GB" sz="2400" dirty="0"/>
              <a:t>36,</a:t>
            </a:r>
            <a:r>
              <a:rPr lang="en-GB" sz="2400" dirty="0">
                <a:solidFill>
                  <a:schemeClr val="accent4"/>
                </a:solidFill>
              </a:rPr>
              <a:t>13,27,21,18</a:t>
            </a:r>
          </a:p>
          <a:p>
            <a:endParaRPr lang="en-GB" sz="2400" dirty="0"/>
          </a:p>
          <a:p>
            <a:r>
              <a:rPr lang="en-GB" sz="2400" dirty="0"/>
              <a:t>A pass mark of 50%, would lead to </a:t>
            </a:r>
            <a:r>
              <a:rPr lang="en-GB" sz="2400" dirty="0">
                <a:solidFill>
                  <a:srgbClr val="FF004C"/>
                </a:solidFill>
              </a:rPr>
              <a:t>most</a:t>
            </a:r>
            <a:r>
              <a:rPr lang="en-GB" sz="2400" dirty="0"/>
              <a:t> </a:t>
            </a:r>
            <a:r>
              <a:rPr lang="en-GB" sz="2400" dirty="0">
                <a:solidFill>
                  <a:schemeClr val="accent4"/>
                </a:solidFill>
              </a:rPr>
              <a:t>failing</a:t>
            </a:r>
          </a:p>
          <a:p>
            <a:endParaRPr lang="en-GB" sz="2400" dirty="0"/>
          </a:p>
          <a:p>
            <a:r>
              <a:rPr lang="en-GB" sz="2400" dirty="0"/>
              <a:t>The exam was tough, so we could standardise the scores, and </a:t>
            </a:r>
          </a:p>
          <a:p>
            <a:r>
              <a:rPr lang="en-GB" sz="2400" dirty="0">
                <a:solidFill>
                  <a:schemeClr val="accent4"/>
                </a:solidFill>
              </a:rPr>
              <a:t>fail those students “one standard deviation” below the mean</a:t>
            </a:r>
          </a:p>
          <a:p>
            <a:endParaRPr lang="en-GB" sz="2400" dirty="0"/>
          </a:p>
          <a:p>
            <a:r>
              <a:rPr lang="en-GB" sz="2400" dirty="0"/>
              <a:t>Sum = 253,     Mean = 23,     Standard Deviation = 7.1</a:t>
            </a:r>
          </a:p>
          <a:p>
            <a:endParaRPr lang="en-GB" sz="2400" dirty="0"/>
          </a:p>
          <a:p>
            <a:r>
              <a:rPr lang="en-GB" sz="2400" dirty="0"/>
              <a:t>Standardised Scores:</a:t>
            </a:r>
          </a:p>
          <a:p>
            <a:r>
              <a:rPr lang="en-GB" sz="2400" dirty="0"/>
              <a:t>-0.28, </a:t>
            </a:r>
            <a:r>
              <a:rPr lang="en-GB" sz="2400" dirty="0">
                <a:solidFill>
                  <a:schemeClr val="accent4"/>
                </a:solidFill>
              </a:rPr>
              <a:t>-1.27</a:t>
            </a:r>
            <a:r>
              <a:rPr lang="en-GB" sz="2400" dirty="0"/>
              <a:t>, 0.28, 1.13, 0.99, -0.85, 1.83, </a:t>
            </a:r>
            <a:r>
              <a:rPr lang="en-GB" sz="2400" dirty="0">
                <a:solidFill>
                  <a:schemeClr val="accent4"/>
                </a:solidFill>
              </a:rPr>
              <a:t>-1.41</a:t>
            </a:r>
            <a:r>
              <a:rPr lang="en-GB" sz="2400" dirty="0"/>
              <a:t>, 0.56, -0.28, -0.70</a:t>
            </a:r>
          </a:p>
          <a:p>
            <a:endParaRPr lang="en-GB" sz="2400" dirty="0"/>
          </a:p>
          <a:p>
            <a:r>
              <a:rPr lang="en-GB" sz="2400" dirty="0"/>
              <a:t>After standardising, only </a:t>
            </a:r>
            <a:r>
              <a:rPr lang="en-GB" sz="2400" dirty="0">
                <a:solidFill>
                  <a:schemeClr val="accent4"/>
                </a:solidFill>
              </a:rPr>
              <a:t>TWO students will fail</a:t>
            </a:r>
            <a:endParaRPr lang="en-GB" sz="2400" dirty="0"/>
          </a:p>
        </p:txBody>
      </p:sp>
      <p:sp>
        <p:nvSpPr>
          <p:cNvPr id="5" name="Rectangle 4"/>
          <p:cNvSpPr/>
          <p:nvPr/>
        </p:nvSpPr>
        <p:spPr>
          <a:xfrm>
            <a:off x="1349288" y="360000"/>
            <a:ext cx="8321509" cy="769441"/>
          </a:xfrm>
          <a:prstGeom prst="rect">
            <a:avLst/>
          </a:prstGeom>
        </p:spPr>
        <p:txBody>
          <a:bodyPr wrap="none">
            <a:spAutoFit/>
          </a:bodyPr>
          <a:lstStyle/>
          <a:p>
            <a:r>
              <a:rPr lang="en-GB" sz="4400" b="1" dirty="0"/>
              <a:t>Standardise: Example: Benefits</a:t>
            </a:r>
          </a:p>
        </p:txBody>
      </p:sp>
    </p:spTree>
    <p:extLst>
      <p:ext uri="{BB962C8B-B14F-4D97-AF65-F5344CB8AC3E}">
        <p14:creationId xmlns:p14="http://schemas.microsoft.com/office/powerpoint/2010/main" val="2067404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Rectangle 14"/>
              <p:cNvSpPr/>
              <p:nvPr/>
            </p:nvSpPr>
            <p:spPr>
              <a:xfrm>
                <a:off x="0" y="1691582"/>
                <a:ext cx="1414731" cy="823880"/>
              </a:xfrm>
              <a:prstGeom prst="rect">
                <a:avLst/>
              </a:prstGeom>
            </p:spPr>
            <p:txBody>
              <a:bodyPr wrap="square">
                <a:spAutoFit/>
              </a:bodyPr>
              <a:lstStyle/>
              <a:p>
                <a14:m>
                  <m:oMath xmlns:m="http://schemas.openxmlformats.org/officeDocument/2006/math">
                    <m:r>
                      <a:rPr lang="en-GB" sz="2000" i="1">
                        <a:latin typeface="Cambria Math"/>
                        <a:ea typeface="Cambria Math"/>
                      </a:rPr>
                      <m:t>𝛼</m:t>
                    </m:r>
                  </m:oMath>
                </a14:m>
                <a:r>
                  <a:rPr lang="en-GB" sz="1600" dirty="0"/>
                  <a:t> </a:t>
                </a:r>
                <a:r>
                  <a:rPr lang="en-GB" sz="1400" dirty="0"/>
                  <a:t>= area of shaded region = probability</a:t>
                </a:r>
              </a:p>
            </p:txBody>
          </p:sp>
        </mc:Choice>
        <mc:Fallback xmlns="">
          <p:sp>
            <p:nvSpPr>
              <p:cNvPr id="15" name="Rectangle 14"/>
              <p:cNvSpPr>
                <a:spLocks noRot="1" noChangeAspect="1" noMove="1" noResize="1" noEditPoints="1" noAdjustHandles="1" noChangeArrowheads="1" noChangeShapeType="1" noTextEdit="1"/>
              </p:cNvSpPr>
              <p:nvPr/>
            </p:nvSpPr>
            <p:spPr>
              <a:xfrm>
                <a:off x="0" y="1691582"/>
                <a:ext cx="1414731" cy="823880"/>
              </a:xfrm>
              <a:prstGeom prst="rect">
                <a:avLst/>
              </a:prstGeom>
              <a:blipFill rotWithShape="1">
                <a:blip r:embed="rId4"/>
                <a:stretch>
                  <a:fillRect l="-862"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770710" y="1687578"/>
                <a:ext cx="1414731" cy="823880"/>
              </a:xfrm>
              <a:prstGeom prst="rect">
                <a:avLst/>
              </a:prstGeom>
            </p:spPr>
            <p:txBody>
              <a:bodyPr wrap="square">
                <a:spAutoFit/>
              </a:bodyPr>
              <a:lstStyle/>
              <a:p>
                <a14:m>
                  <m:oMath xmlns:m="http://schemas.openxmlformats.org/officeDocument/2006/math">
                    <m:r>
                      <a:rPr lang="en-GB" sz="2000" i="1">
                        <a:latin typeface="Cambria Math"/>
                        <a:ea typeface="Cambria Math"/>
                      </a:rPr>
                      <m:t>𝛼</m:t>
                    </m:r>
                  </m:oMath>
                </a14:m>
                <a:r>
                  <a:rPr lang="en-GB" sz="1600" dirty="0"/>
                  <a:t> </a:t>
                </a:r>
                <a:r>
                  <a:rPr lang="en-GB" sz="1400" dirty="0"/>
                  <a:t>= area of shaded region = probability</a:t>
                </a:r>
              </a:p>
            </p:txBody>
          </p:sp>
        </mc:Choice>
        <mc:Fallback xmlns="">
          <p:sp>
            <p:nvSpPr>
              <p:cNvPr id="20" name="Rectangle 19"/>
              <p:cNvSpPr>
                <a:spLocks noRot="1" noChangeAspect="1" noMove="1" noResize="1" noEditPoints="1" noAdjustHandles="1" noChangeArrowheads="1" noChangeShapeType="1" noTextEdit="1"/>
              </p:cNvSpPr>
              <p:nvPr/>
            </p:nvSpPr>
            <p:spPr>
              <a:xfrm>
                <a:off x="10770710" y="1687578"/>
                <a:ext cx="1414731" cy="823880"/>
              </a:xfrm>
              <a:prstGeom prst="rect">
                <a:avLst/>
              </a:prstGeom>
              <a:blipFill rotWithShape="1">
                <a:blip r:embed="rId5"/>
                <a:stretch>
                  <a:fillRect l="-1293"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922900" y="1635197"/>
                <a:ext cx="376688" cy="56483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GB" i="1" smtClean="0">
                              <a:latin typeface="Cambria Math" panose="02040503050406030204" pitchFamily="18" charset="0"/>
                              <a:ea typeface="Cambria Math"/>
                            </a:rPr>
                          </m:ctrlPr>
                        </m:fPr>
                        <m:num>
                          <m:r>
                            <a:rPr lang="en-GB" i="1" smtClean="0">
                              <a:latin typeface="Cambria Math"/>
                              <a:ea typeface="Cambria Math"/>
                            </a:rPr>
                            <m:t>𝛼</m:t>
                          </m:r>
                        </m:num>
                        <m:den>
                          <m:r>
                            <a:rPr lang="en-GB" b="0" i="1" smtClean="0">
                              <a:latin typeface="Cambria Math"/>
                              <a:ea typeface="Cambria Math"/>
                            </a:rPr>
                            <m:t>2</m:t>
                          </m:r>
                        </m:den>
                      </m:f>
                    </m:oMath>
                  </m:oMathPara>
                </a14:m>
                <a:endParaRPr lang="en-GB" dirty="0"/>
              </a:p>
            </p:txBody>
          </p:sp>
        </mc:Choice>
        <mc:Fallback xmlns="">
          <p:sp>
            <p:nvSpPr>
              <p:cNvPr id="23" name="Rectangle 22"/>
              <p:cNvSpPr>
                <a:spLocks noRot="1" noChangeAspect="1" noMove="1" noResize="1" noEditPoints="1" noAdjustHandles="1" noChangeArrowheads="1" noChangeShapeType="1" noTextEdit="1"/>
              </p:cNvSpPr>
              <p:nvPr/>
            </p:nvSpPr>
            <p:spPr>
              <a:xfrm>
                <a:off x="4922900" y="1635197"/>
                <a:ext cx="376688" cy="564835"/>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341472" y="4935434"/>
                <a:ext cx="1621534" cy="369332"/>
              </a:xfrm>
              <a:prstGeom prst="rect">
                <a:avLst/>
              </a:prstGeom>
            </p:spPr>
            <p:txBody>
              <a:bodyPr wrap="none">
                <a:spAutoFit/>
              </a:bodyPr>
              <a:lstStyle/>
              <a:p>
                <a:r>
                  <a:rPr lang="en-GB" dirty="0"/>
                  <a:t>P( Z &lt; z* ) = </a:t>
                </a:r>
                <a14:m>
                  <m:oMath xmlns:m="http://schemas.openxmlformats.org/officeDocument/2006/math">
                    <m:r>
                      <a:rPr lang="en-GB" i="1" smtClean="0">
                        <a:latin typeface="Cambria Math"/>
                        <a:ea typeface="Cambria Math"/>
                      </a:rPr>
                      <m:t>𝛼</m:t>
                    </m:r>
                  </m:oMath>
                </a14:m>
                <a:endParaRPr lang="en-GB" dirty="0"/>
              </a:p>
            </p:txBody>
          </p:sp>
        </mc:Choice>
        <mc:Fallback xmlns="">
          <p:sp>
            <p:nvSpPr>
              <p:cNvPr id="27" name="Rectangle 26"/>
              <p:cNvSpPr>
                <a:spLocks noRot="1" noChangeAspect="1" noMove="1" noResize="1" noEditPoints="1" noAdjustHandles="1" noChangeArrowheads="1" noChangeShapeType="1" noTextEdit="1"/>
              </p:cNvSpPr>
              <p:nvPr/>
            </p:nvSpPr>
            <p:spPr>
              <a:xfrm>
                <a:off x="341472" y="4935434"/>
                <a:ext cx="1621534" cy="369332"/>
              </a:xfrm>
              <a:prstGeom prst="rect">
                <a:avLst/>
              </a:prstGeom>
              <a:blipFill rotWithShape="1">
                <a:blip r:embed="rId7"/>
                <a:stretch>
                  <a:fillRect l="-3008" t="-8333" b="-26667"/>
                </a:stretch>
              </a:blipFill>
            </p:spPr>
            <p:txBody>
              <a:bodyPr/>
              <a:lstStyle/>
              <a:p>
                <a:r>
                  <a:rPr lang="en-GB">
                    <a:noFill/>
                  </a:rPr>
                  <a:t> </a:t>
                </a:r>
              </a:p>
            </p:txBody>
          </p:sp>
        </mc:Fallback>
      </mc:AlternateContent>
      <p:sp>
        <p:nvSpPr>
          <p:cNvPr id="31" name="Rectangle 30"/>
          <p:cNvSpPr/>
          <p:nvPr/>
        </p:nvSpPr>
        <p:spPr>
          <a:xfrm>
            <a:off x="-37801" y="5867570"/>
            <a:ext cx="2108269" cy="369332"/>
          </a:xfrm>
          <a:prstGeom prst="rect">
            <a:avLst/>
          </a:prstGeom>
        </p:spPr>
        <p:txBody>
          <a:bodyPr wrap="none">
            <a:spAutoFit/>
          </a:bodyPr>
          <a:lstStyle/>
          <a:p>
            <a:r>
              <a:rPr lang="en-GB" dirty="0"/>
              <a:t>P( Z &lt; -1.64 ) = 5%</a:t>
            </a:r>
          </a:p>
        </p:txBody>
      </p:sp>
      <p:sp>
        <p:nvSpPr>
          <p:cNvPr id="32" name="Rectangle 31"/>
          <p:cNvSpPr/>
          <p:nvPr/>
        </p:nvSpPr>
        <p:spPr>
          <a:xfrm>
            <a:off x="-48818" y="6367102"/>
            <a:ext cx="2170787" cy="369332"/>
          </a:xfrm>
          <a:prstGeom prst="rect">
            <a:avLst/>
          </a:prstGeom>
        </p:spPr>
        <p:txBody>
          <a:bodyPr wrap="none">
            <a:spAutoFit/>
          </a:bodyPr>
          <a:lstStyle/>
          <a:p>
            <a:r>
              <a:rPr lang="en-GB" dirty="0"/>
              <a:t>P ( Z &lt; -2.33 ) = 1%</a:t>
            </a:r>
          </a:p>
        </p:txBody>
      </p:sp>
      <mc:AlternateContent xmlns:mc="http://schemas.openxmlformats.org/markup-compatibility/2006" xmlns:a14="http://schemas.microsoft.com/office/drawing/2010/main">
        <mc:Choice Requires="a14">
          <p:sp>
            <p:nvSpPr>
              <p:cNvPr id="36" name="Rectangle 35"/>
              <p:cNvSpPr/>
              <p:nvPr/>
            </p:nvSpPr>
            <p:spPr>
              <a:xfrm>
                <a:off x="4543042" y="5099488"/>
                <a:ext cx="2990499" cy="369332"/>
              </a:xfrm>
              <a:prstGeom prst="rect">
                <a:avLst/>
              </a:prstGeom>
            </p:spPr>
            <p:txBody>
              <a:bodyPr wrap="none">
                <a:spAutoFit/>
              </a:bodyPr>
              <a:lstStyle/>
              <a:p>
                <a:r>
                  <a:rPr lang="en-GB" dirty="0"/>
                  <a:t>P( Z &lt; -z*    &amp;    Z &gt; z* ) = </a:t>
                </a:r>
                <a14:m>
                  <m:oMath xmlns:m="http://schemas.openxmlformats.org/officeDocument/2006/math">
                    <m:r>
                      <a:rPr lang="en-GB" i="1" smtClean="0">
                        <a:latin typeface="Cambria Math"/>
                        <a:ea typeface="Cambria Math"/>
                      </a:rPr>
                      <m:t>𝛼</m:t>
                    </m:r>
                  </m:oMath>
                </a14:m>
                <a:endParaRPr lang="en-GB" dirty="0"/>
              </a:p>
            </p:txBody>
          </p:sp>
        </mc:Choice>
        <mc:Fallback xmlns="">
          <p:sp>
            <p:nvSpPr>
              <p:cNvPr id="36" name="Rectangle 35"/>
              <p:cNvSpPr>
                <a:spLocks noRot="1" noChangeAspect="1" noMove="1" noResize="1" noEditPoints="1" noAdjustHandles="1" noChangeArrowheads="1" noChangeShapeType="1" noTextEdit="1"/>
              </p:cNvSpPr>
              <p:nvPr/>
            </p:nvSpPr>
            <p:spPr>
              <a:xfrm>
                <a:off x="4543042" y="5099488"/>
                <a:ext cx="2990499" cy="369332"/>
              </a:xfrm>
              <a:prstGeom prst="rect">
                <a:avLst/>
              </a:prstGeom>
              <a:blipFill rotWithShape="1">
                <a:blip r:embed="rId8"/>
                <a:stretch>
                  <a:fillRect l="-1629" t="-8333" b="-26667"/>
                </a:stretch>
              </a:blipFill>
            </p:spPr>
            <p:txBody>
              <a:bodyPr/>
              <a:lstStyle/>
              <a:p>
                <a:r>
                  <a:rPr lang="en-GB">
                    <a:noFill/>
                  </a:rPr>
                  <a:t> </a:t>
                </a:r>
              </a:p>
            </p:txBody>
          </p:sp>
        </mc:Fallback>
      </mc:AlternateContent>
      <p:sp>
        <p:nvSpPr>
          <p:cNvPr id="39" name="Rectangle 38"/>
          <p:cNvSpPr/>
          <p:nvPr/>
        </p:nvSpPr>
        <p:spPr>
          <a:xfrm>
            <a:off x="4084065" y="5867570"/>
            <a:ext cx="4044697" cy="369332"/>
          </a:xfrm>
          <a:prstGeom prst="rect">
            <a:avLst/>
          </a:prstGeom>
        </p:spPr>
        <p:txBody>
          <a:bodyPr wrap="none">
            <a:spAutoFit/>
          </a:bodyPr>
          <a:lstStyle/>
          <a:p>
            <a:r>
              <a:rPr lang="en-GB" dirty="0"/>
              <a:t>P( Z &lt; -1.96  &amp;  Z &gt; +1.96 ) = 5% total</a:t>
            </a:r>
          </a:p>
        </p:txBody>
      </p:sp>
      <p:sp>
        <p:nvSpPr>
          <p:cNvPr id="40" name="Rectangle 39"/>
          <p:cNvSpPr/>
          <p:nvPr/>
        </p:nvSpPr>
        <p:spPr>
          <a:xfrm>
            <a:off x="4084065" y="6381947"/>
            <a:ext cx="4044697" cy="369332"/>
          </a:xfrm>
          <a:prstGeom prst="rect">
            <a:avLst/>
          </a:prstGeom>
        </p:spPr>
        <p:txBody>
          <a:bodyPr wrap="none">
            <a:spAutoFit/>
          </a:bodyPr>
          <a:lstStyle/>
          <a:p>
            <a:r>
              <a:rPr lang="en-GB" dirty="0"/>
              <a:t>P( Z &lt; -2.57  &amp;  Z &gt; +2.57 ) = 1% total</a:t>
            </a:r>
          </a:p>
        </p:txBody>
      </p:sp>
      <mc:AlternateContent xmlns:mc="http://schemas.openxmlformats.org/markup-compatibility/2006" xmlns:a14="http://schemas.microsoft.com/office/drawing/2010/main">
        <mc:Choice Requires="a14">
          <p:sp>
            <p:nvSpPr>
              <p:cNvPr id="41" name="Rectangle 40"/>
              <p:cNvSpPr/>
              <p:nvPr/>
            </p:nvSpPr>
            <p:spPr>
              <a:xfrm>
                <a:off x="9840722" y="4825340"/>
                <a:ext cx="1637564" cy="369332"/>
              </a:xfrm>
              <a:prstGeom prst="rect">
                <a:avLst/>
              </a:prstGeom>
            </p:spPr>
            <p:txBody>
              <a:bodyPr wrap="none">
                <a:spAutoFit/>
              </a:bodyPr>
              <a:lstStyle/>
              <a:p>
                <a:r>
                  <a:rPr lang="en-GB" dirty="0"/>
                  <a:t>P( Z &gt; z* ) = </a:t>
                </a:r>
                <a14:m>
                  <m:oMath xmlns:m="http://schemas.openxmlformats.org/officeDocument/2006/math">
                    <m:r>
                      <a:rPr lang="en-GB" i="1" smtClean="0">
                        <a:latin typeface="Cambria Math"/>
                        <a:ea typeface="Cambria Math"/>
                      </a:rPr>
                      <m:t>𝛼</m:t>
                    </m:r>
                  </m:oMath>
                </a14:m>
                <a:endParaRPr lang="en-GB" dirty="0"/>
              </a:p>
            </p:txBody>
          </p:sp>
        </mc:Choice>
        <mc:Fallback xmlns="">
          <p:sp>
            <p:nvSpPr>
              <p:cNvPr id="41" name="Rectangle 40"/>
              <p:cNvSpPr>
                <a:spLocks noRot="1" noChangeAspect="1" noMove="1" noResize="1" noEditPoints="1" noAdjustHandles="1" noChangeArrowheads="1" noChangeShapeType="1" noTextEdit="1"/>
              </p:cNvSpPr>
              <p:nvPr/>
            </p:nvSpPr>
            <p:spPr>
              <a:xfrm>
                <a:off x="9840722" y="4825340"/>
                <a:ext cx="1637564" cy="369332"/>
              </a:xfrm>
              <a:prstGeom prst="rect">
                <a:avLst/>
              </a:prstGeom>
              <a:blipFill rotWithShape="1">
                <a:blip r:embed="rId9"/>
                <a:stretch>
                  <a:fillRect l="-2974" t="-8333" b="-26667"/>
                </a:stretch>
              </a:blipFill>
            </p:spPr>
            <p:txBody>
              <a:bodyPr/>
              <a:lstStyle/>
              <a:p>
                <a:r>
                  <a:rPr lang="en-GB">
                    <a:noFill/>
                  </a:rPr>
                  <a:t> </a:t>
                </a:r>
              </a:p>
            </p:txBody>
          </p:sp>
        </mc:Fallback>
      </mc:AlternateContent>
      <p:sp>
        <p:nvSpPr>
          <p:cNvPr id="42" name="Rectangle 41"/>
          <p:cNvSpPr/>
          <p:nvPr/>
        </p:nvSpPr>
        <p:spPr>
          <a:xfrm>
            <a:off x="9379323" y="5867570"/>
            <a:ext cx="2204450" cy="369332"/>
          </a:xfrm>
          <a:prstGeom prst="rect">
            <a:avLst/>
          </a:prstGeom>
        </p:spPr>
        <p:txBody>
          <a:bodyPr wrap="none">
            <a:spAutoFit/>
          </a:bodyPr>
          <a:lstStyle/>
          <a:p>
            <a:r>
              <a:rPr lang="en-GB" dirty="0"/>
              <a:t>P( Z &gt; +1.64 ) = 5%</a:t>
            </a:r>
          </a:p>
        </p:txBody>
      </p:sp>
      <p:sp>
        <p:nvSpPr>
          <p:cNvPr id="43" name="Rectangle 42"/>
          <p:cNvSpPr/>
          <p:nvPr/>
        </p:nvSpPr>
        <p:spPr>
          <a:xfrm>
            <a:off x="9348065" y="6381947"/>
            <a:ext cx="2264402" cy="369332"/>
          </a:xfrm>
          <a:prstGeom prst="rect">
            <a:avLst/>
          </a:prstGeom>
        </p:spPr>
        <p:txBody>
          <a:bodyPr wrap="none">
            <a:spAutoFit/>
          </a:bodyPr>
          <a:lstStyle/>
          <a:p>
            <a:r>
              <a:rPr lang="en-GB" dirty="0"/>
              <a:t>P ( Z &gt; +2.33 ) = 1%</a:t>
            </a:r>
          </a:p>
        </p:txBody>
      </p:sp>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596492"/>
            <a:ext cx="39147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65827" y="2515462"/>
            <a:ext cx="724619" cy="1780495"/>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52900" y="2577437"/>
            <a:ext cx="388620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Straight Connector 21"/>
          <p:cNvCxnSpPr/>
          <p:nvPr/>
        </p:nvCxnSpPr>
        <p:spPr>
          <a:xfrm>
            <a:off x="5111244" y="2214454"/>
            <a:ext cx="217007" cy="2081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902570" y="2214454"/>
            <a:ext cx="298330" cy="2081503"/>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72912" y="2567915"/>
            <a:ext cx="39433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Connector 18"/>
          <p:cNvCxnSpPr/>
          <p:nvPr/>
        </p:nvCxnSpPr>
        <p:spPr>
          <a:xfrm flipH="1">
            <a:off x="10929668" y="2511458"/>
            <a:ext cx="306870" cy="1784499"/>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111244" y="4428105"/>
            <a:ext cx="261610" cy="369332"/>
          </a:xfrm>
          <a:prstGeom prst="rect">
            <a:avLst/>
          </a:prstGeom>
        </p:spPr>
        <p:txBody>
          <a:bodyPr wrap="none">
            <a:spAutoFit/>
          </a:bodyPr>
          <a:lstStyle/>
          <a:p>
            <a:r>
              <a:rPr lang="en-GB" dirty="0"/>
              <a:t>-</a:t>
            </a:r>
          </a:p>
        </p:txBody>
      </p:sp>
      <p:sp>
        <p:nvSpPr>
          <p:cNvPr id="24" name="Rectangle 23"/>
          <p:cNvSpPr/>
          <p:nvPr/>
        </p:nvSpPr>
        <p:spPr>
          <a:xfrm>
            <a:off x="1349288" y="360000"/>
            <a:ext cx="9592691" cy="769441"/>
          </a:xfrm>
          <a:prstGeom prst="rect">
            <a:avLst/>
          </a:prstGeom>
        </p:spPr>
        <p:txBody>
          <a:bodyPr wrap="none">
            <a:spAutoFit/>
          </a:bodyPr>
          <a:lstStyle/>
          <a:p>
            <a:r>
              <a:rPr lang="en-GB" sz="4400" b="1" dirty="0"/>
              <a:t>Standard Normal Distribution: Tails</a:t>
            </a:r>
          </a:p>
        </p:txBody>
      </p:sp>
      <mc:AlternateContent xmlns:mc="http://schemas.openxmlformats.org/markup-compatibility/2006" xmlns:a14="http://schemas.microsoft.com/office/drawing/2010/main">
        <mc:Choice Requires="a14">
          <p:sp>
            <p:nvSpPr>
              <p:cNvPr id="26" name="Rectangle 25"/>
              <p:cNvSpPr/>
              <p:nvPr/>
            </p:nvSpPr>
            <p:spPr>
              <a:xfrm>
                <a:off x="7012556" y="1608125"/>
                <a:ext cx="376688" cy="56483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GB" i="1" smtClean="0">
                              <a:latin typeface="Cambria Math" panose="02040503050406030204" pitchFamily="18" charset="0"/>
                              <a:ea typeface="Cambria Math"/>
                            </a:rPr>
                          </m:ctrlPr>
                        </m:fPr>
                        <m:num>
                          <m:r>
                            <a:rPr lang="en-GB" i="1" smtClean="0">
                              <a:latin typeface="Cambria Math"/>
                              <a:ea typeface="Cambria Math"/>
                            </a:rPr>
                            <m:t>𝛼</m:t>
                          </m:r>
                        </m:num>
                        <m:den>
                          <m:r>
                            <a:rPr lang="en-GB" b="0" i="1" smtClean="0">
                              <a:latin typeface="Cambria Math"/>
                              <a:ea typeface="Cambria Math"/>
                            </a:rPr>
                            <m:t>2</m:t>
                          </m:r>
                        </m:den>
                      </m:f>
                    </m:oMath>
                  </m:oMathPara>
                </a14:m>
                <a:endParaRPr lang="en-GB" dirty="0"/>
              </a:p>
            </p:txBody>
          </p:sp>
        </mc:Choice>
        <mc:Fallback xmlns="">
          <p:sp>
            <p:nvSpPr>
              <p:cNvPr id="26" name="Rectangle 25"/>
              <p:cNvSpPr>
                <a:spLocks noRot="1" noChangeAspect="1" noMove="1" noResize="1" noEditPoints="1" noAdjustHandles="1" noChangeArrowheads="1" noChangeShapeType="1" noTextEdit="1"/>
              </p:cNvSpPr>
              <p:nvPr/>
            </p:nvSpPr>
            <p:spPr>
              <a:xfrm>
                <a:off x="7012556" y="1608125"/>
                <a:ext cx="376688" cy="564835"/>
              </a:xfrm>
              <a:prstGeom prst="rect">
                <a:avLst/>
              </a:prstGeom>
              <a:blipFill rotWithShape="1">
                <a:blip r:embed="rId1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3619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anim calcmode="lin" valueType="num">
                                      <p:cBhvr>
                                        <p:cTn id="45" dur="1000" fill="hold"/>
                                        <p:tgtEl>
                                          <p:spTgt spid="36"/>
                                        </p:tgtEl>
                                        <p:attrNameLst>
                                          <p:attrName>ppt_x</p:attrName>
                                        </p:attrNameLst>
                                      </p:cBhvr>
                                      <p:tavLst>
                                        <p:tav tm="0">
                                          <p:val>
                                            <p:strVal val="#ppt_x"/>
                                          </p:val>
                                        </p:tav>
                                        <p:tav tm="100000">
                                          <p:val>
                                            <p:strVal val="#ppt_x"/>
                                          </p:val>
                                        </p:tav>
                                      </p:tavLst>
                                    </p:anim>
                                    <p:anim calcmode="lin" valueType="num">
                                      <p:cBhvr>
                                        <p:cTn id="4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1000"/>
                                        <p:tgtEl>
                                          <p:spTgt spid="39"/>
                                        </p:tgtEl>
                                      </p:cBhvr>
                                    </p:animEffect>
                                    <p:anim calcmode="lin" valueType="num">
                                      <p:cBhvr>
                                        <p:cTn id="52" dur="1000" fill="hold"/>
                                        <p:tgtEl>
                                          <p:spTgt spid="39"/>
                                        </p:tgtEl>
                                        <p:attrNameLst>
                                          <p:attrName>ppt_x</p:attrName>
                                        </p:attrNameLst>
                                      </p:cBhvr>
                                      <p:tavLst>
                                        <p:tav tm="0">
                                          <p:val>
                                            <p:strVal val="#ppt_x"/>
                                          </p:val>
                                        </p:tav>
                                        <p:tav tm="100000">
                                          <p:val>
                                            <p:strVal val="#ppt_x"/>
                                          </p:val>
                                        </p:tav>
                                      </p:tavLst>
                                    </p:anim>
                                    <p:anim calcmode="lin" valueType="num">
                                      <p:cBhvr>
                                        <p:cTn id="53" dur="1000" fill="hold"/>
                                        <p:tgtEl>
                                          <p:spTgt spid="3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1000"/>
                                        <p:tgtEl>
                                          <p:spTgt spid="40"/>
                                        </p:tgtEl>
                                      </p:cBhvr>
                                    </p:animEffect>
                                    <p:anim calcmode="lin" valueType="num">
                                      <p:cBhvr>
                                        <p:cTn id="57" dur="1000" fill="hold"/>
                                        <p:tgtEl>
                                          <p:spTgt spid="40"/>
                                        </p:tgtEl>
                                        <p:attrNameLst>
                                          <p:attrName>ppt_x</p:attrName>
                                        </p:attrNameLst>
                                      </p:cBhvr>
                                      <p:tavLst>
                                        <p:tav tm="0">
                                          <p:val>
                                            <p:strVal val="#ppt_x"/>
                                          </p:val>
                                        </p:tav>
                                        <p:tav tm="100000">
                                          <p:val>
                                            <p:strVal val="#ppt_x"/>
                                          </p:val>
                                        </p:tav>
                                      </p:tavLst>
                                    </p:anim>
                                    <p:anim calcmode="lin" valueType="num">
                                      <p:cBhvr>
                                        <p:cTn id="5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anim calcmode="lin" valueType="num">
                                      <p:cBhvr>
                                        <p:cTn id="72" dur="1000" fill="hold"/>
                                        <p:tgtEl>
                                          <p:spTgt spid="41"/>
                                        </p:tgtEl>
                                        <p:attrNameLst>
                                          <p:attrName>ppt_x</p:attrName>
                                        </p:attrNameLst>
                                      </p:cBhvr>
                                      <p:tavLst>
                                        <p:tav tm="0">
                                          <p:val>
                                            <p:strVal val="#ppt_x"/>
                                          </p:val>
                                        </p:tav>
                                        <p:tav tm="100000">
                                          <p:val>
                                            <p:strVal val="#ppt_x"/>
                                          </p:val>
                                        </p:tav>
                                      </p:tavLst>
                                    </p:anim>
                                    <p:anim calcmode="lin" valueType="num">
                                      <p:cBhvr>
                                        <p:cTn id="7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1000"/>
                                        <p:tgtEl>
                                          <p:spTgt spid="42"/>
                                        </p:tgtEl>
                                      </p:cBhvr>
                                    </p:animEffect>
                                    <p:anim calcmode="lin" valueType="num">
                                      <p:cBhvr>
                                        <p:cTn id="79" dur="1000" fill="hold"/>
                                        <p:tgtEl>
                                          <p:spTgt spid="42"/>
                                        </p:tgtEl>
                                        <p:attrNameLst>
                                          <p:attrName>ppt_x</p:attrName>
                                        </p:attrNameLst>
                                      </p:cBhvr>
                                      <p:tavLst>
                                        <p:tav tm="0">
                                          <p:val>
                                            <p:strVal val="#ppt_x"/>
                                          </p:val>
                                        </p:tav>
                                        <p:tav tm="100000">
                                          <p:val>
                                            <p:strVal val="#ppt_x"/>
                                          </p:val>
                                        </p:tav>
                                      </p:tavLst>
                                    </p:anim>
                                    <p:anim calcmode="lin" valueType="num">
                                      <p:cBhvr>
                                        <p:cTn id="80" dur="1000" fill="hold"/>
                                        <p:tgtEl>
                                          <p:spTgt spid="42"/>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1000"/>
                                        <p:tgtEl>
                                          <p:spTgt spid="43"/>
                                        </p:tgtEl>
                                      </p:cBhvr>
                                    </p:animEffect>
                                    <p:anim calcmode="lin" valueType="num">
                                      <p:cBhvr>
                                        <p:cTn id="84" dur="1000" fill="hold"/>
                                        <p:tgtEl>
                                          <p:spTgt spid="43"/>
                                        </p:tgtEl>
                                        <p:attrNameLst>
                                          <p:attrName>ppt_x</p:attrName>
                                        </p:attrNameLst>
                                      </p:cBhvr>
                                      <p:tavLst>
                                        <p:tav tm="0">
                                          <p:val>
                                            <p:strVal val="#ppt_x"/>
                                          </p:val>
                                        </p:tav>
                                        <p:tav tm="100000">
                                          <p:val>
                                            <p:strVal val="#ppt_x"/>
                                          </p:val>
                                        </p:tav>
                                      </p:tavLst>
                                    </p:anim>
                                    <p:anim calcmode="lin" valueType="num">
                                      <p:cBhvr>
                                        <p:cTn id="8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3" grpId="0"/>
      <p:bldP spid="27" grpId="0"/>
      <p:bldP spid="31" grpId="0"/>
      <p:bldP spid="32" grpId="0"/>
      <p:bldP spid="36" grpId="0"/>
      <p:bldP spid="39" grpId="0"/>
      <p:bldP spid="40" grpId="0"/>
      <p:bldP spid="41" grpId="0"/>
      <p:bldP spid="42" grpId="0"/>
      <p:bldP spid="43"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694133" y="360000"/>
            <a:ext cx="5204506" cy="769441"/>
          </a:xfrm>
          <a:prstGeom prst="rect">
            <a:avLst/>
          </a:prstGeom>
        </p:spPr>
        <p:txBody>
          <a:bodyPr wrap="square">
            <a:spAutoFit/>
          </a:bodyPr>
          <a:lstStyle/>
          <a:p>
            <a:r>
              <a:rPr lang="en-GB" sz="4400" b="1" dirty="0"/>
              <a:t>Types of Variables</a:t>
            </a:r>
          </a:p>
        </p:txBody>
      </p:sp>
      <p:graphicFrame>
        <p:nvGraphicFramePr>
          <p:cNvPr id="17" name="Table 16"/>
          <p:cNvGraphicFramePr>
            <a:graphicFrameLocks noGrp="1"/>
          </p:cNvGraphicFramePr>
          <p:nvPr>
            <p:extLst>
              <p:ext uri="{D42A27DB-BD31-4B8C-83A1-F6EECF244321}">
                <p14:modId xmlns:p14="http://schemas.microsoft.com/office/powerpoint/2010/main" val="458574888"/>
              </p:ext>
            </p:extLst>
          </p:nvPr>
        </p:nvGraphicFramePr>
        <p:xfrm>
          <a:off x="2017993" y="1384430"/>
          <a:ext cx="8213834" cy="1899920"/>
        </p:xfrm>
        <a:graphic>
          <a:graphicData uri="http://schemas.openxmlformats.org/drawingml/2006/table">
            <a:tbl>
              <a:tblPr firstRow="1" bandRow="1">
                <a:tableStyleId>{5C22544A-7EE6-4342-B048-85BDC9FD1C3A}</a:tableStyleId>
              </a:tblPr>
              <a:tblGrid>
                <a:gridCol w="4106917">
                  <a:extLst>
                    <a:ext uri="{9D8B030D-6E8A-4147-A177-3AD203B41FA5}">
                      <a16:colId xmlns:a16="http://schemas.microsoft.com/office/drawing/2014/main" val="20000"/>
                    </a:ext>
                  </a:extLst>
                </a:gridCol>
                <a:gridCol w="4106917">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dirty="0"/>
                        <a:t>independent variable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dirty="0"/>
                        <a:t>dependent variable</a:t>
                      </a:r>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NOT changed by the other variables</a:t>
                      </a:r>
                      <a:endParaRPr lang="en-GB" dirty="0"/>
                    </a:p>
                  </a:txBody>
                  <a:tcPr/>
                </a:tc>
                <a:tc>
                  <a:txBody>
                    <a:bodyPr/>
                    <a:lstStyle/>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depends on other factors</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“X axis” (horizontal)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“Y axis” (vertical)</a:t>
                      </a:r>
                    </a:p>
                  </a:txBody>
                  <a:tcPr/>
                </a:tc>
                <a:extLst>
                  <a:ext uri="{0D108BD9-81ED-4DB2-BD59-A6C34878D82A}">
                    <a16:rowId xmlns:a16="http://schemas.microsoft.com/office/drawing/2014/main" val="10002"/>
                  </a:ext>
                </a:extLst>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X causes a change in Y</a:t>
                      </a:r>
                    </a:p>
                    <a:p>
                      <a:pPr marL="0" marR="0" indent="0" algn="ctr"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Y can</a:t>
                      </a:r>
                      <a:r>
                        <a:rPr lang="en-GB" sz="1800" b="1" i="0" kern="1200" dirty="0">
                          <a:solidFill>
                            <a:schemeClr val="dk1"/>
                          </a:solidFill>
                          <a:effectLst/>
                          <a:latin typeface="+mn-lt"/>
                          <a:ea typeface="+mn-ea"/>
                          <a:cs typeface="+mn-cs"/>
                        </a:rPr>
                        <a:t>not</a:t>
                      </a:r>
                      <a:r>
                        <a:rPr lang="en-GB" sz="1800" b="0" i="0" kern="1200" dirty="0">
                          <a:solidFill>
                            <a:schemeClr val="dk1"/>
                          </a:solidFill>
                          <a:effectLst/>
                          <a:latin typeface="+mn-lt"/>
                          <a:ea typeface="+mn-ea"/>
                          <a:cs typeface="+mn-cs"/>
                        </a:rPr>
                        <a:t> change X</a:t>
                      </a:r>
                      <a:endParaRPr lang="en-GB"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10003"/>
                  </a:ext>
                </a:extLst>
              </a:tr>
            </a:tbl>
          </a:graphicData>
        </a:graphic>
      </p:graphicFrame>
      <p:graphicFrame>
        <p:nvGraphicFramePr>
          <p:cNvPr id="4" name="Table 3">
            <a:extLst>
              <a:ext uri="{FF2B5EF4-FFF2-40B4-BE49-F238E27FC236}">
                <a16:creationId xmlns:a16="http://schemas.microsoft.com/office/drawing/2014/main" id="{61D66A05-B2E6-2A44-B50D-30B89FBAC0D6}"/>
              </a:ext>
            </a:extLst>
          </p:cNvPr>
          <p:cNvGraphicFramePr>
            <a:graphicFrameLocks noGrp="1"/>
          </p:cNvGraphicFramePr>
          <p:nvPr>
            <p:extLst>
              <p:ext uri="{D42A27DB-BD31-4B8C-83A1-F6EECF244321}">
                <p14:modId xmlns:p14="http://schemas.microsoft.com/office/powerpoint/2010/main" val="177723615"/>
              </p:ext>
            </p:extLst>
          </p:nvPr>
        </p:nvGraphicFramePr>
        <p:xfrm>
          <a:off x="2024877" y="3677517"/>
          <a:ext cx="8213834" cy="2966720"/>
        </p:xfrm>
        <a:graphic>
          <a:graphicData uri="http://schemas.openxmlformats.org/drawingml/2006/table">
            <a:tbl>
              <a:tblPr firstRow="1" bandRow="1">
                <a:tableStyleId>{5C22544A-7EE6-4342-B048-85BDC9FD1C3A}</a:tableStyleId>
              </a:tblPr>
              <a:tblGrid>
                <a:gridCol w="4106917">
                  <a:extLst>
                    <a:ext uri="{9D8B030D-6E8A-4147-A177-3AD203B41FA5}">
                      <a16:colId xmlns:a16="http://schemas.microsoft.com/office/drawing/2014/main" val="2619213018"/>
                    </a:ext>
                  </a:extLst>
                </a:gridCol>
                <a:gridCol w="4106917">
                  <a:extLst>
                    <a:ext uri="{9D8B030D-6E8A-4147-A177-3AD203B41FA5}">
                      <a16:colId xmlns:a16="http://schemas.microsoft.com/office/drawing/2014/main" val="1519205811"/>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synonyms</a:t>
                      </a:r>
                    </a:p>
                  </a:txBody>
                  <a:tcPr>
                    <a:solidFill>
                      <a:schemeClr val="tx1"/>
                    </a:solidFill>
                  </a:tcPr>
                </a:tc>
                <a:tc hMerge="1">
                  <a:txBody>
                    <a:bodyPr/>
                    <a:lstStyle/>
                    <a:p>
                      <a:endParaRPr lang="en-GB"/>
                    </a:p>
                  </a:txBody>
                  <a:tcPr/>
                </a:tc>
                <a:extLst>
                  <a:ext uri="{0D108BD9-81ED-4DB2-BD59-A6C34878D82A}">
                    <a16:rowId xmlns:a16="http://schemas.microsoft.com/office/drawing/2014/main" val="3063128910"/>
                  </a:ext>
                </a:extLst>
              </a:tr>
              <a:tr h="370840">
                <a:tc>
                  <a:txBody>
                    <a:bodyPr/>
                    <a:lstStyle/>
                    <a:p>
                      <a:pPr algn="ctr"/>
                      <a:r>
                        <a:rPr lang="en-GB" sz="1800" b="0" i="0" kern="1200" dirty="0">
                          <a:solidFill>
                            <a:schemeClr val="dk1"/>
                          </a:solidFill>
                          <a:effectLst/>
                          <a:latin typeface="+mn-lt"/>
                          <a:ea typeface="+mn-ea"/>
                          <a:cs typeface="+mn-cs"/>
                        </a:rPr>
                        <a:t>explanatory variable</a:t>
                      </a:r>
                      <a:endParaRPr lang="en-GB" dirty="0"/>
                    </a:p>
                  </a:txBody>
                  <a:tcPr/>
                </a:tc>
                <a:tc>
                  <a:txBody>
                    <a:bodyPr/>
                    <a:lstStyle/>
                    <a:p>
                      <a:pPr algn="ctr"/>
                      <a:r>
                        <a:rPr lang="en-GB" sz="1800" b="0" i="0" kern="1200" dirty="0">
                          <a:solidFill>
                            <a:schemeClr val="dk1"/>
                          </a:solidFill>
                          <a:effectLst/>
                          <a:latin typeface="+mn-lt"/>
                          <a:ea typeface="+mn-ea"/>
                          <a:cs typeface="+mn-cs"/>
                        </a:rPr>
                        <a:t>explained variable</a:t>
                      </a:r>
                      <a:endParaRPr lang="en-GB" dirty="0"/>
                    </a:p>
                  </a:txBody>
                  <a:tcPr/>
                </a:tc>
                <a:extLst>
                  <a:ext uri="{0D108BD9-81ED-4DB2-BD59-A6C34878D82A}">
                    <a16:rowId xmlns:a16="http://schemas.microsoft.com/office/drawing/2014/main" val="566063493"/>
                  </a:ext>
                </a:extLst>
              </a:tr>
              <a:tr h="370840">
                <a:tc>
                  <a:txBody>
                    <a:bodyPr/>
                    <a:lstStyle/>
                    <a:p>
                      <a:pPr algn="ctr"/>
                      <a:r>
                        <a:rPr lang="en-GB" sz="1800" b="0" i="0" kern="1200" dirty="0">
                          <a:solidFill>
                            <a:schemeClr val="dk1"/>
                          </a:solidFill>
                          <a:effectLst/>
                          <a:latin typeface="+mn-lt"/>
                          <a:ea typeface="+mn-ea"/>
                          <a:cs typeface="+mn-cs"/>
                        </a:rPr>
                        <a:t>predictor variable</a:t>
                      </a:r>
                      <a:endParaRPr lang="en-GB" dirty="0"/>
                    </a:p>
                  </a:txBody>
                  <a:tcPr/>
                </a:tc>
                <a:tc>
                  <a:txBody>
                    <a:bodyPr/>
                    <a:lstStyle/>
                    <a:p>
                      <a:pPr algn="ctr"/>
                      <a:r>
                        <a:rPr lang="en-GB" sz="1800" b="0" i="0" kern="1200" dirty="0">
                          <a:solidFill>
                            <a:schemeClr val="dk1"/>
                          </a:solidFill>
                          <a:effectLst/>
                          <a:latin typeface="+mn-lt"/>
                          <a:ea typeface="+mn-ea"/>
                          <a:cs typeface="+mn-cs"/>
                        </a:rPr>
                        <a:t>response variable</a:t>
                      </a:r>
                      <a:endParaRPr lang="en-GB" dirty="0"/>
                    </a:p>
                  </a:txBody>
                  <a:tcPr/>
                </a:tc>
                <a:extLst>
                  <a:ext uri="{0D108BD9-81ED-4DB2-BD59-A6C34878D82A}">
                    <a16:rowId xmlns:a16="http://schemas.microsoft.com/office/drawing/2014/main" val="3624899548"/>
                  </a:ext>
                </a:extLst>
              </a:tr>
              <a:tr h="370840">
                <a:tc>
                  <a:txBody>
                    <a:bodyPr/>
                    <a:lstStyle/>
                    <a:p>
                      <a:pPr algn="ctr"/>
                      <a:r>
                        <a:rPr lang="en-GB" dirty="0" err="1"/>
                        <a:t>regressor</a:t>
                      </a:r>
                      <a:endParaRPr lang="en-GB" dirty="0"/>
                    </a:p>
                  </a:txBody>
                  <a:tcPr/>
                </a:tc>
                <a:tc>
                  <a:txBody>
                    <a:bodyPr/>
                    <a:lstStyle/>
                    <a:p>
                      <a:pPr algn="ctr"/>
                      <a:r>
                        <a:rPr lang="en-GB" dirty="0" err="1"/>
                        <a:t>regressand</a:t>
                      </a:r>
                      <a:endParaRPr lang="en-GB" dirty="0"/>
                    </a:p>
                  </a:txBody>
                  <a:tcPr/>
                </a:tc>
                <a:extLst>
                  <a:ext uri="{0D108BD9-81ED-4DB2-BD59-A6C34878D82A}">
                    <a16:rowId xmlns:a16="http://schemas.microsoft.com/office/drawing/2014/main" val="2140844879"/>
                  </a:ext>
                </a:extLst>
              </a:tr>
              <a:tr h="370840">
                <a:tc>
                  <a:txBody>
                    <a:bodyPr/>
                    <a:lstStyle/>
                    <a:p>
                      <a:pPr algn="ctr"/>
                      <a:r>
                        <a:rPr lang="en-GB" dirty="0"/>
                        <a:t>treatment</a:t>
                      </a:r>
                    </a:p>
                  </a:txBody>
                  <a:tcPr/>
                </a:tc>
                <a:tc>
                  <a:txBody>
                    <a:bodyPr/>
                    <a:lstStyle/>
                    <a:p>
                      <a:pPr algn="ctr"/>
                      <a:r>
                        <a:rPr lang="en-GB" sz="1800" b="0" i="0" kern="1200" dirty="0">
                          <a:solidFill>
                            <a:schemeClr val="dk1"/>
                          </a:solidFill>
                          <a:effectLst/>
                          <a:latin typeface="+mn-lt"/>
                          <a:ea typeface="+mn-ea"/>
                          <a:cs typeface="+mn-cs"/>
                        </a:rPr>
                        <a:t>outcome</a:t>
                      </a:r>
                      <a:endParaRPr lang="en-GB" dirty="0"/>
                    </a:p>
                  </a:txBody>
                  <a:tcPr/>
                </a:tc>
                <a:extLst>
                  <a:ext uri="{0D108BD9-81ED-4DB2-BD59-A6C34878D82A}">
                    <a16:rowId xmlns:a16="http://schemas.microsoft.com/office/drawing/2014/main" val="4062942370"/>
                  </a:ext>
                </a:extLst>
              </a:tr>
              <a:tr h="370840">
                <a:tc>
                  <a:txBody>
                    <a:bodyPr/>
                    <a:lstStyle/>
                    <a:p>
                      <a:pPr algn="ctr"/>
                      <a:r>
                        <a:rPr lang="en-GB" sz="1800" b="0" i="0" kern="1200" dirty="0">
                          <a:solidFill>
                            <a:schemeClr val="dk1"/>
                          </a:solidFill>
                          <a:effectLst/>
                          <a:latin typeface="+mn-lt"/>
                          <a:ea typeface="+mn-ea"/>
                          <a:cs typeface="+mn-cs"/>
                        </a:rPr>
                        <a:t>controlled variable</a:t>
                      </a:r>
                      <a:endParaRPr lang="en-GB" dirty="0"/>
                    </a:p>
                  </a:txBody>
                  <a:tcPr/>
                </a:tc>
                <a:tc>
                  <a:txBody>
                    <a:bodyPr/>
                    <a:lstStyle/>
                    <a:p>
                      <a:pPr algn="ctr"/>
                      <a:r>
                        <a:rPr lang="en-GB" sz="1800" b="0" i="0" kern="1200" dirty="0">
                          <a:solidFill>
                            <a:schemeClr val="dk1"/>
                          </a:solidFill>
                          <a:effectLst/>
                          <a:latin typeface="+mn-lt"/>
                          <a:ea typeface="+mn-ea"/>
                          <a:cs typeface="+mn-cs"/>
                        </a:rPr>
                        <a:t>predicted variable</a:t>
                      </a:r>
                      <a:endParaRPr lang="en-GB" dirty="0"/>
                    </a:p>
                  </a:txBody>
                  <a:tcPr/>
                </a:tc>
                <a:extLst>
                  <a:ext uri="{0D108BD9-81ED-4DB2-BD59-A6C34878D82A}">
                    <a16:rowId xmlns:a16="http://schemas.microsoft.com/office/drawing/2014/main" val="1091030518"/>
                  </a:ext>
                </a:extLst>
              </a:tr>
              <a:tr h="370840">
                <a:tc>
                  <a:txBody>
                    <a:bodyPr/>
                    <a:lstStyle/>
                    <a:p>
                      <a:pPr algn="ctr"/>
                      <a:r>
                        <a:rPr lang="en-GB" sz="1800" b="0" i="0" kern="1200" dirty="0">
                          <a:solidFill>
                            <a:schemeClr val="dk1"/>
                          </a:solidFill>
                          <a:effectLst/>
                          <a:latin typeface="+mn-lt"/>
                          <a:ea typeface="+mn-ea"/>
                          <a:cs typeface="+mn-cs"/>
                        </a:rPr>
                        <a:t>manipulated variable</a:t>
                      </a:r>
                      <a:endParaRPr lang="en-GB" dirty="0"/>
                    </a:p>
                  </a:txBody>
                  <a:tcPr/>
                </a:tc>
                <a:tc>
                  <a:txBody>
                    <a:bodyPr/>
                    <a:lstStyle/>
                    <a:p>
                      <a:pPr algn="ctr"/>
                      <a:r>
                        <a:rPr lang="en-GB" sz="1800" b="0" i="0" kern="1200" dirty="0">
                          <a:solidFill>
                            <a:schemeClr val="dk1"/>
                          </a:solidFill>
                          <a:effectLst/>
                          <a:latin typeface="+mn-lt"/>
                          <a:ea typeface="+mn-ea"/>
                          <a:cs typeface="+mn-cs"/>
                        </a:rPr>
                        <a:t>measured variable</a:t>
                      </a:r>
                      <a:endParaRPr lang="en-GB" dirty="0"/>
                    </a:p>
                  </a:txBody>
                  <a:tcPr/>
                </a:tc>
                <a:extLst>
                  <a:ext uri="{0D108BD9-81ED-4DB2-BD59-A6C34878D82A}">
                    <a16:rowId xmlns:a16="http://schemas.microsoft.com/office/drawing/2014/main" val="4190759764"/>
                  </a:ext>
                </a:extLst>
              </a:tr>
              <a:tr h="370840">
                <a:tc>
                  <a:txBody>
                    <a:bodyPr/>
                    <a:lstStyle/>
                    <a:p>
                      <a:pPr algn="ctr"/>
                      <a:r>
                        <a:rPr lang="en-GB" dirty="0"/>
                        <a:t>feature</a:t>
                      </a:r>
                    </a:p>
                  </a:txBody>
                  <a:tcPr/>
                </a:tc>
                <a:tc>
                  <a:txBody>
                    <a:bodyPr/>
                    <a:lstStyle/>
                    <a:p>
                      <a:pPr algn="ctr"/>
                      <a:r>
                        <a:rPr lang="en-GB" sz="1800" b="0" i="0" kern="1200" dirty="0">
                          <a:solidFill>
                            <a:schemeClr val="dk1"/>
                          </a:solidFill>
                          <a:effectLst/>
                          <a:latin typeface="+mn-lt"/>
                          <a:ea typeface="+mn-ea"/>
                          <a:cs typeface="+mn-cs"/>
                        </a:rPr>
                        <a:t>label</a:t>
                      </a:r>
                      <a:endParaRPr lang="en-GB" dirty="0"/>
                    </a:p>
                  </a:txBody>
                  <a:tcPr/>
                </a:tc>
                <a:extLst>
                  <a:ext uri="{0D108BD9-81ED-4DB2-BD59-A6C34878D82A}">
                    <a16:rowId xmlns:a16="http://schemas.microsoft.com/office/drawing/2014/main" val="2906059827"/>
                  </a:ext>
                </a:extLst>
              </a:tr>
            </a:tbl>
          </a:graphicData>
        </a:graphic>
      </p:graphicFrame>
    </p:spTree>
    <p:extLst>
      <p:ext uri="{BB962C8B-B14F-4D97-AF65-F5344CB8AC3E}">
        <p14:creationId xmlns:p14="http://schemas.microsoft.com/office/powerpoint/2010/main" val="53495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body" idx="1"/>
          </p:nvPr>
        </p:nvSpPr>
        <p:spPr>
          <a:xfrm>
            <a:off x="1981200" y="1335650"/>
            <a:ext cx="8136900" cy="5314200"/>
          </a:xfrm>
          <a:prstGeom prst="rect">
            <a:avLst/>
          </a:prstGeom>
        </p:spPr>
        <p:txBody>
          <a:bodyPr spcFirstLastPara="1" vert="horz" wrap="square" lIns="91425" tIns="91425" rIns="91425" bIns="91425" rtlCol="0" anchor="t" anchorCtr="0">
            <a:noAutofit/>
          </a:bodyPr>
          <a:lstStyle/>
          <a:p>
            <a:pPr indent="-298450">
              <a:lnSpc>
                <a:spcPct val="115000"/>
              </a:lnSpc>
              <a:buClr>
                <a:srgbClr val="000000"/>
              </a:buClr>
              <a:buSzPts val="1100"/>
              <a:buFont typeface="Arial"/>
              <a:buChar char="●"/>
            </a:pPr>
            <a:r>
              <a:rPr lang="en" sz="2200" b="0" dirty="0">
                <a:solidFill>
                  <a:srgbClr val="000000"/>
                </a:solidFill>
              </a:rPr>
              <a:t>To identify the explanatory variable in a pair of variables, identify which of the two is suspected of affecting the other:</a:t>
            </a:r>
            <a:endParaRPr sz="2200" b="0" dirty="0">
              <a:solidFill>
                <a:srgbClr val="000000"/>
              </a:solidFill>
            </a:endParaRPr>
          </a:p>
          <a:p>
            <a:pPr marL="0" indent="0">
              <a:lnSpc>
                <a:spcPct val="115000"/>
              </a:lnSpc>
              <a:buClr>
                <a:srgbClr val="000000"/>
              </a:buClr>
              <a:buSzPts val="1100"/>
              <a:buNone/>
            </a:pPr>
            <a:endParaRPr sz="2200" b="0" dirty="0">
              <a:solidFill>
                <a:srgbClr val="000000"/>
              </a:solidFill>
            </a:endParaRPr>
          </a:p>
          <a:p>
            <a:pPr marL="0" indent="0">
              <a:lnSpc>
                <a:spcPct val="115000"/>
              </a:lnSpc>
              <a:buNone/>
            </a:pPr>
            <a:endParaRPr sz="2200" b="0" dirty="0">
              <a:solidFill>
                <a:srgbClr val="000000"/>
              </a:solidFill>
            </a:endParaRPr>
          </a:p>
          <a:p>
            <a:pPr indent="-368300">
              <a:lnSpc>
                <a:spcPct val="115000"/>
              </a:lnSpc>
              <a:buSzPts val="2200"/>
            </a:pPr>
            <a:r>
              <a:rPr lang="en" sz="2200" b="0" dirty="0">
                <a:solidFill>
                  <a:srgbClr val="000000"/>
                </a:solidFill>
              </a:rPr>
              <a:t>Labeling variables as explanatory and response does not guarantee the relationship between the two is actually causal, even if there is an association identified between the two variables. We use these labels only to keep track of which variable we suspect affects the other.</a:t>
            </a:r>
            <a:endParaRPr sz="2200" b="0" dirty="0">
              <a:solidFill>
                <a:srgbClr val="000000"/>
              </a:solidFill>
            </a:endParaRPr>
          </a:p>
        </p:txBody>
      </p:sp>
      <p:sp>
        <p:nvSpPr>
          <p:cNvPr id="122" name="Google Shape;122;p21"/>
          <p:cNvSpPr txBox="1">
            <a:spLocks noGrp="1"/>
          </p:cNvSpPr>
          <p:nvPr>
            <p:ph type="title"/>
          </p:nvPr>
        </p:nvSpPr>
        <p:spPr>
          <a:xfrm>
            <a:off x="1981200" y="1"/>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Explanatory and Response Variables</a:t>
            </a:r>
            <a:endParaRPr>
              <a:solidFill>
                <a:schemeClr val="accent1"/>
              </a:solidFill>
            </a:endParaRPr>
          </a:p>
        </p:txBody>
      </p:sp>
      <p:pic>
        <p:nvPicPr>
          <p:cNvPr id="123" name="Google Shape;123;p21"/>
          <p:cNvPicPr preferRelativeResize="0"/>
          <p:nvPr/>
        </p:nvPicPr>
        <p:blipFill>
          <a:blip r:embed="rId3">
            <a:alphaModFix/>
          </a:blip>
          <a:stretch>
            <a:fillRect/>
          </a:stretch>
        </p:blipFill>
        <p:spPr>
          <a:xfrm>
            <a:off x="2723051" y="2308951"/>
            <a:ext cx="5500149" cy="620275"/>
          </a:xfrm>
          <a:prstGeom prst="rect">
            <a:avLst/>
          </a:prstGeom>
          <a:noFill/>
          <a:ln>
            <a:noFill/>
          </a:ln>
        </p:spPr>
      </p:pic>
    </p:spTree>
    <p:extLst>
      <p:ext uri="{BB962C8B-B14F-4D97-AF65-F5344CB8AC3E}">
        <p14:creationId xmlns:p14="http://schemas.microsoft.com/office/powerpoint/2010/main" val="386806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1981200" y="1"/>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Explanatory and Response Variables</a:t>
            </a:r>
            <a:endParaRPr>
              <a:solidFill>
                <a:schemeClr val="accent1"/>
              </a:solidFill>
            </a:endParaRPr>
          </a:p>
        </p:txBody>
      </p:sp>
      <p:pic>
        <p:nvPicPr>
          <p:cNvPr id="129" name="Google Shape;129;p22"/>
          <p:cNvPicPr preferRelativeResize="0"/>
          <p:nvPr/>
        </p:nvPicPr>
        <p:blipFill>
          <a:blip r:embed="rId3">
            <a:alphaModFix/>
          </a:blip>
          <a:stretch>
            <a:fillRect/>
          </a:stretch>
        </p:blipFill>
        <p:spPr>
          <a:xfrm>
            <a:off x="3863651" y="4469089"/>
            <a:ext cx="4371975" cy="1762125"/>
          </a:xfrm>
          <a:prstGeom prst="rect">
            <a:avLst/>
          </a:prstGeom>
          <a:noFill/>
          <a:ln>
            <a:noFill/>
          </a:ln>
        </p:spPr>
      </p:pic>
      <p:sp>
        <p:nvSpPr>
          <p:cNvPr id="130" name="Google Shape;130;p22"/>
          <p:cNvSpPr txBox="1">
            <a:spLocks noGrp="1"/>
          </p:cNvSpPr>
          <p:nvPr>
            <p:ph type="body" idx="1"/>
          </p:nvPr>
        </p:nvSpPr>
        <p:spPr>
          <a:xfrm>
            <a:off x="1981200" y="1335650"/>
            <a:ext cx="8136900" cy="31335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800" b="0" dirty="0">
                <a:solidFill>
                  <a:schemeClr val="accent1"/>
                </a:solidFill>
              </a:rPr>
              <a:t>Observational study:</a:t>
            </a:r>
            <a:r>
              <a:rPr lang="en" sz="1800" b="0" dirty="0">
                <a:solidFill>
                  <a:srgbClr val="000000"/>
                </a:solidFill>
              </a:rPr>
              <a:t> Researchers collect data in a way that does not directly interfere with how the data arise, i.e. they merely "observe", and can only establish an association between the explanatory and response variables.</a:t>
            </a:r>
            <a:endParaRPr sz="1800" b="0" dirty="0">
              <a:solidFill>
                <a:srgbClr val="000000"/>
              </a:solidFill>
            </a:endParaRPr>
          </a:p>
          <a:p>
            <a:pPr marL="0" indent="0">
              <a:lnSpc>
                <a:spcPct val="115000"/>
              </a:lnSpc>
              <a:buNone/>
            </a:pPr>
            <a:endParaRPr sz="600" b="0" dirty="0">
              <a:solidFill>
                <a:srgbClr val="000000"/>
              </a:solidFill>
            </a:endParaRPr>
          </a:p>
          <a:p>
            <a:pPr marL="0" indent="0">
              <a:lnSpc>
                <a:spcPct val="115000"/>
              </a:lnSpc>
              <a:buNone/>
            </a:pPr>
            <a:r>
              <a:rPr lang="en" sz="1800" b="0" dirty="0">
                <a:solidFill>
                  <a:schemeClr val="accent1"/>
                </a:solidFill>
              </a:rPr>
              <a:t>Experiment:</a:t>
            </a:r>
            <a:r>
              <a:rPr lang="en" sz="1800" b="0" dirty="0">
                <a:solidFill>
                  <a:srgbClr val="000000"/>
                </a:solidFill>
              </a:rPr>
              <a:t> Researchers randomly assign subjects to various treatments in order to establish causal connections between the explanatory and response variables.</a:t>
            </a:r>
            <a:endParaRPr sz="1800" b="0" dirty="0">
              <a:solidFill>
                <a:srgbClr val="000000"/>
              </a:solidFill>
            </a:endParaRPr>
          </a:p>
          <a:p>
            <a:pPr marL="0" indent="0">
              <a:lnSpc>
                <a:spcPct val="115000"/>
              </a:lnSpc>
              <a:buNone/>
            </a:pPr>
            <a:endParaRPr sz="600" b="0" dirty="0">
              <a:solidFill>
                <a:srgbClr val="000000"/>
              </a:solidFill>
            </a:endParaRPr>
          </a:p>
          <a:p>
            <a:pPr marL="0" indent="0">
              <a:lnSpc>
                <a:spcPct val="115000"/>
              </a:lnSpc>
              <a:buNone/>
            </a:pPr>
            <a:r>
              <a:rPr lang="en" sz="1800" b="0" dirty="0">
                <a:solidFill>
                  <a:srgbClr val="000000"/>
                </a:solidFill>
              </a:rPr>
              <a:t>If you're going to walk away with one thing from this class, let it be "correlation does not imply causation".</a:t>
            </a:r>
            <a:endParaRPr sz="1800" b="0" dirty="0">
              <a:solidFill>
                <a:srgbClr val="000000"/>
              </a:solidFill>
            </a:endParaRPr>
          </a:p>
          <a:p>
            <a:pPr marL="0" indent="0">
              <a:lnSpc>
                <a:spcPct val="115000"/>
              </a:lnSpc>
              <a:buNone/>
            </a:pPr>
            <a:endParaRPr sz="2100" dirty="0">
              <a:solidFill>
                <a:srgbClr val="000000"/>
              </a:solidFill>
            </a:endParaRPr>
          </a:p>
        </p:txBody>
      </p:sp>
      <p:sp>
        <p:nvSpPr>
          <p:cNvPr id="131" name="Google Shape;131;p22"/>
          <p:cNvSpPr txBox="1"/>
          <p:nvPr/>
        </p:nvSpPr>
        <p:spPr>
          <a:xfrm>
            <a:off x="4940100" y="6231225"/>
            <a:ext cx="2219100" cy="331500"/>
          </a:xfrm>
          <a:prstGeom prst="rect">
            <a:avLst/>
          </a:prstGeom>
          <a:noFill/>
          <a:ln>
            <a:noFill/>
          </a:ln>
        </p:spPr>
        <p:txBody>
          <a:bodyPr spcFirstLastPara="1" wrap="square" lIns="91425" tIns="91425" rIns="91425" bIns="91425" anchor="t" anchorCtr="0">
            <a:noAutofit/>
          </a:bodyPr>
          <a:lstStyle/>
          <a:p>
            <a:pPr algn="ctr"/>
            <a:r>
              <a:rPr lang="en" dirty="0"/>
              <a:t>http://</a:t>
            </a:r>
            <a:r>
              <a:rPr lang="en" dirty="0" err="1"/>
              <a:t>xkcd.com</a:t>
            </a:r>
            <a:r>
              <a:rPr lang="en" dirty="0"/>
              <a:t>/552/</a:t>
            </a:r>
            <a:endParaRPr dirty="0"/>
          </a:p>
        </p:txBody>
      </p:sp>
    </p:spTree>
    <p:extLst>
      <p:ext uri="{BB962C8B-B14F-4D97-AF65-F5344CB8AC3E}">
        <p14:creationId xmlns:p14="http://schemas.microsoft.com/office/powerpoint/2010/main" val="24618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10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xEl>
                                              <p:pRg st="2" end="2"/>
                                            </p:txEl>
                                          </p:spTgt>
                                        </p:tgtEl>
                                        <p:attrNameLst>
                                          <p:attrName>style.visibility</p:attrName>
                                        </p:attrNameLst>
                                      </p:cBhvr>
                                      <p:to>
                                        <p:strVal val="visible"/>
                                      </p:to>
                                    </p:set>
                                    <p:animEffect transition="in" filter="fade">
                                      <p:cBhvr>
                                        <p:cTn id="12" dur="1000"/>
                                        <p:tgtEl>
                                          <p:spTgt spid="1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xEl>
                                              <p:pRg st="4" end="4"/>
                                            </p:txEl>
                                          </p:spTgt>
                                        </p:tgtEl>
                                        <p:attrNameLst>
                                          <p:attrName>style.visibility</p:attrName>
                                        </p:attrNameLst>
                                      </p:cBhvr>
                                      <p:to>
                                        <p:strVal val="visible"/>
                                      </p:to>
                                    </p:set>
                                    <p:animEffect transition="in" filter="fade">
                                      <p:cBhvr>
                                        <p:cTn id="17" dur="1000"/>
                                        <p:tgtEl>
                                          <p:spTgt spid="13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10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fade">
                                      <p:cBhvr>
                                        <p:cTn id="27"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1981200" y="2746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Relationships among variables</a:t>
            </a:r>
            <a:endParaRPr>
              <a:solidFill>
                <a:schemeClr val="accent1"/>
              </a:solidFill>
            </a:endParaRPr>
          </a:p>
        </p:txBody>
      </p:sp>
      <p:sp>
        <p:nvSpPr>
          <p:cNvPr id="70" name="Google Shape;70;p14"/>
          <p:cNvSpPr txBox="1">
            <a:spLocks noGrp="1"/>
          </p:cNvSpPr>
          <p:nvPr>
            <p:ph type="body" idx="1"/>
          </p:nvPr>
        </p:nvSpPr>
        <p:spPr>
          <a:xfrm>
            <a:off x="1981200" y="1593850"/>
            <a:ext cx="8229600" cy="4853100"/>
          </a:xfrm>
          <a:prstGeom prst="rect">
            <a:avLst/>
          </a:prstGeom>
        </p:spPr>
        <p:txBody>
          <a:bodyPr spcFirstLastPara="1" vert="horz" wrap="square" lIns="91425" tIns="91425" rIns="91425" bIns="91425" rtlCol="0" anchor="t" anchorCtr="0">
            <a:noAutofit/>
          </a:bodyPr>
          <a:lstStyle/>
          <a:p>
            <a:pPr marL="0" indent="0">
              <a:buNone/>
            </a:pPr>
            <a:r>
              <a:rPr lang="en" sz="2000" b="0" dirty="0"/>
              <a:t>Does there appear to be a relationship between the hours of study per week and the GPA of a student?</a:t>
            </a:r>
            <a:endParaRPr sz="2000" b="0" dirty="0"/>
          </a:p>
        </p:txBody>
      </p:sp>
      <p:pic>
        <p:nvPicPr>
          <p:cNvPr id="71" name="Google Shape;71;p14"/>
          <p:cNvPicPr preferRelativeResize="0"/>
          <p:nvPr/>
        </p:nvPicPr>
        <p:blipFill>
          <a:blip r:embed="rId3">
            <a:alphaModFix/>
          </a:blip>
          <a:stretch>
            <a:fillRect/>
          </a:stretch>
        </p:blipFill>
        <p:spPr>
          <a:xfrm>
            <a:off x="2911101" y="2511526"/>
            <a:ext cx="5068999" cy="2881025"/>
          </a:xfrm>
          <a:prstGeom prst="rect">
            <a:avLst/>
          </a:prstGeom>
          <a:noFill/>
          <a:ln>
            <a:noFill/>
          </a:ln>
        </p:spPr>
      </p:pic>
      <p:sp>
        <p:nvSpPr>
          <p:cNvPr id="72" name="Google Shape;72;p14"/>
          <p:cNvSpPr txBox="1"/>
          <p:nvPr/>
        </p:nvSpPr>
        <p:spPr>
          <a:xfrm>
            <a:off x="1981200" y="5472400"/>
            <a:ext cx="8453400" cy="549900"/>
          </a:xfrm>
          <a:prstGeom prst="rect">
            <a:avLst/>
          </a:prstGeom>
          <a:noFill/>
          <a:ln>
            <a:noFill/>
          </a:ln>
        </p:spPr>
        <p:txBody>
          <a:bodyPr spcFirstLastPara="1" wrap="square" lIns="91425" tIns="91425" rIns="91425" bIns="91425" anchor="t" anchorCtr="0">
            <a:noAutofit/>
          </a:bodyPr>
          <a:lstStyle/>
          <a:p>
            <a:r>
              <a:rPr lang="en" sz="2000">
                <a:solidFill>
                  <a:schemeClr val="accent1"/>
                </a:solidFill>
              </a:rPr>
              <a:t>Can you spot anything unusual about any of the data points?</a:t>
            </a:r>
            <a:endParaRPr sz="2000">
              <a:solidFill>
                <a:schemeClr val="accent1"/>
              </a:solidFill>
            </a:endParaRPr>
          </a:p>
        </p:txBody>
      </p:sp>
      <p:sp>
        <p:nvSpPr>
          <p:cNvPr id="73" name="Google Shape;73;p14"/>
          <p:cNvSpPr txBox="1"/>
          <p:nvPr/>
        </p:nvSpPr>
        <p:spPr>
          <a:xfrm>
            <a:off x="1981200" y="5897050"/>
            <a:ext cx="8453400" cy="549900"/>
          </a:xfrm>
          <a:prstGeom prst="rect">
            <a:avLst/>
          </a:prstGeom>
          <a:noFill/>
          <a:ln>
            <a:noFill/>
          </a:ln>
        </p:spPr>
        <p:txBody>
          <a:bodyPr spcFirstLastPara="1" wrap="square" lIns="91425" tIns="91425" rIns="91425" bIns="91425" anchor="t" anchorCtr="0">
            <a:noAutofit/>
          </a:bodyPr>
          <a:lstStyle/>
          <a:p>
            <a:r>
              <a:rPr lang="en" sz="2000"/>
              <a:t>There is one student with GPA &gt; 4.0, this is likely a data error.</a:t>
            </a:r>
            <a:endParaRPr sz="2000"/>
          </a:p>
        </p:txBody>
      </p:sp>
    </p:spTree>
    <p:extLst>
      <p:ext uri="{BB962C8B-B14F-4D97-AF65-F5344CB8AC3E}">
        <p14:creationId xmlns:p14="http://schemas.microsoft.com/office/powerpoint/2010/main" val="143993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slide-tempalte" id="{7DFE4F53-6A44-FD4D-9607-47C581E3A957}" vid="{EF4214AA-DFC6-D646-98EC-145FB889E9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6595</TotalTime>
  <Words>5480</Words>
  <Application>Microsoft Macintosh PowerPoint</Application>
  <PresentationFormat>Widescreen</PresentationFormat>
  <Paragraphs>851</Paragraphs>
  <Slides>58</Slides>
  <Notes>58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Arial</vt:lpstr>
      <vt:lpstr>Calibri</vt:lpstr>
      <vt:lpstr>Cambria Math</vt:lpstr>
      <vt:lpstr>Comic Sans MS</vt:lpstr>
      <vt:lpstr>Consolas</vt:lpstr>
      <vt:lpstr>Courier New</vt:lpstr>
      <vt:lpstr>Krana Fat B</vt:lpstr>
      <vt:lpstr>Montserrat</vt:lpstr>
      <vt:lpstr>proxima-nova</vt:lpstr>
      <vt:lpstr>Segoe UI</vt:lpstr>
      <vt:lpstr>Tahoma</vt:lpstr>
      <vt:lpstr>Wingdings</vt:lpstr>
      <vt:lpstr>Office Theme</vt:lpstr>
      <vt:lpstr>Statistics</vt:lpstr>
      <vt:lpstr>PowerPoint Presentation</vt:lpstr>
      <vt:lpstr>PowerPoint Presentation</vt:lpstr>
      <vt:lpstr>PowerPoint Presentation</vt:lpstr>
      <vt:lpstr>PowerPoint Presentation</vt:lpstr>
      <vt:lpstr>PowerPoint Presentation</vt:lpstr>
      <vt:lpstr>Explanatory and Response Variables</vt:lpstr>
      <vt:lpstr>Explanatory and Response Variables</vt:lpstr>
      <vt:lpstr>Relationships among variables</vt:lpstr>
      <vt:lpstr>Practice</vt:lpstr>
      <vt:lpstr>Practice</vt:lpstr>
      <vt:lpstr>PowerPoint Presentation</vt:lpstr>
      <vt:lpstr>Exploratory analysis vs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Dot Plots</vt:lpstr>
      <vt:lpstr>Dot Plots &amp; Mean</vt:lpstr>
      <vt:lpstr>Stacked Dot Plot</vt:lpstr>
      <vt:lpstr>Histograms</vt:lpstr>
      <vt:lpstr>Bin Width</vt:lpstr>
      <vt:lpstr>Bar Plots</vt:lpstr>
      <vt:lpstr>PowerPoint Presentation</vt:lpstr>
      <vt:lpstr>PowerPoint Presentation</vt:lpstr>
      <vt:lpstr>PowerPoint Presentation</vt:lpstr>
      <vt:lpstr>PowerPoint Presentation</vt:lpstr>
      <vt:lpstr>Box Plot</vt:lpstr>
      <vt:lpstr>PowerPoint Presentation</vt:lpstr>
      <vt:lpstr>PowerPoint Presentation</vt:lpstr>
      <vt:lpstr>PowerPoint Presentation</vt:lpstr>
      <vt:lpstr>Obtaining Good Samples</vt:lpstr>
      <vt:lpstr>Simple Random Sample</vt:lpstr>
      <vt:lpstr>Stratified Sample</vt:lpstr>
      <vt:lpstr>Cluster Sample</vt:lpstr>
      <vt:lpstr>Practice</vt:lpstr>
      <vt:lpstr>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That’s why there  are white header layouts too</dc:title>
  <dc:creator>Michael Burgess</dc:creator>
  <cp:lastModifiedBy>kunal.haria@icloud.com</cp:lastModifiedBy>
  <cp:revision>167</cp:revision>
  <cp:lastPrinted>2019-08-23T12:24:43Z</cp:lastPrinted>
  <dcterms:created xsi:type="dcterms:W3CDTF">2019-07-17T14:23:11Z</dcterms:created>
  <dcterms:modified xsi:type="dcterms:W3CDTF">2019-11-11T08:50:09Z</dcterms:modified>
</cp:coreProperties>
</file>