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60" r:id="rId5"/>
    <p:sldId id="279" r:id="rId6"/>
    <p:sldId id="278" r:id="rId7"/>
  </p:sldIdLst>
  <p:sldSz cx="9144000" cy="5143500" type="screen16x9"/>
  <p:notesSz cx="6858000" cy="9144000"/>
  <p:embeddedFontLst>
    <p:embeddedFont>
      <p:font typeface="Lexend Deca" panose="02010600030101010101" charset="0"/>
      <p:regular r:id="rId9"/>
    </p:embeddedFont>
    <p:embeddedFont>
      <p:font typeface="Muli" panose="02010600030101010101" charset="0"/>
      <p:regular r:id="rId10"/>
      <p:bold r:id="rId11"/>
      <p:italic r:id="rId12"/>
      <p:boldItalic r:id="rId13"/>
    </p:embeddedFont>
    <p:embeddedFont>
      <p:font typeface="Muli Regular" panose="02010600030101010101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225FC85-75D6-4BDE-8C30-841C4B203C1D}">
  <a:tblStyle styleId="{B225FC85-75D6-4BDE-8C30-841C4B203C1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82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25"/>
            <a:ext cx="914395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85800" y="1991825"/>
            <a:ext cx="45390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685800" y="1659550"/>
            <a:ext cx="42639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685800" y="2916254"/>
            <a:ext cx="42639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2841000" cy="3155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⬡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2"/>
          </p:nvPr>
        </p:nvSpPr>
        <p:spPr>
          <a:xfrm>
            <a:off x="3753943" y="1352550"/>
            <a:ext cx="2841000" cy="3155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⬡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· Small circuit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· Big circuit">
  <p:cSld name="BLANK_1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rgbClr val="A458FF"/>
            </a:gs>
            <a:gs pos="39000">
              <a:srgbClr val="3544FF"/>
            </a:gs>
            <a:gs pos="100000">
              <a:srgbClr val="0A2F9E"/>
            </a:gs>
          </a:gsLst>
          <a:lin ang="8100019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 Regular"/>
              <a:buChar char="⬡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1pPr>
            <a:lvl2pPr marL="914400" lvl="1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 Regular"/>
              <a:buChar char="∙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2pPr>
            <a:lvl3pPr marL="1371600" lvl="2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 Regular"/>
              <a:buChar char="∙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3pPr>
            <a:lvl4pPr marL="1828800" lvl="3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●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4pPr>
            <a:lvl5pPr marL="2286000" lvl="4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○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5pPr>
            <a:lvl6pPr marL="2743200" lvl="5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■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6pPr>
            <a:lvl7pPr marL="3200400" lvl="6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●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7pPr>
            <a:lvl8pPr marL="3657600" lvl="7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○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8pPr>
            <a:lvl9pPr marL="4114800" lvl="8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■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6" r:id="rId4"/>
    <p:sldLayoutId id="2147483657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3314" y="1160330"/>
            <a:ext cx="1782850" cy="203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20814" y="378324"/>
            <a:ext cx="662500" cy="72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93770" y="884611"/>
            <a:ext cx="482075" cy="52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21692" y="4034576"/>
            <a:ext cx="586165" cy="68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404399" y="3624439"/>
            <a:ext cx="321850" cy="44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664593" y="3757882"/>
            <a:ext cx="321850" cy="448425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3"/>
          <p:cNvSpPr txBox="1">
            <a:spLocks noGrp="1"/>
          </p:cNvSpPr>
          <p:nvPr>
            <p:ph type="ctrTitle"/>
          </p:nvPr>
        </p:nvSpPr>
        <p:spPr>
          <a:xfrm>
            <a:off x="685800" y="1991825"/>
            <a:ext cx="6015038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dirty="0"/>
              <a:t>Image encryption: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Generating </a:t>
            </a:r>
            <a:br>
              <a:rPr lang="en-US" dirty="0"/>
            </a:br>
            <a:r>
              <a:rPr lang="en-US" dirty="0"/>
              <a:t>visually meaningful encrypted images</a:t>
            </a:r>
            <a:endParaRPr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68205BF-5621-4E39-AD56-568420A42EAD}"/>
              </a:ext>
            </a:extLst>
          </p:cNvPr>
          <p:cNvSpPr txBox="1"/>
          <p:nvPr/>
        </p:nvSpPr>
        <p:spPr>
          <a:xfrm>
            <a:off x="663461" y="1548599"/>
            <a:ext cx="72929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Team: Hao Ding  &amp; Jianan Ni</a:t>
            </a:r>
          </a:p>
          <a:p>
            <a:endParaRPr lang="en-US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How to do ?</a:t>
            </a:r>
            <a:endParaRPr dirty="0"/>
          </a:p>
        </p:txBody>
      </p:sp>
      <p:sp>
        <p:nvSpPr>
          <p:cNvPr id="72" name="Google Shape;72;p14"/>
          <p:cNvSpPr txBox="1">
            <a:spLocks noGrp="1"/>
          </p:cNvSpPr>
          <p:nvPr>
            <p:ph type="body" idx="2"/>
          </p:nvPr>
        </p:nvSpPr>
        <p:spPr>
          <a:xfrm>
            <a:off x="5032674" y="1169075"/>
            <a:ext cx="2841000" cy="3155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b="1" dirty="0"/>
              <a:t>To address this problem, there is a new image encryption which is designed to transform an original image into a </a:t>
            </a:r>
            <a:r>
              <a:rPr lang="en-US" sz="2400" b="1" dirty="0">
                <a:solidFill>
                  <a:srgbClr val="FFFF00"/>
                </a:solidFill>
              </a:rPr>
              <a:t>visually meaningful </a:t>
            </a:r>
            <a:r>
              <a:rPr lang="en-US" b="1" dirty="0"/>
              <a:t>encrypted one. </a:t>
            </a:r>
            <a:endParaRPr lang="en-US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 dirty="0"/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1"/>
          </p:nvPr>
        </p:nvSpPr>
        <p:spPr>
          <a:xfrm>
            <a:off x="580550" y="1352549"/>
            <a:ext cx="3991450" cy="339730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b="1" dirty="0"/>
              <a:t>To protect image content, 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sz="2400" b="1" dirty="0"/>
              <a:t>m</a:t>
            </a:r>
            <a:r>
              <a:rPr lang="en-US" b="1" dirty="0"/>
              <a:t>ost encryption algorithms transform 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b="1" dirty="0"/>
              <a:t>an original image into 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b="1" dirty="0"/>
              <a:t>a </a:t>
            </a:r>
            <a:r>
              <a:rPr lang="en-US" b="1" dirty="0">
                <a:solidFill>
                  <a:srgbClr val="FFC000"/>
                </a:solidFill>
              </a:rPr>
              <a:t>texture-like or noise-like</a:t>
            </a:r>
            <a:r>
              <a:rPr lang="en-US" b="1" dirty="0"/>
              <a:t> image, 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b="1" dirty="0"/>
              <a:t>which is "confess without being pressed".</a:t>
            </a:r>
          </a:p>
        </p:txBody>
      </p:sp>
      <p:sp>
        <p:nvSpPr>
          <p:cNvPr id="75" name="Google Shape;75;p1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>
            <a:spLocks noGrp="1"/>
          </p:cNvSpPr>
          <p:nvPr>
            <p:ph type="subTitle" idx="4294967295"/>
          </p:nvPr>
        </p:nvSpPr>
        <p:spPr>
          <a:xfrm>
            <a:off x="371475" y="707232"/>
            <a:ext cx="3617400" cy="318738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buNone/>
            </a:pPr>
            <a:r>
              <a:rPr lang="en-US" sz="2800" b="1" dirty="0">
                <a:solidFill>
                  <a:schemeClr val="bg1"/>
                </a:solidFill>
              </a:rPr>
              <a:t>Texture-like </a:t>
            </a:r>
          </a:p>
          <a:p>
            <a:pPr marL="0" lvl="0" indent="0">
              <a:buNone/>
            </a:pPr>
            <a:endParaRPr lang="en-US" sz="3200" b="1" dirty="0">
              <a:solidFill>
                <a:schemeClr val="bg1"/>
              </a:solidFill>
            </a:endParaRPr>
          </a:p>
          <a:p>
            <a:pPr marL="0" lvl="0" indent="0">
              <a:buNone/>
            </a:pPr>
            <a:r>
              <a:rPr lang="en-US" sz="3200" b="1" dirty="0">
                <a:solidFill>
                  <a:schemeClr val="bg1"/>
                </a:solidFill>
              </a:rPr>
              <a:t>OR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</a:p>
          <a:p>
            <a:pPr marL="0" lvl="0" indent="0">
              <a:buNone/>
            </a:pPr>
            <a:endParaRPr lang="en-US" sz="2800" b="1" dirty="0">
              <a:solidFill>
                <a:schemeClr val="bg1"/>
              </a:solidFill>
            </a:endParaRPr>
          </a:p>
          <a:p>
            <a:pPr marL="0" lvl="0" indent="0">
              <a:buNone/>
            </a:pPr>
            <a:r>
              <a:rPr lang="en-US" sz="2800" b="1" dirty="0">
                <a:solidFill>
                  <a:schemeClr val="bg1"/>
                </a:solidFill>
              </a:rPr>
              <a:t>Noise-like image</a:t>
            </a:r>
            <a:endParaRPr sz="2800" b="1" dirty="0">
              <a:solidFill>
                <a:schemeClr val="bg1"/>
              </a:solidFill>
            </a:endParaRPr>
          </a:p>
        </p:txBody>
      </p:sp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3" name="图片 2" descr="图片包含 建筑, 游戏机, 瓷砖&#10;&#10;描述已自动生成">
            <a:extLst>
              <a:ext uri="{FF2B5EF4-FFF2-40B4-BE49-F238E27FC236}">
                <a16:creationId xmlns:a16="http://schemas.microsoft.com/office/drawing/2014/main" id="{E4E10E6A-5BB5-44E7-97A8-FAFC8768ED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0531" y="433400"/>
            <a:ext cx="4387424" cy="427669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>
            <a:spLocks noGrp="1"/>
          </p:cNvSpPr>
          <p:nvPr>
            <p:ph type="ctrTitle"/>
          </p:nvPr>
        </p:nvSpPr>
        <p:spPr>
          <a:xfrm>
            <a:off x="485775" y="580843"/>
            <a:ext cx="3443288" cy="3155339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sz="4400" dirty="0">
                <a:solidFill>
                  <a:schemeClr val="bg1"/>
                </a:solidFill>
              </a:rPr>
              <a:t>Visually</a:t>
            </a:r>
            <a:br>
              <a:rPr lang="en-US" sz="4400" dirty="0">
                <a:solidFill>
                  <a:schemeClr val="bg1"/>
                </a:solidFill>
              </a:rPr>
            </a:br>
            <a:br>
              <a:rPr lang="en-US" sz="4400" dirty="0">
                <a:solidFill>
                  <a:schemeClr val="bg1"/>
                </a:solidFill>
              </a:rPr>
            </a:br>
            <a:r>
              <a:rPr lang="en-US" sz="4400" dirty="0">
                <a:solidFill>
                  <a:schemeClr val="bg1"/>
                </a:solidFill>
              </a:rPr>
              <a:t>  meaningful</a:t>
            </a:r>
            <a:endParaRPr sz="4400" dirty="0">
              <a:solidFill>
                <a:schemeClr val="bg1"/>
              </a:solidFill>
            </a:endParaRPr>
          </a:p>
        </p:txBody>
      </p:sp>
      <p:pic>
        <p:nvPicPr>
          <p:cNvPr id="96" name="Google Shape;9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2705" y="2045304"/>
            <a:ext cx="2219340" cy="115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90680" y="2449022"/>
            <a:ext cx="145275" cy="42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36726" y="1237502"/>
            <a:ext cx="1032700" cy="120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图片 2" descr="女孩拿着花&#10;&#10;描述已自动生成">
            <a:extLst>
              <a:ext uri="{FF2B5EF4-FFF2-40B4-BE49-F238E27FC236}">
                <a16:creationId xmlns:a16="http://schemas.microsoft.com/office/drawing/2014/main" id="{701E822B-C5BC-4EE4-B5C7-74F1B9F742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14939" y="183635"/>
            <a:ext cx="2471838" cy="477622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手机屏幕的截图&#10;&#10;描述已自动生成">
            <a:extLst>
              <a:ext uri="{FF2B5EF4-FFF2-40B4-BE49-F238E27FC236}">
                <a16:creationId xmlns:a16="http://schemas.microsoft.com/office/drawing/2014/main" id="{DF4A82B6-A74B-46FE-A3EC-E8F0347C47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831" y="0"/>
            <a:ext cx="7264338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51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351" name="Google Shape;351;p35"/>
          <p:cNvSpPr txBox="1">
            <a:spLocks noGrp="1"/>
          </p:cNvSpPr>
          <p:nvPr>
            <p:ph type="ctrTitle" idx="4294967295"/>
          </p:nvPr>
        </p:nvSpPr>
        <p:spPr>
          <a:xfrm>
            <a:off x="685800" y="1341750"/>
            <a:ext cx="3617400" cy="928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Thanks!</a:t>
            </a:r>
            <a:endParaRPr sz="7200"/>
          </a:p>
        </p:txBody>
      </p:sp>
      <p:sp>
        <p:nvSpPr>
          <p:cNvPr id="352" name="Google Shape;352;p35"/>
          <p:cNvSpPr txBox="1">
            <a:spLocks noGrp="1"/>
          </p:cNvSpPr>
          <p:nvPr>
            <p:ph type="subTitle" idx="4294967295"/>
          </p:nvPr>
        </p:nvSpPr>
        <p:spPr>
          <a:xfrm>
            <a:off x="685800" y="2302047"/>
            <a:ext cx="3617400" cy="1499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 dirty="0">
                <a:latin typeface="Muli"/>
                <a:ea typeface="Muli"/>
                <a:cs typeface="Muli"/>
                <a:sym typeface="Muli"/>
              </a:rPr>
              <a:t>Any questions?</a:t>
            </a:r>
            <a:endParaRPr sz="1800" b="1" dirty="0"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/>
              <a:t>You can find </a:t>
            </a:r>
            <a:r>
              <a:rPr lang="en-US" sz="1800" dirty="0"/>
              <a:t>us</a:t>
            </a:r>
            <a:r>
              <a:rPr lang="en" sz="1800" dirty="0"/>
              <a:t> at:</a:t>
            </a:r>
            <a:endParaRPr sz="18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/>
              <a:t>jnqh4@mail.missouri.edu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/>
              <a:t>hd945@mail.Missouri.edu</a:t>
            </a:r>
            <a:endParaRPr sz="1800" dirty="0"/>
          </a:p>
        </p:txBody>
      </p:sp>
      <p:pic>
        <p:nvPicPr>
          <p:cNvPr id="353" name="Google Shape;35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4900" y="2681025"/>
            <a:ext cx="3171324" cy="188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" name="Google Shape;354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60014" y="1914980"/>
            <a:ext cx="548700" cy="1597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Google Shape;355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46909" y="581600"/>
            <a:ext cx="1279700" cy="149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Aliena template">
  <a:themeElements>
    <a:clrScheme name="Custom 347">
      <a:dk1>
        <a:srgbClr val="050060"/>
      </a:dk1>
      <a:lt1>
        <a:srgbClr val="FFFFFF"/>
      </a:lt1>
      <a:dk2>
        <a:srgbClr val="585963"/>
      </a:dk2>
      <a:lt2>
        <a:srgbClr val="F3F3F3"/>
      </a:lt2>
      <a:accent1>
        <a:srgbClr val="0A2F9E"/>
      </a:accent1>
      <a:accent2>
        <a:srgbClr val="3544FF"/>
      </a:accent2>
      <a:accent3>
        <a:srgbClr val="24D6FF"/>
      </a:accent3>
      <a:accent4>
        <a:srgbClr val="00FFFF"/>
      </a:accent4>
      <a:accent5>
        <a:srgbClr val="A458FF"/>
      </a:accent5>
      <a:accent6>
        <a:srgbClr val="D392FF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112</Words>
  <Application>Microsoft Office PowerPoint</Application>
  <PresentationFormat>全屏显示(16:9)</PresentationFormat>
  <Paragraphs>23</Paragraphs>
  <Slides>6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Arial</vt:lpstr>
      <vt:lpstr>Muli Regular</vt:lpstr>
      <vt:lpstr>Muli</vt:lpstr>
      <vt:lpstr>Lexend Deca</vt:lpstr>
      <vt:lpstr>Aliena template</vt:lpstr>
      <vt:lpstr>Image encryption:  Generating  visually meaningful encrypted images</vt:lpstr>
      <vt:lpstr>How to do ?</vt:lpstr>
      <vt:lpstr>PowerPoint 演示文稿</vt:lpstr>
      <vt:lpstr>Visually    meaningful</vt:lpstr>
      <vt:lpstr>PowerPoint 演示文稿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encryption:  Generating  visually meaningful encrypted images</dc:title>
  <cp:lastModifiedBy>jnqh4</cp:lastModifiedBy>
  <cp:revision>11</cp:revision>
  <dcterms:modified xsi:type="dcterms:W3CDTF">2019-11-21T17:33:48Z</dcterms:modified>
</cp:coreProperties>
</file>