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530" r:id="rId5"/>
    <p:sldId id="531" r:id="rId6"/>
    <p:sldId id="533" r:id="rId7"/>
    <p:sldId id="534" r:id="rId8"/>
    <p:sldId id="548" r:id="rId9"/>
    <p:sldId id="549" r:id="rId10"/>
    <p:sldId id="535" r:id="rId11"/>
    <p:sldId id="536" r:id="rId12"/>
    <p:sldId id="554" r:id="rId13"/>
    <p:sldId id="551" r:id="rId14"/>
    <p:sldId id="552" r:id="rId15"/>
    <p:sldId id="553" r:id="rId16"/>
    <p:sldId id="555" r:id="rId17"/>
    <p:sldId id="556" r:id="rId18"/>
    <p:sldId id="557" r:id="rId19"/>
    <p:sldId id="5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E9EE78-56B8-4322-97CD-8949CF2818A1}">
          <p14:sldIdLst>
            <p14:sldId id="530"/>
            <p14:sldId id="531"/>
            <p14:sldId id="533"/>
            <p14:sldId id="534"/>
            <p14:sldId id="548"/>
            <p14:sldId id="549"/>
            <p14:sldId id="535"/>
            <p14:sldId id="536"/>
            <p14:sldId id="554"/>
            <p14:sldId id="551"/>
            <p14:sldId id="552"/>
            <p14:sldId id="553"/>
            <p14:sldId id="555"/>
            <p14:sldId id="556"/>
            <p14:sldId id="557"/>
            <p14:sldId id="55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422"/>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6A6786-7779-411F-98DF-07E04DCC986D}" type="doc">
      <dgm:prSet loTypeId="urn:microsoft.com/office/officeart/2005/8/layout/list1" loCatId="list" qsTypeId="urn:microsoft.com/office/officeart/2005/8/quickstyle/simple2" qsCatId="simple" csTypeId="urn:microsoft.com/office/officeart/2005/8/colors/accent3_2" csCatId="accent3"/>
      <dgm:spPr/>
      <dgm:t>
        <a:bodyPr/>
        <a:lstStyle/>
        <a:p>
          <a:endParaRPr lang="en-US"/>
        </a:p>
      </dgm:t>
    </dgm:pt>
    <dgm:pt modelId="{9C4FE54E-65FE-4F2E-8A16-70ED0F2BC25F}">
      <dgm:prSet/>
      <dgm:spPr/>
      <dgm:t>
        <a:bodyPr/>
        <a:lstStyle/>
        <a:p>
          <a:r>
            <a:rPr lang="en-US"/>
            <a:t>Stacking</a:t>
          </a:r>
        </a:p>
      </dgm:t>
    </dgm:pt>
    <dgm:pt modelId="{3C2B825F-6D4E-40F2-A971-0C7EB3448A14}" type="parTrans" cxnId="{365C9F73-9555-4C8F-B954-EB84DCB00B85}">
      <dgm:prSet/>
      <dgm:spPr/>
      <dgm:t>
        <a:bodyPr/>
        <a:lstStyle/>
        <a:p>
          <a:endParaRPr lang="en-US"/>
        </a:p>
      </dgm:t>
    </dgm:pt>
    <dgm:pt modelId="{1505D4EA-7568-45A4-9811-6917D2B67A93}" type="sibTrans" cxnId="{365C9F73-9555-4C8F-B954-EB84DCB00B85}">
      <dgm:prSet/>
      <dgm:spPr/>
      <dgm:t>
        <a:bodyPr/>
        <a:lstStyle/>
        <a:p>
          <a:endParaRPr lang="en-US"/>
        </a:p>
      </dgm:t>
    </dgm:pt>
    <dgm:pt modelId="{520D3667-70F7-444F-8339-FF08B705A118}">
      <dgm:prSet/>
      <dgm:spPr/>
      <dgm:t>
        <a:bodyPr/>
        <a:lstStyle/>
        <a:p>
          <a:r>
            <a:rPr lang="en-US"/>
            <a:t>The stacking process involves fitting different models onto the same data set and using another model to learn based on their predictions</a:t>
          </a:r>
        </a:p>
      </dgm:t>
    </dgm:pt>
    <dgm:pt modelId="{404A8692-8A02-40BA-93EE-B34D52E2DB98}" type="parTrans" cxnId="{50376DCA-83ED-4E81-A320-EDC67EF27D11}">
      <dgm:prSet/>
      <dgm:spPr/>
      <dgm:t>
        <a:bodyPr/>
        <a:lstStyle/>
        <a:p>
          <a:endParaRPr lang="en-US"/>
        </a:p>
      </dgm:t>
    </dgm:pt>
    <dgm:pt modelId="{1CFF5CE3-08B3-4F97-B689-4AF64D7100D6}" type="sibTrans" cxnId="{50376DCA-83ED-4E81-A320-EDC67EF27D11}">
      <dgm:prSet/>
      <dgm:spPr/>
      <dgm:t>
        <a:bodyPr/>
        <a:lstStyle/>
        <a:p>
          <a:endParaRPr lang="en-US"/>
        </a:p>
      </dgm:t>
    </dgm:pt>
    <dgm:pt modelId="{E6B64790-696F-4374-A8FF-42D25FA8A662}">
      <dgm:prSet/>
      <dgm:spPr/>
      <dgm:t>
        <a:bodyPr/>
        <a:lstStyle/>
        <a:p>
          <a:r>
            <a:rPr lang="en-US"/>
            <a:t>Boosting</a:t>
          </a:r>
        </a:p>
      </dgm:t>
    </dgm:pt>
    <dgm:pt modelId="{714B1FD5-DF55-4D1B-89F6-5B0B365ADF87}" type="parTrans" cxnId="{AC1D080E-EB67-4EEC-ACAE-D3467D4C00E9}">
      <dgm:prSet/>
      <dgm:spPr/>
      <dgm:t>
        <a:bodyPr/>
        <a:lstStyle/>
        <a:p>
          <a:endParaRPr lang="en-US"/>
        </a:p>
      </dgm:t>
    </dgm:pt>
    <dgm:pt modelId="{536A62AA-DA8D-4BC3-9D3A-6067C220CF4B}" type="sibTrans" cxnId="{AC1D080E-EB67-4EEC-ACAE-D3467D4C00E9}">
      <dgm:prSet/>
      <dgm:spPr/>
      <dgm:t>
        <a:bodyPr/>
        <a:lstStyle/>
        <a:p>
          <a:endParaRPr lang="en-US"/>
        </a:p>
      </dgm:t>
    </dgm:pt>
    <dgm:pt modelId="{BB6AE9AA-24AE-4DC2-9C47-261954AB7590}">
      <dgm:prSet/>
      <dgm:spPr/>
      <dgm:t>
        <a:bodyPr/>
        <a:lstStyle/>
        <a:p>
          <a:r>
            <a:rPr lang="en-US" dirty="0"/>
            <a:t>The boosting process involves using models that correct the predictions made by previous models, giving back a weighed average of those predictions</a:t>
          </a:r>
        </a:p>
      </dgm:t>
    </dgm:pt>
    <dgm:pt modelId="{CCA0A0AE-88D1-47DA-9B76-2A02E95A19E6}" type="sibTrans" cxnId="{BEDD2AC7-5747-4D1A-9190-0335C7797484}">
      <dgm:prSet/>
      <dgm:spPr/>
      <dgm:t>
        <a:bodyPr/>
        <a:lstStyle/>
        <a:p>
          <a:endParaRPr lang="en-US"/>
        </a:p>
      </dgm:t>
    </dgm:pt>
    <dgm:pt modelId="{984CB60E-9EDE-4A14-BF60-33D50BC8E27A}" type="parTrans" cxnId="{BEDD2AC7-5747-4D1A-9190-0335C7797484}">
      <dgm:prSet/>
      <dgm:spPr/>
      <dgm:t>
        <a:bodyPr/>
        <a:lstStyle/>
        <a:p>
          <a:endParaRPr lang="en-US"/>
        </a:p>
      </dgm:t>
    </dgm:pt>
    <dgm:pt modelId="{59918C40-8C8B-4188-8BED-F618DF91CEAB}">
      <dgm:prSet/>
      <dgm:spPr/>
      <dgm:t>
        <a:bodyPr/>
        <a:lstStyle/>
        <a:p>
          <a:r>
            <a:rPr lang="en-US" dirty="0"/>
            <a:t>For this we decided on using the </a:t>
          </a:r>
          <a:r>
            <a:rPr lang="en-US" dirty="0" err="1"/>
            <a:t>XGBoost</a:t>
          </a:r>
          <a:r>
            <a:rPr lang="en-US" dirty="0"/>
            <a:t> framework, which will also help reduce processing times</a:t>
          </a:r>
        </a:p>
      </dgm:t>
    </dgm:pt>
    <dgm:pt modelId="{6B56A596-1DC7-48F6-909F-88933834C116}" type="sibTrans" cxnId="{72AD6B4B-B7BB-43A3-BD37-060589F5D423}">
      <dgm:prSet/>
      <dgm:spPr/>
      <dgm:t>
        <a:bodyPr/>
        <a:lstStyle/>
        <a:p>
          <a:endParaRPr lang="en-US"/>
        </a:p>
      </dgm:t>
    </dgm:pt>
    <dgm:pt modelId="{94046709-26F7-4895-8C6B-9793A899A858}" type="parTrans" cxnId="{72AD6B4B-B7BB-43A3-BD37-060589F5D423}">
      <dgm:prSet/>
      <dgm:spPr/>
      <dgm:t>
        <a:bodyPr/>
        <a:lstStyle/>
        <a:p>
          <a:endParaRPr lang="en-US"/>
        </a:p>
      </dgm:t>
    </dgm:pt>
    <dgm:pt modelId="{0D01EF94-7DAB-406C-B109-521A005F9039}" type="pres">
      <dgm:prSet presAssocID="{986A6786-7779-411F-98DF-07E04DCC986D}" presName="linear" presStyleCnt="0">
        <dgm:presLayoutVars>
          <dgm:dir/>
          <dgm:animLvl val="lvl"/>
          <dgm:resizeHandles val="exact"/>
        </dgm:presLayoutVars>
      </dgm:prSet>
      <dgm:spPr/>
    </dgm:pt>
    <dgm:pt modelId="{48157491-9AB0-4F1D-934D-0C913EF7E999}" type="pres">
      <dgm:prSet presAssocID="{9C4FE54E-65FE-4F2E-8A16-70ED0F2BC25F}" presName="parentLin" presStyleCnt="0"/>
      <dgm:spPr/>
    </dgm:pt>
    <dgm:pt modelId="{69046F66-5F1C-4637-B882-0DE3BC38C3D8}" type="pres">
      <dgm:prSet presAssocID="{9C4FE54E-65FE-4F2E-8A16-70ED0F2BC25F}" presName="parentLeftMargin" presStyleLbl="node1" presStyleIdx="0" presStyleCnt="2"/>
      <dgm:spPr/>
    </dgm:pt>
    <dgm:pt modelId="{B219A2AC-F4DE-4B01-9CEA-59993241DE92}" type="pres">
      <dgm:prSet presAssocID="{9C4FE54E-65FE-4F2E-8A16-70ED0F2BC25F}" presName="parentText" presStyleLbl="node1" presStyleIdx="0" presStyleCnt="2">
        <dgm:presLayoutVars>
          <dgm:chMax val="0"/>
          <dgm:bulletEnabled val="1"/>
        </dgm:presLayoutVars>
      </dgm:prSet>
      <dgm:spPr/>
    </dgm:pt>
    <dgm:pt modelId="{98E7CD5C-2B54-436F-BE50-AE7D00520FD4}" type="pres">
      <dgm:prSet presAssocID="{9C4FE54E-65FE-4F2E-8A16-70ED0F2BC25F}" presName="negativeSpace" presStyleCnt="0"/>
      <dgm:spPr/>
    </dgm:pt>
    <dgm:pt modelId="{808BD499-5274-4237-95B2-2376ED5164D0}" type="pres">
      <dgm:prSet presAssocID="{9C4FE54E-65FE-4F2E-8A16-70ED0F2BC25F}" presName="childText" presStyleLbl="conFgAcc1" presStyleIdx="0" presStyleCnt="2">
        <dgm:presLayoutVars>
          <dgm:bulletEnabled val="1"/>
        </dgm:presLayoutVars>
      </dgm:prSet>
      <dgm:spPr/>
    </dgm:pt>
    <dgm:pt modelId="{ECA7E26D-17BB-46FD-AF00-39CF85FCB51B}" type="pres">
      <dgm:prSet presAssocID="{1505D4EA-7568-45A4-9811-6917D2B67A93}" presName="spaceBetweenRectangles" presStyleCnt="0"/>
      <dgm:spPr/>
    </dgm:pt>
    <dgm:pt modelId="{00EB3BB9-272B-4B92-B192-C67DDFB9D5FE}" type="pres">
      <dgm:prSet presAssocID="{E6B64790-696F-4374-A8FF-42D25FA8A662}" presName="parentLin" presStyleCnt="0"/>
      <dgm:spPr/>
    </dgm:pt>
    <dgm:pt modelId="{73F32297-770B-4654-AB24-FEAAF9A0863A}" type="pres">
      <dgm:prSet presAssocID="{E6B64790-696F-4374-A8FF-42D25FA8A662}" presName="parentLeftMargin" presStyleLbl="node1" presStyleIdx="0" presStyleCnt="2"/>
      <dgm:spPr/>
    </dgm:pt>
    <dgm:pt modelId="{717F15D7-6BC1-4B33-81A7-F252117D890D}" type="pres">
      <dgm:prSet presAssocID="{E6B64790-696F-4374-A8FF-42D25FA8A662}" presName="parentText" presStyleLbl="node1" presStyleIdx="1" presStyleCnt="2">
        <dgm:presLayoutVars>
          <dgm:chMax val="0"/>
          <dgm:bulletEnabled val="1"/>
        </dgm:presLayoutVars>
      </dgm:prSet>
      <dgm:spPr/>
    </dgm:pt>
    <dgm:pt modelId="{041471AC-08A2-4B4A-B7CB-F20D39B260A2}" type="pres">
      <dgm:prSet presAssocID="{E6B64790-696F-4374-A8FF-42D25FA8A662}" presName="negativeSpace" presStyleCnt="0"/>
      <dgm:spPr/>
    </dgm:pt>
    <dgm:pt modelId="{F3027B31-435B-4902-BAAE-E06775E2C340}" type="pres">
      <dgm:prSet presAssocID="{E6B64790-696F-4374-A8FF-42D25FA8A662}" presName="childText" presStyleLbl="conFgAcc1" presStyleIdx="1" presStyleCnt="2">
        <dgm:presLayoutVars>
          <dgm:bulletEnabled val="1"/>
        </dgm:presLayoutVars>
      </dgm:prSet>
      <dgm:spPr/>
    </dgm:pt>
  </dgm:ptLst>
  <dgm:cxnLst>
    <dgm:cxn modelId="{AC1D080E-EB67-4EEC-ACAE-D3467D4C00E9}" srcId="{986A6786-7779-411F-98DF-07E04DCC986D}" destId="{E6B64790-696F-4374-A8FF-42D25FA8A662}" srcOrd="1" destOrd="0" parTransId="{714B1FD5-DF55-4D1B-89F6-5B0B365ADF87}" sibTransId="{536A62AA-DA8D-4BC3-9D3A-6067C220CF4B}"/>
    <dgm:cxn modelId="{72AD6B4B-B7BB-43A3-BD37-060589F5D423}" srcId="{E6B64790-696F-4374-A8FF-42D25FA8A662}" destId="{59918C40-8C8B-4188-8BED-F618DF91CEAB}" srcOrd="1" destOrd="0" parTransId="{94046709-26F7-4895-8C6B-9793A899A858}" sibTransId="{6B56A596-1DC7-48F6-909F-88933834C116}"/>
    <dgm:cxn modelId="{DCAF796B-4D10-4A2D-AFC9-201A1B7F3117}" type="presOf" srcId="{520D3667-70F7-444F-8339-FF08B705A118}" destId="{808BD499-5274-4237-95B2-2376ED5164D0}" srcOrd="0" destOrd="0" presId="urn:microsoft.com/office/officeart/2005/8/layout/list1"/>
    <dgm:cxn modelId="{365C9F73-9555-4C8F-B954-EB84DCB00B85}" srcId="{986A6786-7779-411F-98DF-07E04DCC986D}" destId="{9C4FE54E-65FE-4F2E-8A16-70ED0F2BC25F}" srcOrd="0" destOrd="0" parTransId="{3C2B825F-6D4E-40F2-A971-0C7EB3448A14}" sibTransId="{1505D4EA-7568-45A4-9811-6917D2B67A93}"/>
    <dgm:cxn modelId="{CA0EC953-0524-4245-BF82-F7638BD37C62}" type="presOf" srcId="{E6B64790-696F-4374-A8FF-42D25FA8A662}" destId="{717F15D7-6BC1-4B33-81A7-F252117D890D}" srcOrd="1" destOrd="0" presId="urn:microsoft.com/office/officeart/2005/8/layout/list1"/>
    <dgm:cxn modelId="{67DE4B57-8C50-4786-BEDB-75A342638F2B}" type="presOf" srcId="{9C4FE54E-65FE-4F2E-8A16-70ED0F2BC25F}" destId="{69046F66-5F1C-4637-B882-0DE3BC38C3D8}" srcOrd="0" destOrd="0" presId="urn:microsoft.com/office/officeart/2005/8/layout/list1"/>
    <dgm:cxn modelId="{667033AE-0C14-4F9D-981C-208306A14E1D}" type="presOf" srcId="{E6B64790-696F-4374-A8FF-42D25FA8A662}" destId="{73F32297-770B-4654-AB24-FEAAF9A0863A}" srcOrd="0" destOrd="0" presId="urn:microsoft.com/office/officeart/2005/8/layout/list1"/>
    <dgm:cxn modelId="{543863BC-03B5-4858-8F48-DC39AC86C083}" type="presOf" srcId="{986A6786-7779-411F-98DF-07E04DCC986D}" destId="{0D01EF94-7DAB-406C-B109-521A005F9039}" srcOrd="0" destOrd="0" presId="urn:microsoft.com/office/officeart/2005/8/layout/list1"/>
    <dgm:cxn modelId="{BEDD2AC7-5747-4D1A-9190-0335C7797484}" srcId="{E6B64790-696F-4374-A8FF-42D25FA8A662}" destId="{BB6AE9AA-24AE-4DC2-9C47-261954AB7590}" srcOrd="0" destOrd="0" parTransId="{984CB60E-9EDE-4A14-BF60-33D50BC8E27A}" sibTransId="{CCA0A0AE-88D1-47DA-9B76-2A02E95A19E6}"/>
    <dgm:cxn modelId="{50376DCA-83ED-4E81-A320-EDC67EF27D11}" srcId="{9C4FE54E-65FE-4F2E-8A16-70ED0F2BC25F}" destId="{520D3667-70F7-444F-8339-FF08B705A118}" srcOrd="0" destOrd="0" parTransId="{404A8692-8A02-40BA-93EE-B34D52E2DB98}" sibTransId="{1CFF5CE3-08B3-4F97-B689-4AF64D7100D6}"/>
    <dgm:cxn modelId="{502E94E7-EB5B-40C3-A746-AC5C2D1EBDC9}" type="presOf" srcId="{9C4FE54E-65FE-4F2E-8A16-70ED0F2BC25F}" destId="{B219A2AC-F4DE-4B01-9CEA-59993241DE92}" srcOrd="1" destOrd="0" presId="urn:microsoft.com/office/officeart/2005/8/layout/list1"/>
    <dgm:cxn modelId="{81836CF1-97DD-4970-83B1-189A5E9BBB5A}" type="presOf" srcId="{59918C40-8C8B-4188-8BED-F618DF91CEAB}" destId="{F3027B31-435B-4902-BAAE-E06775E2C340}" srcOrd="0" destOrd="1" presId="urn:microsoft.com/office/officeart/2005/8/layout/list1"/>
    <dgm:cxn modelId="{09D8A0FA-0D4E-499B-B68D-2236B39D7976}" type="presOf" srcId="{BB6AE9AA-24AE-4DC2-9C47-261954AB7590}" destId="{F3027B31-435B-4902-BAAE-E06775E2C340}" srcOrd="0" destOrd="0" presId="urn:microsoft.com/office/officeart/2005/8/layout/list1"/>
    <dgm:cxn modelId="{D63987F8-7570-434F-9756-3A86FA623481}" type="presParOf" srcId="{0D01EF94-7DAB-406C-B109-521A005F9039}" destId="{48157491-9AB0-4F1D-934D-0C913EF7E999}" srcOrd="0" destOrd="0" presId="urn:microsoft.com/office/officeart/2005/8/layout/list1"/>
    <dgm:cxn modelId="{1DEF5897-C356-41AC-BE4A-6FCBE4C78D8E}" type="presParOf" srcId="{48157491-9AB0-4F1D-934D-0C913EF7E999}" destId="{69046F66-5F1C-4637-B882-0DE3BC38C3D8}" srcOrd="0" destOrd="0" presId="urn:microsoft.com/office/officeart/2005/8/layout/list1"/>
    <dgm:cxn modelId="{07876D65-BA20-46AD-B6C4-9AAE6085E405}" type="presParOf" srcId="{48157491-9AB0-4F1D-934D-0C913EF7E999}" destId="{B219A2AC-F4DE-4B01-9CEA-59993241DE92}" srcOrd="1" destOrd="0" presId="urn:microsoft.com/office/officeart/2005/8/layout/list1"/>
    <dgm:cxn modelId="{2630675F-B8AE-49EA-8E01-136EFDAE729D}" type="presParOf" srcId="{0D01EF94-7DAB-406C-B109-521A005F9039}" destId="{98E7CD5C-2B54-436F-BE50-AE7D00520FD4}" srcOrd="1" destOrd="0" presId="urn:microsoft.com/office/officeart/2005/8/layout/list1"/>
    <dgm:cxn modelId="{6C5DEF77-B206-4BA2-9138-5F1A444F0B15}" type="presParOf" srcId="{0D01EF94-7DAB-406C-B109-521A005F9039}" destId="{808BD499-5274-4237-95B2-2376ED5164D0}" srcOrd="2" destOrd="0" presId="urn:microsoft.com/office/officeart/2005/8/layout/list1"/>
    <dgm:cxn modelId="{1BF8EFA6-A39C-4404-85CA-904284388B3E}" type="presParOf" srcId="{0D01EF94-7DAB-406C-B109-521A005F9039}" destId="{ECA7E26D-17BB-46FD-AF00-39CF85FCB51B}" srcOrd="3" destOrd="0" presId="urn:microsoft.com/office/officeart/2005/8/layout/list1"/>
    <dgm:cxn modelId="{B5C623F4-1ECF-45B8-8AD5-FFA5B87A0B66}" type="presParOf" srcId="{0D01EF94-7DAB-406C-B109-521A005F9039}" destId="{00EB3BB9-272B-4B92-B192-C67DDFB9D5FE}" srcOrd="4" destOrd="0" presId="urn:microsoft.com/office/officeart/2005/8/layout/list1"/>
    <dgm:cxn modelId="{83FFDDC3-39F0-4919-9BC5-17CA5A8D38F0}" type="presParOf" srcId="{00EB3BB9-272B-4B92-B192-C67DDFB9D5FE}" destId="{73F32297-770B-4654-AB24-FEAAF9A0863A}" srcOrd="0" destOrd="0" presId="urn:microsoft.com/office/officeart/2005/8/layout/list1"/>
    <dgm:cxn modelId="{E50DBB75-55B9-4016-85AD-4B184A32AA39}" type="presParOf" srcId="{00EB3BB9-272B-4B92-B192-C67DDFB9D5FE}" destId="{717F15D7-6BC1-4B33-81A7-F252117D890D}" srcOrd="1" destOrd="0" presId="urn:microsoft.com/office/officeart/2005/8/layout/list1"/>
    <dgm:cxn modelId="{5869A54F-895A-4895-A82D-78C3DAC3A281}" type="presParOf" srcId="{0D01EF94-7DAB-406C-B109-521A005F9039}" destId="{041471AC-08A2-4B4A-B7CB-F20D39B260A2}" srcOrd="5" destOrd="0" presId="urn:microsoft.com/office/officeart/2005/8/layout/list1"/>
    <dgm:cxn modelId="{BCE9579B-7D44-4076-B4E4-A28B6EE12A9E}" type="presParOf" srcId="{0D01EF94-7DAB-406C-B109-521A005F9039}" destId="{F3027B31-435B-4902-BAAE-E06775E2C34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BD499-5274-4237-95B2-2376ED5164D0}">
      <dsp:nvSpPr>
        <dsp:cNvPr id="0" name=""/>
        <dsp:cNvSpPr/>
      </dsp:nvSpPr>
      <dsp:spPr>
        <a:xfrm>
          <a:off x="0" y="305468"/>
          <a:ext cx="5181600" cy="1436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333248" rIns="40215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 stacking process involves fitting different models onto the same data set and using another model to learn based on their predictions</a:t>
          </a:r>
        </a:p>
      </dsp:txBody>
      <dsp:txXfrm>
        <a:off x="0" y="305468"/>
        <a:ext cx="5181600" cy="1436400"/>
      </dsp:txXfrm>
    </dsp:sp>
    <dsp:sp modelId="{B219A2AC-F4DE-4B01-9CEA-59993241DE92}">
      <dsp:nvSpPr>
        <dsp:cNvPr id="0" name=""/>
        <dsp:cNvSpPr/>
      </dsp:nvSpPr>
      <dsp:spPr>
        <a:xfrm>
          <a:off x="259080" y="69308"/>
          <a:ext cx="3627120" cy="472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711200">
            <a:lnSpc>
              <a:spcPct val="90000"/>
            </a:lnSpc>
            <a:spcBef>
              <a:spcPct val="0"/>
            </a:spcBef>
            <a:spcAft>
              <a:spcPct val="35000"/>
            </a:spcAft>
            <a:buNone/>
          </a:pPr>
          <a:r>
            <a:rPr lang="en-US" sz="1600" kern="1200"/>
            <a:t>Stacking</a:t>
          </a:r>
        </a:p>
      </dsp:txBody>
      <dsp:txXfrm>
        <a:off x="282137" y="92365"/>
        <a:ext cx="3581006" cy="426206"/>
      </dsp:txXfrm>
    </dsp:sp>
    <dsp:sp modelId="{F3027B31-435B-4902-BAAE-E06775E2C340}">
      <dsp:nvSpPr>
        <dsp:cNvPr id="0" name=""/>
        <dsp:cNvSpPr/>
      </dsp:nvSpPr>
      <dsp:spPr>
        <a:xfrm>
          <a:off x="0" y="2064429"/>
          <a:ext cx="5181600" cy="2217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2150" tIns="333248" rIns="40215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 boosting process involves using models that correct the predictions made by previous models, giving back a weighed average of those predictions</a:t>
          </a:r>
        </a:p>
        <a:p>
          <a:pPr marL="171450" lvl="1" indent="-171450" algn="l" defTabSz="711200">
            <a:lnSpc>
              <a:spcPct val="90000"/>
            </a:lnSpc>
            <a:spcBef>
              <a:spcPct val="0"/>
            </a:spcBef>
            <a:spcAft>
              <a:spcPct val="15000"/>
            </a:spcAft>
            <a:buChar char="•"/>
          </a:pPr>
          <a:r>
            <a:rPr lang="en-US" sz="1600" kern="1200" dirty="0"/>
            <a:t>For this we decided on using the </a:t>
          </a:r>
          <a:r>
            <a:rPr lang="en-US" sz="1600" kern="1200" dirty="0" err="1"/>
            <a:t>XGBoost</a:t>
          </a:r>
          <a:r>
            <a:rPr lang="en-US" sz="1600" kern="1200" dirty="0"/>
            <a:t> framework, which will also help reduce processing times</a:t>
          </a:r>
        </a:p>
      </dsp:txBody>
      <dsp:txXfrm>
        <a:off x="0" y="2064429"/>
        <a:ext cx="5181600" cy="2217600"/>
      </dsp:txXfrm>
    </dsp:sp>
    <dsp:sp modelId="{717F15D7-6BC1-4B33-81A7-F252117D890D}">
      <dsp:nvSpPr>
        <dsp:cNvPr id="0" name=""/>
        <dsp:cNvSpPr/>
      </dsp:nvSpPr>
      <dsp:spPr>
        <a:xfrm>
          <a:off x="259080" y="1828269"/>
          <a:ext cx="3627120" cy="472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711200">
            <a:lnSpc>
              <a:spcPct val="90000"/>
            </a:lnSpc>
            <a:spcBef>
              <a:spcPct val="0"/>
            </a:spcBef>
            <a:spcAft>
              <a:spcPct val="35000"/>
            </a:spcAft>
            <a:buNone/>
          </a:pPr>
          <a:r>
            <a:rPr lang="en-US" sz="1600" kern="1200"/>
            <a:t>Boosting</a:t>
          </a:r>
        </a:p>
      </dsp:txBody>
      <dsp:txXfrm>
        <a:off x="282137" y="1851326"/>
        <a:ext cx="35810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1800" dirty="0"/>
              <a:t>Genetic Neural Network for Anomaly based network intrusion detection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Janou Milligan</a:t>
            </a:r>
          </a:p>
          <a:p>
            <a:r>
              <a:rPr lang="en-US" dirty="0"/>
              <a:t>Zachary Kennedy</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5466C1FB-1E03-EA2F-6688-9B697CD78D1B}"/>
              </a:ext>
            </a:extLst>
          </p:cNvPr>
          <p:cNvSpPr/>
          <p:nvPr/>
        </p:nvSpPr>
        <p:spPr>
          <a:xfrm>
            <a:off x="8218665" y="3066936"/>
            <a:ext cx="2709041" cy="1286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B2F19BCE-6983-9B8F-8440-F02A5B353FCA}"/>
              </a:ext>
            </a:extLst>
          </p:cNvPr>
          <p:cNvSpPr/>
          <p:nvPr/>
        </p:nvSpPr>
        <p:spPr>
          <a:xfrm>
            <a:off x="4685052" y="2887902"/>
            <a:ext cx="2709042" cy="1707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D7ADBB8-1C45-808A-FA31-1B8229E8D050}"/>
              </a:ext>
            </a:extLst>
          </p:cNvPr>
          <p:cNvSpPr/>
          <p:nvPr/>
        </p:nvSpPr>
        <p:spPr>
          <a:xfrm>
            <a:off x="850392" y="2887902"/>
            <a:ext cx="3053688" cy="1707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F708C-693C-9126-17D5-368B06878406}"/>
              </a:ext>
            </a:extLst>
          </p:cNvPr>
          <p:cNvSpPr>
            <a:spLocks noGrp="1"/>
          </p:cNvSpPr>
          <p:nvPr>
            <p:ph type="title"/>
          </p:nvPr>
        </p:nvSpPr>
        <p:spPr>
          <a:xfrm>
            <a:off x="850392" y="596814"/>
            <a:ext cx="9846208" cy="1069848"/>
          </a:xfrm>
        </p:spPr>
        <p:txBody>
          <a:bodyPr/>
          <a:lstStyle/>
          <a:p>
            <a:r>
              <a:rPr lang="en-US" dirty="0"/>
              <a:t>Creating the Neural Network</a:t>
            </a:r>
          </a:p>
        </p:txBody>
      </p:sp>
      <p:sp>
        <p:nvSpPr>
          <p:cNvPr id="3" name="Text Placeholder 2">
            <a:extLst>
              <a:ext uri="{FF2B5EF4-FFF2-40B4-BE49-F238E27FC236}">
                <a16:creationId xmlns:a16="http://schemas.microsoft.com/office/drawing/2014/main" id="{8953FDA9-2976-538F-0E20-EC782E4D8BBC}"/>
              </a:ext>
            </a:extLst>
          </p:cNvPr>
          <p:cNvSpPr>
            <a:spLocks noGrp="1"/>
          </p:cNvSpPr>
          <p:nvPr>
            <p:ph type="body" idx="1"/>
          </p:nvPr>
        </p:nvSpPr>
        <p:spPr>
          <a:xfrm>
            <a:off x="850392" y="2029742"/>
            <a:ext cx="2952750" cy="1399257"/>
          </a:xfrm>
        </p:spPr>
        <p:txBody>
          <a:bodyPr/>
          <a:lstStyle/>
          <a:p>
            <a:pPr algn="ctr"/>
            <a:r>
              <a:rPr lang="en-US" sz="1600" b="0" dirty="0">
                <a:latin typeface="+mn-lt"/>
              </a:rPr>
              <a:t>For this project, we create a simple neural network using the Torch library:</a:t>
            </a:r>
          </a:p>
          <a:p>
            <a:endParaRPr lang="en-US" sz="1600" dirty="0">
              <a:latin typeface="+mn-lt"/>
            </a:endParaRPr>
          </a:p>
        </p:txBody>
      </p:sp>
      <p:sp>
        <p:nvSpPr>
          <p:cNvPr id="5" name="Text Placeholder 4">
            <a:extLst>
              <a:ext uri="{FF2B5EF4-FFF2-40B4-BE49-F238E27FC236}">
                <a16:creationId xmlns:a16="http://schemas.microsoft.com/office/drawing/2014/main" id="{0D247752-451F-08D6-0D66-8399FF91A056}"/>
              </a:ext>
            </a:extLst>
          </p:cNvPr>
          <p:cNvSpPr>
            <a:spLocks noGrp="1"/>
          </p:cNvSpPr>
          <p:nvPr>
            <p:ph type="body" sz="quarter" idx="3"/>
          </p:nvPr>
        </p:nvSpPr>
        <p:spPr>
          <a:xfrm>
            <a:off x="4618831" y="2015319"/>
            <a:ext cx="2952750" cy="1491451"/>
          </a:xfrm>
        </p:spPr>
        <p:txBody>
          <a:bodyPr/>
          <a:lstStyle/>
          <a:p>
            <a:pPr algn="ctr"/>
            <a:r>
              <a:rPr lang="en-US" sz="1600" dirty="0">
                <a:latin typeface="+mn-lt"/>
              </a:rPr>
              <a:t>Afterward, we instantiate it and make it compatible with SKORCH</a:t>
            </a:r>
          </a:p>
        </p:txBody>
      </p:sp>
      <p:sp>
        <p:nvSpPr>
          <p:cNvPr id="7" name="Slide Number Placeholder 6">
            <a:extLst>
              <a:ext uri="{FF2B5EF4-FFF2-40B4-BE49-F238E27FC236}">
                <a16:creationId xmlns:a16="http://schemas.microsoft.com/office/drawing/2014/main" id="{37F4FEDC-D5FC-FA84-D38E-4A95401BFE69}"/>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9" name="Text Placeholder 8">
            <a:extLst>
              <a:ext uri="{FF2B5EF4-FFF2-40B4-BE49-F238E27FC236}">
                <a16:creationId xmlns:a16="http://schemas.microsoft.com/office/drawing/2014/main" id="{6D64F924-2A6A-3EA4-BF27-D63BA6A28B9D}"/>
              </a:ext>
            </a:extLst>
          </p:cNvPr>
          <p:cNvSpPr>
            <a:spLocks noGrp="1"/>
          </p:cNvSpPr>
          <p:nvPr>
            <p:ph type="body" sz="quarter" idx="13"/>
          </p:nvPr>
        </p:nvSpPr>
        <p:spPr>
          <a:xfrm>
            <a:off x="8079208" y="2050731"/>
            <a:ext cx="2952750" cy="1212655"/>
          </a:xfrm>
        </p:spPr>
        <p:txBody>
          <a:bodyPr/>
          <a:lstStyle/>
          <a:p>
            <a:pPr algn="ctr"/>
            <a:r>
              <a:rPr lang="en-US" sz="1600" dirty="0">
                <a:latin typeface="+mn-lt"/>
              </a:rPr>
              <a:t>Finally, we create a pipeline to pass the data to </a:t>
            </a:r>
            <a:r>
              <a:rPr lang="en-US" sz="1600" dirty="0" err="1">
                <a:latin typeface="+mn-lt"/>
              </a:rPr>
              <a:t>PyCaret</a:t>
            </a:r>
            <a:endParaRPr lang="en-US" sz="1600" dirty="0">
              <a:latin typeface="+mn-lt"/>
            </a:endParaRPr>
          </a:p>
        </p:txBody>
      </p:sp>
      <p:pic>
        <p:nvPicPr>
          <p:cNvPr id="20" name="Content Placeholder 19">
            <a:extLst>
              <a:ext uri="{FF2B5EF4-FFF2-40B4-BE49-F238E27FC236}">
                <a16:creationId xmlns:a16="http://schemas.microsoft.com/office/drawing/2014/main" id="{8D943280-85F3-6956-11ED-E1565774D2E0}"/>
              </a:ext>
            </a:extLst>
          </p:cNvPr>
          <p:cNvPicPr>
            <a:picLocks noGrp="1" noChangeAspect="1"/>
          </p:cNvPicPr>
          <p:nvPr>
            <p:ph sz="quarter" idx="14"/>
          </p:nvPr>
        </p:nvPicPr>
        <p:blipFill>
          <a:blip r:embed="rId2"/>
          <a:stretch>
            <a:fillRect/>
          </a:stretch>
        </p:blipFill>
        <p:spPr>
          <a:xfrm>
            <a:off x="8321578" y="3258387"/>
            <a:ext cx="2450087" cy="887179"/>
          </a:xfrm>
        </p:spPr>
      </p:pic>
      <p:pic>
        <p:nvPicPr>
          <p:cNvPr id="12" name="Content Placeholder 11">
            <a:extLst>
              <a:ext uri="{FF2B5EF4-FFF2-40B4-BE49-F238E27FC236}">
                <a16:creationId xmlns:a16="http://schemas.microsoft.com/office/drawing/2014/main" id="{23E6CB6A-FF45-E249-C522-B66B46683EED}"/>
              </a:ext>
            </a:extLst>
          </p:cNvPr>
          <p:cNvPicPr>
            <a:picLocks noGrp="1" noChangeAspect="1"/>
          </p:cNvPicPr>
          <p:nvPr>
            <p:ph sz="quarter" idx="4"/>
          </p:nvPr>
        </p:nvPicPr>
        <p:blipFill>
          <a:blip r:embed="rId3"/>
          <a:stretch>
            <a:fillRect/>
          </a:stretch>
        </p:blipFill>
        <p:spPr>
          <a:xfrm>
            <a:off x="4942544" y="3121506"/>
            <a:ext cx="2306911" cy="1212656"/>
          </a:xfrm>
          <a:prstGeom prst="rect">
            <a:avLst/>
          </a:prstGeom>
        </p:spPr>
      </p:pic>
      <p:pic>
        <p:nvPicPr>
          <p:cNvPr id="16" name="Content Placeholder 15">
            <a:extLst>
              <a:ext uri="{FF2B5EF4-FFF2-40B4-BE49-F238E27FC236}">
                <a16:creationId xmlns:a16="http://schemas.microsoft.com/office/drawing/2014/main" id="{83D03748-67A6-F515-1AC4-1A41463BE5DF}"/>
              </a:ext>
            </a:extLst>
          </p:cNvPr>
          <p:cNvPicPr>
            <a:picLocks noGrp="1" noChangeAspect="1"/>
          </p:cNvPicPr>
          <p:nvPr>
            <p:ph sz="half" idx="2"/>
          </p:nvPr>
        </p:nvPicPr>
        <p:blipFill>
          <a:blip r:embed="rId4"/>
          <a:stretch>
            <a:fillRect/>
          </a:stretch>
        </p:blipFill>
        <p:spPr>
          <a:xfrm>
            <a:off x="1079058" y="3135370"/>
            <a:ext cx="2599000" cy="1212656"/>
          </a:xfrm>
        </p:spPr>
      </p:pic>
      <p:sp>
        <p:nvSpPr>
          <p:cNvPr id="17" name="Text Placeholder 2">
            <a:extLst>
              <a:ext uri="{FF2B5EF4-FFF2-40B4-BE49-F238E27FC236}">
                <a16:creationId xmlns:a16="http://schemas.microsoft.com/office/drawing/2014/main" id="{1B2227DD-A550-4BA2-8C02-F904621C820F}"/>
              </a:ext>
            </a:extLst>
          </p:cNvPr>
          <p:cNvSpPr txBox="1">
            <a:spLocks/>
          </p:cNvSpPr>
          <p:nvPr/>
        </p:nvSpPr>
        <p:spPr>
          <a:xfrm>
            <a:off x="850392" y="4699593"/>
            <a:ext cx="2952750" cy="12126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Above, we define a simple, three-layer neural network</a:t>
            </a:r>
          </a:p>
        </p:txBody>
      </p:sp>
      <p:sp>
        <p:nvSpPr>
          <p:cNvPr id="18" name="Text Placeholder 4">
            <a:extLst>
              <a:ext uri="{FF2B5EF4-FFF2-40B4-BE49-F238E27FC236}">
                <a16:creationId xmlns:a16="http://schemas.microsoft.com/office/drawing/2014/main" id="{5FC25144-394F-963B-C170-0124025DF259}"/>
              </a:ext>
            </a:extLst>
          </p:cNvPr>
          <p:cNvSpPr txBox="1">
            <a:spLocks/>
          </p:cNvSpPr>
          <p:nvPr/>
        </p:nvSpPr>
        <p:spPr>
          <a:xfrm>
            <a:off x="4617244" y="4699593"/>
            <a:ext cx="2952750" cy="203252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This also defines how we wish to fold and split the data, as well as the amount of epochs.</a:t>
            </a:r>
          </a:p>
        </p:txBody>
      </p:sp>
      <p:sp>
        <p:nvSpPr>
          <p:cNvPr id="21" name="Text Placeholder 8">
            <a:extLst>
              <a:ext uri="{FF2B5EF4-FFF2-40B4-BE49-F238E27FC236}">
                <a16:creationId xmlns:a16="http://schemas.microsoft.com/office/drawing/2014/main" id="{90C4AA3E-CF60-88DB-B506-CC22F7BA7CB3}"/>
              </a:ext>
            </a:extLst>
          </p:cNvPr>
          <p:cNvSpPr txBox="1">
            <a:spLocks/>
          </p:cNvSpPr>
          <p:nvPr/>
        </p:nvSpPr>
        <p:spPr>
          <a:xfrm>
            <a:off x="8218665" y="4699593"/>
            <a:ext cx="2952750" cy="14800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With this, our neural network is complete and ready to be fitted to the data</a:t>
            </a:r>
          </a:p>
        </p:txBody>
      </p:sp>
      <p:sp>
        <p:nvSpPr>
          <p:cNvPr id="31" name="Arrow: Right 30">
            <a:extLst>
              <a:ext uri="{FF2B5EF4-FFF2-40B4-BE49-F238E27FC236}">
                <a16:creationId xmlns:a16="http://schemas.microsoft.com/office/drawing/2014/main" id="{908EC955-C810-F1E0-D670-BEB4787E9BC0}"/>
              </a:ext>
            </a:extLst>
          </p:cNvPr>
          <p:cNvSpPr/>
          <p:nvPr/>
        </p:nvSpPr>
        <p:spPr>
          <a:xfrm>
            <a:off x="4060121" y="3556660"/>
            <a:ext cx="509214" cy="279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Arrow: Right 31">
            <a:extLst>
              <a:ext uri="{FF2B5EF4-FFF2-40B4-BE49-F238E27FC236}">
                <a16:creationId xmlns:a16="http://schemas.microsoft.com/office/drawing/2014/main" id="{0CE25237-26ED-7070-F67C-468CC7F30771}"/>
              </a:ext>
            </a:extLst>
          </p:cNvPr>
          <p:cNvSpPr/>
          <p:nvPr/>
        </p:nvSpPr>
        <p:spPr>
          <a:xfrm>
            <a:off x="7569994" y="3559226"/>
            <a:ext cx="509214" cy="279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9661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2DBFC7CD-E1A3-CFE3-E18C-E6478870C249}"/>
              </a:ext>
            </a:extLst>
          </p:cNvPr>
          <p:cNvSpPr/>
          <p:nvPr/>
        </p:nvSpPr>
        <p:spPr>
          <a:xfrm>
            <a:off x="857216" y="3735064"/>
            <a:ext cx="3179179" cy="1086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296CE48-69A8-E1DB-FAA9-CBE8DA4A68A8}"/>
              </a:ext>
            </a:extLst>
          </p:cNvPr>
          <p:cNvSpPr/>
          <p:nvPr/>
        </p:nvSpPr>
        <p:spPr>
          <a:xfrm>
            <a:off x="4680226" y="2767769"/>
            <a:ext cx="2952750" cy="298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7752BA3-59B8-3E16-8ED3-D54D15657EB3}"/>
              </a:ext>
            </a:extLst>
          </p:cNvPr>
          <p:cNvSpPr/>
          <p:nvPr/>
        </p:nvSpPr>
        <p:spPr>
          <a:xfrm>
            <a:off x="8384053" y="3008907"/>
            <a:ext cx="3334199" cy="2504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C2707-224C-6799-333B-3842CEC20F68}"/>
              </a:ext>
            </a:extLst>
          </p:cNvPr>
          <p:cNvSpPr>
            <a:spLocks noGrp="1"/>
          </p:cNvSpPr>
          <p:nvPr>
            <p:ph type="title"/>
          </p:nvPr>
        </p:nvSpPr>
        <p:spPr>
          <a:xfrm>
            <a:off x="850392" y="347472"/>
            <a:ext cx="10646665" cy="1069848"/>
          </a:xfrm>
        </p:spPr>
        <p:txBody>
          <a:bodyPr/>
          <a:lstStyle/>
          <a:p>
            <a:r>
              <a:rPr lang="en-US" dirty="0"/>
              <a:t>Creating Classification Models</a:t>
            </a:r>
          </a:p>
        </p:txBody>
      </p:sp>
      <p:sp>
        <p:nvSpPr>
          <p:cNvPr id="3" name="Text Placeholder 2">
            <a:extLst>
              <a:ext uri="{FF2B5EF4-FFF2-40B4-BE49-F238E27FC236}">
                <a16:creationId xmlns:a16="http://schemas.microsoft.com/office/drawing/2014/main" id="{FF67C39A-E66F-799B-0645-531253F51149}"/>
              </a:ext>
            </a:extLst>
          </p:cNvPr>
          <p:cNvSpPr>
            <a:spLocks noGrp="1"/>
          </p:cNvSpPr>
          <p:nvPr>
            <p:ph type="body" idx="1"/>
          </p:nvPr>
        </p:nvSpPr>
        <p:spPr>
          <a:xfrm>
            <a:off x="863077" y="1314749"/>
            <a:ext cx="7984326" cy="493776"/>
          </a:xfrm>
        </p:spPr>
        <p:txBody>
          <a:bodyPr/>
          <a:lstStyle/>
          <a:p>
            <a:r>
              <a:rPr lang="en-US" dirty="0"/>
              <a:t>The process for creating classification models is simpler</a:t>
            </a:r>
          </a:p>
        </p:txBody>
      </p:sp>
      <p:pic>
        <p:nvPicPr>
          <p:cNvPr id="12" name="Content Placeholder 11">
            <a:extLst>
              <a:ext uri="{FF2B5EF4-FFF2-40B4-BE49-F238E27FC236}">
                <a16:creationId xmlns:a16="http://schemas.microsoft.com/office/drawing/2014/main" id="{9BBE9DA9-0EF5-A4A5-132D-D124E072A4CC}"/>
              </a:ext>
            </a:extLst>
          </p:cNvPr>
          <p:cNvPicPr>
            <a:picLocks noGrp="1" noChangeAspect="1"/>
          </p:cNvPicPr>
          <p:nvPr>
            <p:ph sz="half" idx="2"/>
          </p:nvPr>
        </p:nvPicPr>
        <p:blipFill>
          <a:blip r:embed="rId2"/>
          <a:stretch>
            <a:fillRect/>
          </a:stretch>
        </p:blipFill>
        <p:spPr>
          <a:xfrm>
            <a:off x="953163" y="3895119"/>
            <a:ext cx="2952750" cy="745517"/>
          </a:xfrm>
        </p:spPr>
      </p:pic>
      <p:sp>
        <p:nvSpPr>
          <p:cNvPr id="5" name="Text Placeholder 4">
            <a:extLst>
              <a:ext uri="{FF2B5EF4-FFF2-40B4-BE49-F238E27FC236}">
                <a16:creationId xmlns:a16="http://schemas.microsoft.com/office/drawing/2014/main" id="{0A637E63-1931-1E8B-D2E3-DEF0BE7EBEE0}"/>
              </a:ext>
            </a:extLst>
          </p:cNvPr>
          <p:cNvSpPr>
            <a:spLocks noGrp="1"/>
          </p:cNvSpPr>
          <p:nvPr>
            <p:ph type="body" sz="quarter" idx="3"/>
          </p:nvPr>
        </p:nvSpPr>
        <p:spPr>
          <a:xfrm>
            <a:off x="4769931" y="2038033"/>
            <a:ext cx="2953512" cy="493776"/>
          </a:xfrm>
        </p:spPr>
        <p:txBody>
          <a:bodyPr/>
          <a:lstStyle/>
          <a:p>
            <a:pPr algn="ctr"/>
            <a:r>
              <a:rPr lang="en-US" sz="1600" b="0" dirty="0">
                <a:latin typeface="+mn-lt"/>
              </a:rPr>
              <a:t>Below is a summary of the data, along with the data shapes, and enabled settings </a:t>
            </a:r>
          </a:p>
        </p:txBody>
      </p:sp>
      <p:pic>
        <p:nvPicPr>
          <p:cNvPr id="16" name="Content Placeholder 15">
            <a:extLst>
              <a:ext uri="{FF2B5EF4-FFF2-40B4-BE49-F238E27FC236}">
                <a16:creationId xmlns:a16="http://schemas.microsoft.com/office/drawing/2014/main" id="{3623C745-47B0-62CC-35A9-C0CC73B80928}"/>
              </a:ext>
            </a:extLst>
          </p:cNvPr>
          <p:cNvPicPr>
            <a:picLocks noGrp="1" noChangeAspect="1"/>
          </p:cNvPicPr>
          <p:nvPr>
            <p:ph sz="quarter" idx="4"/>
          </p:nvPr>
        </p:nvPicPr>
        <p:blipFill>
          <a:blip r:embed="rId3"/>
          <a:stretch>
            <a:fillRect/>
          </a:stretch>
        </p:blipFill>
        <p:spPr>
          <a:xfrm>
            <a:off x="4916606" y="2972042"/>
            <a:ext cx="2479990" cy="2578100"/>
          </a:xfrm>
        </p:spPr>
      </p:pic>
      <p:sp>
        <p:nvSpPr>
          <p:cNvPr id="7" name="Slide Number Placeholder 6">
            <a:extLst>
              <a:ext uri="{FF2B5EF4-FFF2-40B4-BE49-F238E27FC236}">
                <a16:creationId xmlns:a16="http://schemas.microsoft.com/office/drawing/2014/main" id="{D77E1399-0F0F-AC9C-5187-755CAE80B4CE}"/>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9" name="Text Placeholder 8">
            <a:extLst>
              <a:ext uri="{FF2B5EF4-FFF2-40B4-BE49-F238E27FC236}">
                <a16:creationId xmlns:a16="http://schemas.microsoft.com/office/drawing/2014/main" id="{58549D5E-391F-6307-5B33-D5E4251815AC}"/>
              </a:ext>
            </a:extLst>
          </p:cNvPr>
          <p:cNvSpPr>
            <a:spLocks noGrp="1"/>
          </p:cNvSpPr>
          <p:nvPr>
            <p:ph type="body" sz="quarter" idx="13"/>
          </p:nvPr>
        </p:nvSpPr>
        <p:spPr>
          <a:xfrm>
            <a:off x="8633631" y="2278030"/>
            <a:ext cx="2953512" cy="493776"/>
          </a:xfrm>
        </p:spPr>
        <p:txBody>
          <a:bodyPr/>
          <a:lstStyle/>
          <a:p>
            <a:pPr algn="ctr"/>
            <a:r>
              <a:rPr lang="en-US" sz="1600" b="0" dirty="0">
                <a:latin typeface="+mn-lt"/>
              </a:rPr>
              <a:t>Finally, we can generate and compare multiple classification models on our dataset</a:t>
            </a:r>
          </a:p>
        </p:txBody>
      </p:sp>
      <p:pic>
        <p:nvPicPr>
          <p:cNvPr id="18" name="Content Placeholder 17">
            <a:extLst>
              <a:ext uri="{FF2B5EF4-FFF2-40B4-BE49-F238E27FC236}">
                <a16:creationId xmlns:a16="http://schemas.microsoft.com/office/drawing/2014/main" id="{A326DA39-2552-4516-3FD0-5F012217D7E1}"/>
              </a:ext>
            </a:extLst>
          </p:cNvPr>
          <p:cNvPicPr>
            <a:picLocks noGrp="1" noChangeAspect="1"/>
          </p:cNvPicPr>
          <p:nvPr>
            <p:ph sz="quarter" idx="14"/>
          </p:nvPr>
        </p:nvPicPr>
        <p:blipFill>
          <a:blip r:embed="rId4"/>
          <a:stretch>
            <a:fillRect/>
          </a:stretch>
        </p:blipFill>
        <p:spPr>
          <a:xfrm>
            <a:off x="8562206" y="3199570"/>
            <a:ext cx="2952750" cy="2136617"/>
          </a:xfrm>
        </p:spPr>
      </p:pic>
      <p:sp>
        <p:nvSpPr>
          <p:cNvPr id="13" name="Text Placeholder 2">
            <a:extLst>
              <a:ext uri="{FF2B5EF4-FFF2-40B4-BE49-F238E27FC236}">
                <a16:creationId xmlns:a16="http://schemas.microsoft.com/office/drawing/2014/main" id="{B0C3AECD-60F0-FAC5-CAB7-6E2C8E037830}"/>
              </a:ext>
            </a:extLst>
          </p:cNvPr>
          <p:cNvSpPr txBox="1">
            <a:spLocks/>
          </p:cNvSpPr>
          <p:nvPr/>
        </p:nvSpPr>
        <p:spPr>
          <a:xfrm>
            <a:off x="857216" y="4926605"/>
            <a:ext cx="308323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Segoe UI Light (Body)"/>
              </a:rPr>
              <a:t>We also define our folds, whether we train the models on the CPU or GPU, and preprocessing</a:t>
            </a:r>
          </a:p>
          <a:p>
            <a:pPr algn="ctr"/>
            <a:r>
              <a:rPr lang="en-US" sz="600" b="0" dirty="0">
                <a:latin typeface="Segoe UI Light (Body)"/>
              </a:rPr>
              <a:t>Although our data has already been preprocessed, disabling this feature seems </a:t>
            </a:r>
            <a:r>
              <a:rPr lang="en-US" sz="600" b="0">
                <a:latin typeface="Segoe UI Light (Body)"/>
              </a:rPr>
              <a:t>to restrict </a:t>
            </a:r>
            <a:r>
              <a:rPr lang="en-US" sz="600" b="0" dirty="0">
                <a:latin typeface="Segoe UI Light (Body)"/>
              </a:rPr>
              <a:t>us from using other functions so we keep it enabled here</a:t>
            </a:r>
          </a:p>
        </p:txBody>
      </p:sp>
      <p:sp>
        <p:nvSpPr>
          <p:cNvPr id="14" name="Text Placeholder 2">
            <a:extLst>
              <a:ext uri="{FF2B5EF4-FFF2-40B4-BE49-F238E27FC236}">
                <a16:creationId xmlns:a16="http://schemas.microsoft.com/office/drawing/2014/main" id="{AC0A67FE-3E55-CB18-A83E-1A2013DE52E5}"/>
              </a:ext>
            </a:extLst>
          </p:cNvPr>
          <p:cNvSpPr txBox="1">
            <a:spLocks/>
          </p:cNvSpPr>
          <p:nvPr/>
        </p:nvSpPr>
        <p:spPr>
          <a:xfrm>
            <a:off x="724628" y="2793232"/>
            <a:ext cx="3348407"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First, we set up </a:t>
            </a:r>
            <a:r>
              <a:rPr lang="en-US" sz="1600" b="0" dirty="0" err="1">
                <a:latin typeface="+mn-lt"/>
              </a:rPr>
              <a:t>PyCaret</a:t>
            </a:r>
            <a:r>
              <a:rPr lang="en-US" sz="1600" b="0" dirty="0">
                <a:latin typeface="+mn-lt"/>
              </a:rPr>
              <a:t> with our training data, as well as any other parameters for the model</a:t>
            </a:r>
          </a:p>
        </p:txBody>
      </p:sp>
      <p:sp>
        <p:nvSpPr>
          <p:cNvPr id="26" name="Arrow: Right 25">
            <a:extLst>
              <a:ext uri="{FF2B5EF4-FFF2-40B4-BE49-F238E27FC236}">
                <a16:creationId xmlns:a16="http://schemas.microsoft.com/office/drawing/2014/main" id="{37F5213C-70D4-AABB-45FA-BA027A8C2DBE}"/>
              </a:ext>
            </a:extLst>
          </p:cNvPr>
          <p:cNvSpPr/>
          <p:nvPr/>
        </p:nvSpPr>
        <p:spPr>
          <a:xfrm>
            <a:off x="4156364" y="4153669"/>
            <a:ext cx="36813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9AD905F8-8815-6D68-763C-662F272ADFD0}"/>
              </a:ext>
            </a:extLst>
          </p:cNvPr>
          <p:cNvSpPr/>
          <p:nvPr/>
        </p:nvSpPr>
        <p:spPr>
          <a:xfrm>
            <a:off x="7812622" y="4129509"/>
            <a:ext cx="36813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22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6A5B68CC-B90D-6195-8E1C-21425F571A2D}"/>
              </a:ext>
            </a:extLst>
          </p:cNvPr>
          <p:cNvSpPr/>
          <p:nvPr/>
        </p:nvSpPr>
        <p:spPr>
          <a:xfrm>
            <a:off x="6435154" y="2603103"/>
            <a:ext cx="4186052" cy="2026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6986C68-4EA5-254E-38F5-52EDFE06A9FC}"/>
              </a:ext>
            </a:extLst>
          </p:cNvPr>
          <p:cNvSpPr/>
          <p:nvPr/>
        </p:nvSpPr>
        <p:spPr>
          <a:xfrm>
            <a:off x="1580836" y="2432185"/>
            <a:ext cx="3293985" cy="2522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0A8AF-83EF-FDA8-0EBC-F5B90B1A4032}"/>
              </a:ext>
            </a:extLst>
          </p:cNvPr>
          <p:cNvSpPr>
            <a:spLocks noGrp="1"/>
          </p:cNvSpPr>
          <p:nvPr>
            <p:ph type="title"/>
          </p:nvPr>
        </p:nvSpPr>
        <p:spPr>
          <a:xfrm>
            <a:off x="920048" y="722376"/>
            <a:ext cx="8878824" cy="1069848"/>
          </a:xfrm>
        </p:spPr>
        <p:txBody>
          <a:bodyPr/>
          <a:lstStyle/>
          <a:p>
            <a:r>
              <a:rPr lang="en-US" dirty="0"/>
              <a:t>Using </a:t>
            </a:r>
            <a:r>
              <a:rPr lang="en-US" dirty="0" err="1"/>
              <a:t>Pycaret</a:t>
            </a:r>
            <a:r>
              <a:rPr lang="en-US" dirty="0"/>
              <a:t> to Run our Neural Network</a:t>
            </a:r>
          </a:p>
        </p:txBody>
      </p:sp>
      <p:sp>
        <p:nvSpPr>
          <p:cNvPr id="3" name="Text Placeholder 2">
            <a:extLst>
              <a:ext uri="{FF2B5EF4-FFF2-40B4-BE49-F238E27FC236}">
                <a16:creationId xmlns:a16="http://schemas.microsoft.com/office/drawing/2014/main" id="{DD43B84C-F0B1-FA85-2CCD-FAA921369FD6}"/>
              </a:ext>
            </a:extLst>
          </p:cNvPr>
          <p:cNvSpPr>
            <a:spLocks noGrp="1"/>
          </p:cNvSpPr>
          <p:nvPr>
            <p:ph type="body" idx="1"/>
          </p:nvPr>
        </p:nvSpPr>
        <p:spPr>
          <a:xfrm>
            <a:off x="972328" y="1761348"/>
            <a:ext cx="9577802" cy="493776"/>
          </a:xfrm>
        </p:spPr>
        <p:txBody>
          <a:bodyPr/>
          <a:lstStyle/>
          <a:p>
            <a:r>
              <a:rPr lang="en-US" sz="1800" b="0" dirty="0"/>
              <a:t>Using the same process illustrated in the previous slide, we can get results from our neural network</a:t>
            </a:r>
          </a:p>
        </p:txBody>
      </p:sp>
      <p:pic>
        <p:nvPicPr>
          <p:cNvPr id="12" name="Content Placeholder 11">
            <a:extLst>
              <a:ext uri="{FF2B5EF4-FFF2-40B4-BE49-F238E27FC236}">
                <a16:creationId xmlns:a16="http://schemas.microsoft.com/office/drawing/2014/main" id="{6499D02A-A5D5-8544-6C36-123F2CD778C9}"/>
              </a:ext>
            </a:extLst>
          </p:cNvPr>
          <p:cNvPicPr>
            <a:picLocks noGrp="1" noChangeAspect="1"/>
          </p:cNvPicPr>
          <p:nvPr>
            <p:ph sz="half" idx="2"/>
          </p:nvPr>
        </p:nvPicPr>
        <p:blipFill>
          <a:blip r:embed="rId2"/>
          <a:stretch>
            <a:fillRect/>
          </a:stretch>
        </p:blipFill>
        <p:spPr>
          <a:xfrm>
            <a:off x="1806120" y="2614651"/>
            <a:ext cx="2823858" cy="2178813"/>
          </a:xfrm>
        </p:spPr>
      </p:pic>
      <p:sp>
        <p:nvSpPr>
          <p:cNvPr id="7" name="Slide Number Placeholder 6">
            <a:extLst>
              <a:ext uri="{FF2B5EF4-FFF2-40B4-BE49-F238E27FC236}">
                <a16:creationId xmlns:a16="http://schemas.microsoft.com/office/drawing/2014/main" id="{23FF28B7-5200-52F4-6722-1552BF217682}"/>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5" name="Text Placeholder 2">
            <a:extLst>
              <a:ext uri="{FF2B5EF4-FFF2-40B4-BE49-F238E27FC236}">
                <a16:creationId xmlns:a16="http://schemas.microsoft.com/office/drawing/2014/main" id="{4A75ACCB-97C1-74D2-D56D-7B4D26DF920F}"/>
              </a:ext>
            </a:extLst>
          </p:cNvPr>
          <p:cNvSpPr txBox="1">
            <a:spLocks/>
          </p:cNvSpPr>
          <p:nvPr/>
        </p:nvSpPr>
        <p:spPr>
          <a:xfrm>
            <a:off x="1706052" y="5073355"/>
            <a:ext cx="302399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Here, we create a model based on our neural network and obtain the above results</a:t>
            </a:r>
          </a:p>
        </p:txBody>
      </p:sp>
      <p:pic>
        <p:nvPicPr>
          <p:cNvPr id="17" name="Picture 16">
            <a:extLst>
              <a:ext uri="{FF2B5EF4-FFF2-40B4-BE49-F238E27FC236}">
                <a16:creationId xmlns:a16="http://schemas.microsoft.com/office/drawing/2014/main" id="{A8858F3E-8211-21DE-9DFF-18ABDE627FB8}"/>
              </a:ext>
            </a:extLst>
          </p:cNvPr>
          <p:cNvPicPr>
            <a:picLocks noChangeAspect="1"/>
          </p:cNvPicPr>
          <p:nvPr/>
        </p:nvPicPr>
        <p:blipFill>
          <a:blip r:embed="rId3"/>
          <a:stretch>
            <a:fillRect/>
          </a:stretch>
        </p:blipFill>
        <p:spPr>
          <a:xfrm>
            <a:off x="6627141" y="2820167"/>
            <a:ext cx="3853148" cy="493776"/>
          </a:xfrm>
          <a:prstGeom prst="rect">
            <a:avLst/>
          </a:prstGeom>
        </p:spPr>
      </p:pic>
      <p:pic>
        <p:nvPicPr>
          <p:cNvPr id="19" name="Picture 18">
            <a:extLst>
              <a:ext uri="{FF2B5EF4-FFF2-40B4-BE49-F238E27FC236}">
                <a16:creationId xmlns:a16="http://schemas.microsoft.com/office/drawing/2014/main" id="{BECDF075-F221-015A-CFC7-810F0265FB44}"/>
              </a:ext>
            </a:extLst>
          </p:cNvPr>
          <p:cNvPicPr>
            <a:picLocks noChangeAspect="1"/>
          </p:cNvPicPr>
          <p:nvPr/>
        </p:nvPicPr>
        <p:blipFill>
          <a:blip r:embed="rId4"/>
          <a:stretch>
            <a:fillRect/>
          </a:stretch>
        </p:blipFill>
        <p:spPr>
          <a:xfrm>
            <a:off x="6627140" y="3315356"/>
            <a:ext cx="3853149" cy="1119279"/>
          </a:xfrm>
          <a:prstGeom prst="rect">
            <a:avLst/>
          </a:prstGeom>
        </p:spPr>
      </p:pic>
      <p:sp>
        <p:nvSpPr>
          <p:cNvPr id="20" name="Text Placeholder 2">
            <a:extLst>
              <a:ext uri="{FF2B5EF4-FFF2-40B4-BE49-F238E27FC236}">
                <a16:creationId xmlns:a16="http://schemas.microsoft.com/office/drawing/2014/main" id="{28295B9E-B9FF-D67D-0A89-50C8E93F9CB8}"/>
              </a:ext>
            </a:extLst>
          </p:cNvPr>
          <p:cNvSpPr txBox="1">
            <a:spLocks/>
          </p:cNvSpPr>
          <p:nvPr/>
        </p:nvSpPr>
        <p:spPr>
          <a:xfrm>
            <a:off x="6363157" y="4793464"/>
            <a:ext cx="210690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Here, we create instances of the top three performing classification models and compare them to the neural network</a:t>
            </a:r>
          </a:p>
        </p:txBody>
      </p:sp>
      <p:sp>
        <p:nvSpPr>
          <p:cNvPr id="21" name="Text Placeholder 2">
            <a:extLst>
              <a:ext uri="{FF2B5EF4-FFF2-40B4-BE49-F238E27FC236}">
                <a16:creationId xmlns:a16="http://schemas.microsoft.com/office/drawing/2014/main" id="{9E78C286-5F5E-F220-BA5A-D4C4D956DE02}"/>
              </a:ext>
            </a:extLst>
          </p:cNvPr>
          <p:cNvSpPr txBox="1">
            <a:spLocks/>
          </p:cNvSpPr>
          <p:nvPr/>
        </p:nvSpPr>
        <p:spPr>
          <a:xfrm>
            <a:off x="8553714" y="4848418"/>
            <a:ext cx="210690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600" b="0" dirty="0">
                <a:latin typeface="+mn-lt"/>
              </a:rPr>
              <a:t>These results will serve as the baseline for which we will compare our final model</a:t>
            </a:r>
          </a:p>
        </p:txBody>
      </p:sp>
      <p:sp>
        <p:nvSpPr>
          <p:cNvPr id="24" name="Arrow: Right 23">
            <a:extLst>
              <a:ext uri="{FF2B5EF4-FFF2-40B4-BE49-F238E27FC236}">
                <a16:creationId xmlns:a16="http://schemas.microsoft.com/office/drawing/2014/main" id="{7646D0A2-07E3-6314-3D48-DF8A330F12D2}"/>
              </a:ext>
            </a:extLst>
          </p:cNvPr>
          <p:cNvSpPr/>
          <p:nvPr/>
        </p:nvSpPr>
        <p:spPr>
          <a:xfrm>
            <a:off x="5174745" y="3555615"/>
            <a:ext cx="1003465" cy="29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72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A1E0A31E-080F-0894-61BC-89A07EECF142}"/>
              </a:ext>
            </a:extLst>
          </p:cNvPr>
          <p:cNvSpPr/>
          <p:nvPr/>
        </p:nvSpPr>
        <p:spPr>
          <a:xfrm>
            <a:off x="878749" y="2832703"/>
            <a:ext cx="4209621" cy="2827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A2C4880-28E7-17AB-C456-2E0F1F09E530}"/>
              </a:ext>
            </a:extLst>
          </p:cNvPr>
          <p:cNvSpPr/>
          <p:nvPr/>
        </p:nvSpPr>
        <p:spPr>
          <a:xfrm>
            <a:off x="6777581" y="2685050"/>
            <a:ext cx="2612843" cy="3092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E4BB2-6B08-3CDF-7874-43691DB390AD}"/>
              </a:ext>
            </a:extLst>
          </p:cNvPr>
          <p:cNvSpPr>
            <a:spLocks noGrp="1"/>
          </p:cNvSpPr>
          <p:nvPr>
            <p:ph type="title"/>
          </p:nvPr>
        </p:nvSpPr>
        <p:spPr>
          <a:xfrm>
            <a:off x="850392" y="603825"/>
            <a:ext cx="8878824" cy="1069848"/>
          </a:xfrm>
        </p:spPr>
        <p:txBody>
          <a:bodyPr/>
          <a:lstStyle/>
          <a:p>
            <a:r>
              <a:rPr lang="en-US" dirty="0"/>
              <a:t>Stacking All the models</a:t>
            </a:r>
          </a:p>
        </p:txBody>
      </p:sp>
      <p:sp>
        <p:nvSpPr>
          <p:cNvPr id="3" name="Text Placeholder 2">
            <a:extLst>
              <a:ext uri="{FF2B5EF4-FFF2-40B4-BE49-F238E27FC236}">
                <a16:creationId xmlns:a16="http://schemas.microsoft.com/office/drawing/2014/main" id="{ED3E3A1D-DA09-7875-87D9-D581ABF789BE}"/>
              </a:ext>
            </a:extLst>
          </p:cNvPr>
          <p:cNvSpPr>
            <a:spLocks noGrp="1"/>
          </p:cNvSpPr>
          <p:nvPr>
            <p:ph type="body" idx="1"/>
          </p:nvPr>
        </p:nvSpPr>
        <p:spPr>
          <a:xfrm>
            <a:off x="850392" y="1574676"/>
            <a:ext cx="10149302" cy="493776"/>
          </a:xfrm>
        </p:spPr>
        <p:txBody>
          <a:bodyPr/>
          <a:lstStyle/>
          <a:p>
            <a:r>
              <a:rPr lang="en-US" dirty="0"/>
              <a:t>With all the models created, we can stack them to create our final model</a:t>
            </a:r>
          </a:p>
        </p:txBody>
      </p:sp>
      <p:sp>
        <p:nvSpPr>
          <p:cNvPr id="4" name="Content Placeholder 3">
            <a:extLst>
              <a:ext uri="{FF2B5EF4-FFF2-40B4-BE49-F238E27FC236}">
                <a16:creationId xmlns:a16="http://schemas.microsoft.com/office/drawing/2014/main" id="{BF694A97-C968-0E6B-2EF2-891BF0753DDC}"/>
              </a:ext>
            </a:extLst>
          </p:cNvPr>
          <p:cNvSpPr>
            <a:spLocks noGrp="1"/>
          </p:cNvSpPr>
          <p:nvPr>
            <p:ph sz="half" idx="2"/>
          </p:nvPr>
        </p:nvSpPr>
        <p:spPr>
          <a:xfrm>
            <a:off x="850392" y="2033819"/>
            <a:ext cx="8638617" cy="2578608"/>
          </a:xfrm>
        </p:spPr>
        <p:txBody>
          <a:bodyPr/>
          <a:lstStyle/>
          <a:p>
            <a:pPr marL="0" indent="0">
              <a:buNone/>
            </a:pPr>
            <a:r>
              <a:rPr lang="en-US" dirty="0"/>
              <a:t>Here we use </a:t>
            </a:r>
            <a:r>
              <a:rPr lang="en-US" dirty="0" err="1"/>
              <a:t>PyCaret</a:t>
            </a:r>
            <a:r>
              <a:rPr lang="en-US" dirty="0"/>
              <a:t> to easily stack our four models into one, creating our final neural classification model</a:t>
            </a:r>
          </a:p>
        </p:txBody>
      </p:sp>
      <p:sp>
        <p:nvSpPr>
          <p:cNvPr id="7" name="Slide Number Placeholder 6">
            <a:extLst>
              <a:ext uri="{FF2B5EF4-FFF2-40B4-BE49-F238E27FC236}">
                <a16:creationId xmlns:a16="http://schemas.microsoft.com/office/drawing/2014/main" id="{1236944C-559D-6635-0F9F-CC42091FF119}"/>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14" name="Picture 13">
            <a:extLst>
              <a:ext uri="{FF2B5EF4-FFF2-40B4-BE49-F238E27FC236}">
                <a16:creationId xmlns:a16="http://schemas.microsoft.com/office/drawing/2014/main" id="{E49A8DAC-72AF-2D43-4E5B-DDAEBF029253}"/>
              </a:ext>
            </a:extLst>
          </p:cNvPr>
          <p:cNvPicPr>
            <a:picLocks noChangeAspect="1"/>
          </p:cNvPicPr>
          <p:nvPr/>
        </p:nvPicPr>
        <p:blipFill>
          <a:blip r:embed="rId2"/>
          <a:stretch>
            <a:fillRect/>
          </a:stretch>
        </p:blipFill>
        <p:spPr>
          <a:xfrm>
            <a:off x="1074012" y="3027952"/>
            <a:ext cx="3810474" cy="233825"/>
          </a:xfrm>
          <a:prstGeom prst="rect">
            <a:avLst/>
          </a:prstGeom>
        </p:spPr>
      </p:pic>
      <p:pic>
        <p:nvPicPr>
          <p:cNvPr id="16" name="Picture 15">
            <a:extLst>
              <a:ext uri="{FF2B5EF4-FFF2-40B4-BE49-F238E27FC236}">
                <a16:creationId xmlns:a16="http://schemas.microsoft.com/office/drawing/2014/main" id="{BD9D91F6-30F7-C939-C61E-D001A691D1A0}"/>
              </a:ext>
            </a:extLst>
          </p:cNvPr>
          <p:cNvPicPr>
            <a:picLocks noChangeAspect="1"/>
          </p:cNvPicPr>
          <p:nvPr/>
        </p:nvPicPr>
        <p:blipFill>
          <a:blip r:embed="rId3"/>
          <a:stretch>
            <a:fillRect/>
          </a:stretch>
        </p:blipFill>
        <p:spPr>
          <a:xfrm>
            <a:off x="1074012" y="3227483"/>
            <a:ext cx="3810474" cy="2214021"/>
          </a:xfrm>
          <a:prstGeom prst="rect">
            <a:avLst/>
          </a:prstGeom>
        </p:spPr>
      </p:pic>
      <p:sp>
        <p:nvSpPr>
          <p:cNvPr id="19" name="Arrow: Right 18">
            <a:extLst>
              <a:ext uri="{FF2B5EF4-FFF2-40B4-BE49-F238E27FC236}">
                <a16:creationId xmlns:a16="http://schemas.microsoft.com/office/drawing/2014/main" id="{0D6723F3-AD1C-2514-4263-7AB1F69B44A9}"/>
              </a:ext>
            </a:extLst>
          </p:cNvPr>
          <p:cNvSpPr/>
          <p:nvPr/>
        </p:nvSpPr>
        <p:spPr>
          <a:xfrm>
            <a:off x="5262480" y="4097038"/>
            <a:ext cx="131121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51F09AB-C5E8-F9B7-7DA5-94BDF05163D1}"/>
              </a:ext>
            </a:extLst>
          </p:cNvPr>
          <p:cNvPicPr>
            <a:picLocks noChangeAspect="1"/>
          </p:cNvPicPr>
          <p:nvPr/>
        </p:nvPicPr>
        <p:blipFill>
          <a:blip r:embed="rId4"/>
          <a:stretch>
            <a:fillRect/>
          </a:stretch>
        </p:blipFill>
        <p:spPr>
          <a:xfrm>
            <a:off x="6923066" y="2870155"/>
            <a:ext cx="2321874" cy="2709340"/>
          </a:xfrm>
          <a:prstGeom prst="rect">
            <a:avLst/>
          </a:prstGeom>
        </p:spPr>
      </p:pic>
      <p:sp>
        <p:nvSpPr>
          <p:cNvPr id="22" name="Content Placeholder 3">
            <a:extLst>
              <a:ext uri="{FF2B5EF4-FFF2-40B4-BE49-F238E27FC236}">
                <a16:creationId xmlns:a16="http://schemas.microsoft.com/office/drawing/2014/main" id="{21C5E856-105B-DACF-7740-542DF97C43A4}"/>
              </a:ext>
            </a:extLst>
          </p:cNvPr>
          <p:cNvSpPr txBox="1">
            <a:spLocks/>
          </p:cNvSpPr>
          <p:nvPr/>
        </p:nvSpPr>
        <p:spPr>
          <a:xfrm>
            <a:off x="9489009" y="3264934"/>
            <a:ext cx="2039137" cy="25786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Courier New" panose="02070309020205020404" pitchFamily="49" charset="0"/>
              <a:buNone/>
            </a:pPr>
            <a:r>
              <a:rPr lang="en-US" dirty="0"/>
              <a:t>As shown, our final model is comparable to our baseline models and even outperforms them in some areas</a:t>
            </a:r>
          </a:p>
        </p:txBody>
      </p:sp>
    </p:spTree>
    <p:extLst>
      <p:ext uri="{BB962C8B-B14F-4D97-AF65-F5344CB8AC3E}">
        <p14:creationId xmlns:p14="http://schemas.microsoft.com/office/powerpoint/2010/main" val="158076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3D9F8C9-A344-E445-8A30-B308AF6F1860}"/>
              </a:ext>
            </a:extLst>
          </p:cNvPr>
          <p:cNvSpPr/>
          <p:nvPr/>
        </p:nvSpPr>
        <p:spPr>
          <a:xfrm>
            <a:off x="5872665" y="1720541"/>
            <a:ext cx="5871279" cy="4456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7A2F5-1F25-5192-6D7B-B734C62F3FE8}"/>
              </a:ext>
            </a:extLst>
          </p:cNvPr>
          <p:cNvSpPr>
            <a:spLocks noGrp="1"/>
          </p:cNvSpPr>
          <p:nvPr>
            <p:ph type="title"/>
          </p:nvPr>
        </p:nvSpPr>
        <p:spPr>
          <a:xfrm>
            <a:off x="850392" y="832104"/>
            <a:ext cx="10881360" cy="1069848"/>
          </a:xfrm>
        </p:spPr>
        <p:txBody>
          <a:bodyPr vert="horz" lIns="91440" tIns="45720" rIns="91440" bIns="45720" rtlCol="0" anchor="ctr">
            <a:normAutofit/>
          </a:bodyPr>
          <a:lstStyle/>
          <a:p>
            <a:r>
              <a:rPr lang="en-US" b="1" kern="1200" cap="all" spc="600" baseline="0" dirty="0">
                <a:latin typeface="+mj-lt"/>
                <a:ea typeface="+mj-ea"/>
                <a:cs typeface="+mj-cs"/>
              </a:rPr>
              <a:t>Analyzing the Results</a:t>
            </a:r>
          </a:p>
        </p:txBody>
      </p:sp>
      <p:sp>
        <p:nvSpPr>
          <p:cNvPr id="11" name="Content Placeholder 9">
            <a:extLst>
              <a:ext uri="{FF2B5EF4-FFF2-40B4-BE49-F238E27FC236}">
                <a16:creationId xmlns:a16="http://schemas.microsoft.com/office/drawing/2014/main" id="{48D3DA8C-4D59-61AF-3BBF-9A04ECAF391A}"/>
              </a:ext>
            </a:extLst>
          </p:cNvPr>
          <p:cNvSpPr txBox="1">
            <a:spLocks/>
          </p:cNvSpPr>
          <p:nvPr/>
        </p:nvSpPr>
        <p:spPr>
          <a:xfrm>
            <a:off x="770729" y="2095182"/>
            <a:ext cx="5181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300" b="0" dirty="0">
                <a:latin typeface="+mn-lt"/>
              </a:rPr>
              <a:t>Using the evaluation metrics </a:t>
            </a:r>
            <a:r>
              <a:rPr lang="en-US" sz="1300" b="0" u="sng" dirty="0">
                <a:latin typeface="+mn-lt"/>
              </a:rPr>
              <a:t>precision</a:t>
            </a:r>
            <a:r>
              <a:rPr lang="en-US" sz="1300" b="0" dirty="0">
                <a:latin typeface="+mn-lt"/>
              </a:rPr>
              <a:t>, </a:t>
            </a:r>
            <a:r>
              <a:rPr lang="en-US" sz="1300" b="0" u="sng" dirty="0">
                <a:latin typeface="+mn-lt"/>
              </a:rPr>
              <a:t>recall</a:t>
            </a:r>
            <a:r>
              <a:rPr lang="en-US" sz="1300" b="0" dirty="0">
                <a:latin typeface="+mn-lt"/>
              </a:rPr>
              <a:t>, </a:t>
            </a:r>
            <a:r>
              <a:rPr lang="en-US" sz="1300" b="0" u="sng" dirty="0">
                <a:latin typeface="+mn-lt"/>
              </a:rPr>
              <a:t>accuracy</a:t>
            </a:r>
            <a:r>
              <a:rPr lang="en-US" sz="1300" b="0" dirty="0">
                <a:latin typeface="+mn-lt"/>
              </a:rPr>
              <a:t>, and </a:t>
            </a:r>
            <a:r>
              <a:rPr lang="en-US" sz="1300" b="0" u="sng" dirty="0">
                <a:latin typeface="+mn-lt"/>
              </a:rPr>
              <a:t>f1-scores</a:t>
            </a:r>
            <a:r>
              <a:rPr lang="en-US" sz="1300" b="0" dirty="0">
                <a:latin typeface="+mn-lt"/>
              </a:rPr>
              <a:t> shown on the left, we can evaluate the effectiveness of our models.</a:t>
            </a:r>
          </a:p>
          <a:p>
            <a:r>
              <a:rPr lang="en-US" sz="1300" b="0" dirty="0">
                <a:latin typeface="+mn-lt"/>
              </a:rPr>
              <a:t>All of these scores are based off true positive (TP), true negative (TN), false positive (FP), and false negative (FN) values</a:t>
            </a:r>
          </a:p>
          <a:p>
            <a:pPr marL="342900" indent="-347472">
              <a:buFont typeface="Courier New" panose="02070309020205020404" pitchFamily="49" charset="0"/>
              <a:buChar char="o"/>
            </a:pPr>
            <a:r>
              <a:rPr lang="en-US" sz="1300" b="0" u="sng" dirty="0">
                <a:latin typeface="+mn-lt"/>
              </a:rPr>
              <a:t>Precision</a:t>
            </a:r>
            <a:r>
              <a:rPr lang="en-US" sz="1300" b="0" dirty="0">
                <a:latin typeface="+mn-lt"/>
              </a:rPr>
              <a:t>—measures performance by comparing the amount of TPs with predicted positive values</a:t>
            </a:r>
          </a:p>
          <a:p>
            <a:pPr marL="800100" lvl="1" indent="-347472">
              <a:buFont typeface="Courier New" panose="02070309020205020404" pitchFamily="49" charset="0"/>
              <a:buChar char="o"/>
            </a:pPr>
            <a:r>
              <a:rPr lang="en-US" sz="1300" b="0" dirty="0"/>
              <a:t>TP / (FP + TP)</a:t>
            </a:r>
          </a:p>
          <a:p>
            <a:pPr marL="342900" indent="-347472">
              <a:buFont typeface="Courier New" panose="02070309020205020404" pitchFamily="49" charset="0"/>
              <a:buChar char="o"/>
            </a:pPr>
            <a:r>
              <a:rPr lang="en-US" sz="1300" b="0" u="sng" dirty="0">
                <a:latin typeface="+mn-lt"/>
              </a:rPr>
              <a:t>Recall</a:t>
            </a:r>
            <a:r>
              <a:rPr lang="en-US" sz="1300" b="0" dirty="0">
                <a:latin typeface="+mn-lt"/>
              </a:rPr>
              <a:t>—measures performance by comparing TPs with the actual amount of positive values</a:t>
            </a:r>
          </a:p>
          <a:p>
            <a:pPr marL="800100" lvl="1" indent="-347472">
              <a:buFont typeface="Courier New" panose="02070309020205020404" pitchFamily="49" charset="0"/>
              <a:buChar char="o"/>
            </a:pPr>
            <a:r>
              <a:rPr lang="en-US" sz="1300" b="0" dirty="0"/>
              <a:t>TP / (FN + TP)</a:t>
            </a:r>
          </a:p>
          <a:p>
            <a:pPr marL="342900" indent="-347472">
              <a:buFont typeface="Courier New" panose="02070309020205020404" pitchFamily="49" charset="0"/>
              <a:buChar char="o"/>
            </a:pPr>
            <a:r>
              <a:rPr lang="en-US" sz="1300" b="0" u="sng" dirty="0">
                <a:latin typeface="+mn-lt"/>
              </a:rPr>
              <a:t>Accuracy</a:t>
            </a:r>
            <a:r>
              <a:rPr lang="en-US" sz="1300" b="0" dirty="0">
                <a:latin typeface="+mn-lt"/>
              </a:rPr>
              <a:t>—the ratio of TP and TN to all positive and negative observations</a:t>
            </a:r>
          </a:p>
          <a:p>
            <a:pPr marL="800100" lvl="1" indent="-347472">
              <a:buFont typeface="Courier New" panose="02070309020205020404" pitchFamily="49" charset="0"/>
              <a:buChar char="o"/>
            </a:pPr>
            <a:r>
              <a:rPr lang="en-US" sz="1300" b="0" dirty="0"/>
              <a:t>(TP + TN) / (TP + FN + TN + FP)</a:t>
            </a:r>
          </a:p>
          <a:p>
            <a:pPr marL="342900" indent="-347472">
              <a:buFont typeface="Courier New" panose="02070309020205020404" pitchFamily="49" charset="0"/>
              <a:buChar char="o"/>
            </a:pPr>
            <a:r>
              <a:rPr lang="en-US" sz="1300" b="0" u="sng" dirty="0">
                <a:latin typeface="+mn-lt"/>
              </a:rPr>
              <a:t>F1-score</a:t>
            </a:r>
            <a:r>
              <a:rPr lang="en-US" sz="1300" b="0" dirty="0">
                <a:latin typeface="+mn-lt"/>
              </a:rPr>
              <a:t>—the harmonic mean of the precision and recall score</a:t>
            </a:r>
          </a:p>
          <a:p>
            <a:pPr marL="800100" lvl="1" indent="-347472">
              <a:buFont typeface="Courier New" panose="02070309020205020404" pitchFamily="49" charset="0"/>
              <a:buChar char="o"/>
            </a:pPr>
            <a:r>
              <a:rPr lang="en-US" sz="1300" b="0" dirty="0"/>
              <a:t>2 * Precision * Recall / (Precision + Recall)</a:t>
            </a:r>
          </a:p>
        </p:txBody>
      </p:sp>
      <p:pic>
        <p:nvPicPr>
          <p:cNvPr id="12" name="Content Placeholder 11">
            <a:extLst>
              <a:ext uri="{FF2B5EF4-FFF2-40B4-BE49-F238E27FC236}">
                <a16:creationId xmlns:a16="http://schemas.microsoft.com/office/drawing/2014/main" id="{2081F682-C467-B9D8-5D57-93CCA7C76800}"/>
              </a:ext>
            </a:extLst>
          </p:cNvPr>
          <p:cNvPicPr>
            <a:picLocks noGrp="1" noChangeAspect="1"/>
          </p:cNvPicPr>
          <p:nvPr>
            <p:ph sz="half" idx="2"/>
          </p:nvPr>
        </p:nvPicPr>
        <p:blipFill>
          <a:blip r:embed="rId2"/>
          <a:stretch>
            <a:fillRect/>
          </a:stretch>
        </p:blipFill>
        <p:spPr>
          <a:xfrm>
            <a:off x="6184392" y="2205991"/>
            <a:ext cx="5181600" cy="3380438"/>
          </a:xfrm>
          <a:prstGeom prst="rect">
            <a:avLst/>
          </a:prstGeom>
          <a:noFill/>
        </p:spPr>
      </p:pic>
      <p:sp>
        <p:nvSpPr>
          <p:cNvPr id="7" name="Slide Number Placeholder 6">
            <a:extLst>
              <a:ext uri="{FF2B5EF4-FFF2-40B4-BE49-F238E27FC236}">
                <a16:creationId xmlns:a16="http://schemas.microsoft.com/office/drawing/2014/main" id="{8CD729E7-C4C8-7B0B-04CC-5FC1BA843D4C}"/>
              </a:ext>
            </a:extLst>
          </p:cNvPr>
          <p:cNvSpPr>
            <a:spLocks noGrp="1"/>
          </p:cNvSpPr>
          <p:nvPr>
            <p:ph type="sldNum" sz="quarter" idx="12"/>
          </p:nvPr>
        </p:nvSpPr>
        <p:spPr>
          <a:xfrm>
            <a:off x="329184" y="411480"/>
            <a:ext cx="521208" cy="310896"/>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90210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558AFED-C0FB-53C4-D0D2-AAB50A2EDD30}"/>
              </a:ext>
            </a:extLst>
          </p:cNvPr>
          <p:cNvSpPr/>
          <p:nvPr/>
        </p:nvSpPr>
        <p:spPr>
          <a:xfrm>
            <a:off x="1874914" y="3154949"/>
            <a:ext cx="2493818" cy="2870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7A74F26-5A8B-5B99-0FC1-B5C7A9FE1A6E}"/>
              </a:ext>
            </a:extLst>
          </p:cNvPr>
          <p:cNvSpPr/>
          <p:nvPr/>
        </p:nvSpPr>
        <p:spPr>
          <a:xfrm>
            <a:off x="5915799" y="1878676"/>
            <a:ext cx="4744192" cy="3100647"/>
          </a:xfrm>
          <a:prstGeom prst="roundRect">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E5182-3551-3A70-1644-68900759112C}"/>
              </a:ext>
            </a:extLst>
          </p:cNvPr>
          <p:cNvSpPr>
            <a:spLocks noGrp="1"/>
          </p:cNvSpPr>
          <p:nvPr>
            <p:ph type="title"/>
          </p:nvPr>
        </p:nvSpPr>
        <p:spPr/>
        <p:txBody>
          <a:bodyPr/>
          <a:lstStyle/>
          <a:p>
            <a:r>
              <a:rPr lang="en-US" dirty="0"/>
              <a:t>Predicting On the Test Set</a:t>
            </a:r>
          </a:p>
        </p:txBody>
      </p:sp>
      <p:pic>
        <p:nvPicPr>
          <p:cNvPr id="8" name="Content Placeholder 7">
            <a:extLst>
              <a:ext uri="{FF2B5EF4-FFF2-40B4-BE49-F238E27FC236}">
                <a16:creationId xmlns:a16="http://schemas.microsoft.com/office/drawing/2014/main" id="{1D8BA587-65FD-ADB5-9D7D-FBE09CE8E23A}"/>
              </a:ext>
            </a:extLst>
          </p:cNvPr>
          <p:cNvPicPr>
            <a:picLocks noGrp="1" noChangeAspect="1"/>
          </p:cNvPicPr>
          <p:nvPr>
            <p:ph sz="half" idx="1"/>
          </p:nvPr>
        </p:nvPicPr>
        <p:blipFill>
          <a:blip r:embed="rId2"/>
          <a:stretch>
            <a:fillRect/>
          </a:stretch>
        </p:blipFill>
        <p:spPr>
          <a:xfrm>
            <a:off x="2054631" y="3370440"/>
            <a:ext cx="2134384" cy="443545"/>
          </a:xfrm>
        </p:spPr>
      </p:pic>
      <p:pic>
        <p:nvPicPr>
          <p:cNvPr id="14" name="Content Placeholder 13">
            <a:extLst>
              <a:ext uri="{FF2B5EF4-FFF2-40B4-BE49-F238E27FC236}">
                <a16:creationId xmlns:a16="http://schemas.microsoft.com/office/drawing/2014/main" id="{9C2D393B-6F34-109F-C443-25616823C056}"/>
              </a:ext>
            </a:extLst>
          </p:cNvPr>
          <p:cNvPicPr>
            <a:picLocks noGrp="1" noChangeAspect="1"/>
          </p:cNvPicPr>
          <p:nvPr>
            <p:ph sz="half" idx="2"/>
          </p:nvPr>
        </p:nvPicPr>
        <p:blipFill>
          <a:blip r:embed="rId3"/>
          <a:stretch>
            <a:fillRect/>
          </a:stretch>
        </p:blipFill>
        <p:spPr>
          <a:xfrm>
            <a:off x="6258703" y="2071578"/>
            <a:ext cx="4058383" cy="2714841"/>
          </a:xfrm>
        </p:spPr>
      </p:pic>
      <p:sp>
        <p:nvSpPr>
          <p:cNvPr id="6" name="Slide Number Placeholder 5">
            <a:extLst>
              <a:ext uri="{FF2B5EF4-FFF2-40B4-BE49-F238E27FC236}">
                <a16:creationId xmlns:a16="http://schemas.microsoft.com/office/drawing/2014/main" id="{8E0B6D28-0A85-4EF1-D8B8-DD740A5304E4}"/>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0" name="Picture 9">
            <a:extLst>
              <a:ext uri="{FF2B5EF4-FFF2-40B4-BE49-F238E27FC236}">
                <a16:creationId xmlns:a16="http://schemas.microsoft.com/office/drawing/2014/main" id="{ABA21813-1309-1E0B-352E-BDE4FF928F17}"/>
              </a:ext>
            </a:extLst>
          </p:cNvPr>
          <p:cNvPicPr>
            <a:picLocks noChangeAspect="1"/>
          </p:cNvPicPr>
          <p:nvPr/>
        </p:nvPicPr>
        <p:blipFill>
          <a:blip r:embed="rId4"/>
          <a:stretch>
            <a:fillRect/>
          </a:stretch>
        </p:blipFill>
        <p:spPr>
          <a:xfrm>
            <a:off x="2054631" y="3806602"/>
            <a:ext cx="2134384" cy="2006536"/>
          </a:xfrm>
          <a:prstGeom prst="rect">
            <a:avLst/>
          </a:prstGeom>
        </p:spPr>
      </p:pic>
      <p:sp>
        <p:nvSpPr>
          <p:cNvPr id="15" name="Text Placeholder 2">
            <a:extLst>
              <a:ext uri="{FF2B5EF4-FFF2-40B4-BE49-F238E27FC236}">
                <a16:creationId xmlns:a16="http://schemas.microsoft.com/office/drawing/2014/main" id="{E142C96F-D1AC-E594-3222-61FF349E9868}"/>
              </a:ext>
            </a:extLst>
          </p:cNvPr>
          <p:cNvSpPr txBox="1">
            <a:spLocks/>
          </p:cNvSpPr>
          <p:nvPr/>
        </p:nvSpPr>
        <p:spPr>
          <a:xfrm>
            <a:off x="850392" y="1631345"/>
            <a:ext cx="4744192"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b="0" dirty="0"/>
              <a:t>Finally, we can run our model on the test set and analyze the predictions made.</a:t>
            </a:r>
          </a:p>
          <a:p>
            <a:pPr marL="285750" indent="-285750">
              <a:buFont typeface="Arial" panose="020B0604020202020204" pitchFamily="34" charset="0"/>
              <a:buChar char="•"/>
            </a:pPr>
            <a:r>
              <a:rPr lang="en-US" sz="1200" b="0" dirty="0"/>
              <a:t>The comparison is between the predicted values (prediction_label) made by the model vs. the actual value (target)</a:t>
            </a:r>
          </a:p>
          <a:p>
            <a:pPr marL="285750" indent="-285750">
              <a:buFont typeface="Arial" panose="020B0604020202020204" pitchFamily="34" charset="0"/>
              <a:buChar char="•"/>
            </a:pPr>
            <a:r>
              <a:rPr lang="en-US" sz="1200" b="0" dirty="0"/>
              <a:t>In this comparison, 1 is used to represent a normal packet while 0 is used to represent an attack/suspicious packet</a:t>
            </a:r>
          </a:p>
        </p:txBody>
      </p:sp>
      <p:sp>
        <p:nvSpPr>
          <p:cNvPr id="16" name="Text Placeholder 2">
            <a:extLst>
              <a:ext uri="{FF2B5EF4-FFF2-40B4-BE49-F238E27FC236}">
                <a16:creationId xmlns:a16="http://schemas.microsoft.com/office/drawing/2014/main" id="{4A69B4BF-9391-27D4-BB2A-B907CD264BE7}"/>
              </a:ext>
            </a:extLst>
          </p:cNvPr>
          <p:cNvSpPr txBox="1">
            <a:spLocks/>
          </p:cNvSpPr>
          <p:nvPr/>
        </p:nvSpPr>
        <p:spPr>
          <a:xfrm>
            <a:off x="5245985" y="5053333"/>
            <a:ext cx="628495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b="0" dirty="0"/>
              <a:t>We then analyze the confusion matrix in order to determine the amount of wrongly predicted labels</a:t>
            </a:r>
          </a:p>
          <a:p>
            <a:pPr marL="285750" indent="-285750">
              <a:buFont typeface="Arial" panose="020B0604020202020204" pitchFamily="34" charset="0"/>
              <a:buChar char="•"/>
            </a:pPr>
            <a:r>
              <a:rPr lang="en-US" sz="1600" b="0" dirty="0"/>
              <a:t>Here, we see that the model incorrectly predicted 21 (12 + 9) labels</a:t>
            </a:r>
          </a:p>
          <a:p>
            <a:pPr marL="285750" indent="-285750">
              <a:buFont typeface="Arial" panose="020B0604020202020204" pitchFamily="34" charset="0"/>
              <a:buChar char="•"/>
            </a:pPr>
            <a:r>
              <a:rPr lang="en-US" sz="1600" b="0" dirty="0"/>
              <a:t>We see that we have a total of 12 false negatives and 9 false positives</a:t>
            </a:r>
          </a:p>
        </p:txBody>
      </p:sp>
    </p:spTree>
    <p:extLst>
      <p:ext uri="{BB962C8B-B14F-4D97-AF65-F5344CB8AC3E}">
        <p14:creationId xmlns:p14="http://schemas.microsoft.com/office/powerpoint/2010/main" val="337212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F334-9AB8-DC44-A449-0ECC7A96E5D4}"/>
              </a:ext>
            </a:extLst>
          </p:cNvPr>
          <p:cNvSpPr>
            <a:spLocks noGrp="1"/>
          </p:cNvSpPr>
          <p:nvPr>
            <p:ph type="title"/>
          </p:nvPr>
        </p:nvSpPr>
        <p:spPr>
          <a:xfrm>
            <a:off x="1545336" y="822960"/>
            <a:ext cx="8878824" cy="1069848"/>
          </a:xfrm>
        </p:spPr>
        <p:txBody>
          <a:bodyPr anchor="b">
            <a:normAutofit/>
          </a:bodyPr>
          <a:lstStyle/>
          <a:p>
            <a:r>
              <a:rPr lang="en-US" dirty="0"/>
              <a:t>Final Remarks</a:t>
            </a:r>
          </a:p>
        </p:txBody>
      </p:sp>
      <p:sp>
        <p:nvSpPr>
          <p:cNvPr id="4" name="Content Placeholder 3">
            <a:extLst>
              <a:ext uri="{FF2B5EF4-FFF2-40B4-BE49-F238E27FC236}">
                <a16:creationId xmlns:a16="http://schemas.microsoft.com/office/drawing/2014/main" id="{48718031-F5B0-DC4E-F979-3A8B813AECE7}"/>
              </a:ext>
            </a:extLst>
          </p:cNvPr>
          <p:cNvSpPr>
            <a:spLocks noGrp="1"/>
          </p:cNvSpPr>
          <p:nvPr>
            <p:ph sz="half" idx="2"/>
          </p:nvPr>
        </p:nvSpPr>
        <p:spPr>
          <a:xfrm>
            <a:off x="5812356" y="2386585"/>
            <a:ext cx="3621024" cy="2578608"/>
          </a:xfrm>
        </p:spPr>
        <p:txBody>
          <a:bodyPr>
            <a:normAutofit fontScale="92500"/>
          </a:bodyPr>
          <a:lstStyle/>
          <a:p>
            <a:pPr marL="0" indent="0">
              <a:buNone/>
            </a:pPr>
            <a:r>
              <a:rPr lang="en-US" sz="1700" dirty="0"/>
              <a:t>Our results show that the combination of top classification algorithms with neural networks shows great potential in the development of cybersecurity and the </a:t>
            </a:r>
            <a:r>
              <a:rPr lang="en-US" dirty="0"/>
              <a:t>development</a:t>
            </a:r>
            <a:r>
              <a:rPr lang="en-US" sz="1700" dirty="0"/>
              <a:t> of IDSs</a:t>
            </a:r>
          </a:p>
          <a:p>
            <a:pPr marL="0" indent="0">
              <a:buNone/>
            </a:pPr>
            <a:r>
              <a:rPr lang="en-US" sz="1700" dirty="0"/>
              <a:t>Furthermore, this shows that the development of such models can be done relatively simply when compared to more traditional methods</a:t>
            </a:r>
          </a:p>
        </p:txBody>
      </p:sp>
      <p:sp>
        <p:nvSpPr>
          <p:cNvPr id="20" name="Content Placeholder 2">
            <a:extLst>
              <a:ext uri="{FF2B5EF4-FFF2-40B4-BE49-F238E27FC236}">
                <a16:creationId xmlns:a16="http://schemas.microsoft.com/office/drawing/2014/main" id="{63859B02-4163-BEC6-4320-DF0AA6630D8F}"/>
              </a:ext>
            </a:extLst>
          </p:cNvPr>
          <p:cNvSpPr>
            <a:spLocks noGrp="1"/>
          </p:cNvSpPr>
          <p:nvPr>
            <p:ph sz="quarter" idx="4"/>
          </p:nvPr>
        </p:nvSpPr>
        <p:spPr>
          <a:xfrm>
            <a:off x="1545336" y="2386585"/>
            <a:ext cx="3621024" cy="2578608"/>
          </a:xfrm>
        </p:spPr>
        <p:txBody>
          <a:bodyPr>
            <a:normAutofit fontScale="92500"/>
          </a:bodyPr>
          <a:lstStyle/>
          <a:p>
            <a:pPr marL="0" indent="0">
              <a:buNone/>
            </a:pPr>
            <a:r>
              <a:rPr lang="en-US" dirty="0"/>
              <a:t>By the end of the process, we ended up with a neural classification model comparable to the top classification models. </a:t>
            </a:r>
          </a:p>
          <a:p>
            <a:pPr marL="0" indent="0">
              <a:buNone/>
            </a:pPr>
            <a:r>
              <a:rPr lang="en-US" dirty="0"/>
              <a:t>Additionally, this was done with relatively little code outside of the preprocessing phase, which was necessary to make the neural network compatible with the </a:t>
            </a:r>
            <a:r>
              <a:rPr lang="en-US" dirty="0" err="1"/>
              <a:t>PyCaret’s</a:t>
            </a:r>
            <a:r>
              <a:rPr lang="en-US" dirty="0"/>
              <a:t> library and would otherwise be unnecessary.</a:t>
            </a:r>
          </a:p>
          <a:p>
            <a:pPr marL="0" indent="0">
              <a:buNone/>
            </a:pPr>
            <a:endParaRPr lang="en-US" sz="1400" dirty="0"/>
          </a:p>
        </p:txBody>
      </p:sp>
      <p:sp>
        <p:nvSpPr>
          <p:cNvPr id="6" name="Slide Number Placeholder 5">
            <a:extLst>
              <a:ext uri="{FF2B5EF4-FFF2-40B4-BE49-F238E27FC236}">
                <a16:creationId xmlns:a16="http://schemas.microsoft.com/office/drawing/2014/main" id="{5E6C7A18-0DE5-D810-DB9E-8B85D35C30BB}"/>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265542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422136" cy="294600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Our Project</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The Process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The Project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For this project, we’re focusing on cyber security which has recently become a major focus for a variety of artificial intelligence (AI) applications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850392" y="832104"/>
            <a:ext cx="10881360" cy="1069848"/>
          </a:xfrm>
        </p:spPr>
        <p:txBody>
          <a:bodyPr anchor="b">
            <a:normAutofit/>
          </a:bodyPr>
          <a:lstStyle/>
          <a:p>
            <a:r>
              <a:rPr lang="en-US" dirty="0"/>
              <a:t>Breaking it down</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014984" y="2011680"/>
            <a:ext cx="10332720" cy="3749040"/>
          </a:xfrm>
        </p:spPr>
        <p:txBody>
          <a:bodyPr>
            <a:normAutofit/>
          </a:bodyPr>
          <a:lstStyle/>
          <a:p>
            <a:r>
              <a:rPr lang="en-US" sz="1800" b="1" u="sng" dirty="0"/>
              <a:t>Cyber Security</a:t>
            </a:r>
            <a:r>
              <a:rPr lang="en-US" sz="1800" dirty="0"/>
              <a:t>—a field of study that focuses on protecting computer systems, networks, data, programs, devices, and users from outsiders with malicious intent.</a:t>
            </a:r>
          </a:p>
          <a:p>
            <a:pPr lvl="1"/>
            <a:r>
              <a:rPr lang="en-US" sz="1800" dirty="0"/>
              <a:t>This largely focuses on the implementation of different tools such as firewalls, intrusion detection systems (IDS), honeypots, and others to evaluate, manage, and protect the security of data within all sectors of society.</a:t>
            </a:r>
          </a:p>
          <a:p>
            <a:r>
              <a:rPr lang="en-US" sz="1800" dirty="0"/>
              <a:t>Our project focuses on the development of an </a:t>
            </a:r>
            <a:r>
              <a:rPr lang="en-US" sz="1800" b="1" u="sng" dirty="0"/>
              <a:t>IDS</a:t>
            </a:r>
            <a:r>
              <a:rPr lang="en-US" sz="1800" dirty="0"/>
              <a:t> by applying AI and machine learning (ML) algorithms to create a model capable of efficiently identifying/distinguishing between when a system is being attacked or not.</a:t>
            </a:r>
          </a:p>
          <a:p>
            <a:pPr lvl="1"/>
            <a:r>
              <a:rPr lang="en-US" sz="1800" dirty="0"/>
              <a:t>There are three main types of IDS: Network Intrusion Detection Systems (NIDS), Network Node Intrusion Detection Systems (NNIDS), and Host Intrusion Detection Systems (HIDS). For this project, we are focusing on </a:t>
            </a:r>
            <a:r>
              <a:rPr lang="en-US" sz="1800" u="sng" dirty="0"/>
              <a:t>developing an anomaly NIDS based on various classification models and neural networks.</a:t>
            </a:r>
            <a:r>
              <a:rPr lang="en-US" sz="1800" dirty="0"/>
              <a:t> Utilizing ensemble methods, we aim to create a hybrid model capable of accurately predicting attacks.</a:t>
            </a:r>
          </a:p>
          <a:p>
            <a:pPr marL="338328" lvl="1" indent="0">
              <a:buNone/>
            </a:pPr>
            <a:endParaRPr lang="en-US" sz="1800" b="1" u="sng" dirty="0"/>
          </a:p>
          <a:p>
            <a:pPr lvl="1"/>
            <a:endParaRPr lang="en-US" sz="1800" dirty="0"/>
          </a:p>
        </p:txBody>
      </p:sp>
      <p:sp>
        <p:nvSpPr>
          <p:cNvPr id="8" name="Slide Number Placeholder 1">
            <a:extLst>
              <a:ext uri="{FF2B5EF4-FFF2-40B4-BE49-F238E27FC236}">
                <a16:creationId xmlns:a16="http://schemas.microsoft.com/office/drawing/2014/main" id="{A56ADD7A-2C35-C5CC-FEA5-532F4494E74B}"/>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628593-7A77-FF4C-4A4A-302F8EE9A5DF}"/>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CC4B261-BC78-0628-018D-C44964E085A9}"/>
              </a:ext>
            </a:extLst>
          </p:cNvPr>
          <p:cNvSpPr>
            <a:spLocks noGrp="1"/>
          </p:cNvSpPr>
          <p:nvPr>
            <p:ph type="title"/>
          </p:nvPr>
        </p:nvSpPr>
        <p:spPr>
          <a:xfrm>
            <a:off x="1536192" y="832104"/>
            <a:ext cx="8878824" cy="1069848"/>
          </a:xfrm>
        </p:spPr>
        <p:txBody>
          <a:bodyPr anchor="b">
            <a:normAutofit/>
          </a:bodyPr>
          <a:lstStyle/>
          <a:p>
            <a:r>
              <a:rPr lang="en-US" dirty="0"/>
              <a:t>Introducing the Data set</a:t>
            </a:r>
          </a:p>
        </p:txBody>
      </p:sp>
      <p:sp>
        <p:nvSpPr>
          <p:cNvPr id="5" name="Content Placeholder 4">
            <a:extLst>
              <a:ext uri="{FF2B5EF4-FFF2-40B4-BE49-F238E27FC236}">
                <a16:creationId xmlns:a16="http://schemas.microsoft.com/office/drawing/2014/main" id="{CF4DAE95-C13A-CC93-1448-899F2ED6B2B2}"/>
              </a:ext>
            </a:extLst>
          </p:cNvPr>
          <p:cNvSpPr>
            <a:spLocks noGrp="1"/>
          </p:cNvSpPr>
          <p:nvPr>
            <p:ph idx="1"/>
          </p:nvPr>
        </p:nvSpPr>
        <p:spPr>
          <a:xfrm>
            <a:off x="1536192" y="2212848"/>
            <a:ext cx="6422136" cy="3282696"/>
          </a:xfrm>
        </p:spPr>
        <p:txBody>
          <a:bodyPr>
            <a:normAutofit/>
          </a:bodyPr>
          <a:lstStyle/>
          <a:p>
            <a:pPr marL="0" indent="0">
              <a:buNone/>
            </a:pPr>
            <a:r>
              <a:rPr lang="en-US" sz="1500" dirty="0"/>
              <a:t>The models we use in testing will all be trained on the NSL-KDD data set.</a:t>
            </a:r>
          </a:p>
          <a:p>
            <a:r>
              <a:rPr lang="en-US" sz="1500" dirty="0"/>
              <a:t>This data set is a revision of the KDD’99 data set which came with numerous disadvantages such as:</a:t>
            </a:r>
          </a:p>
          <a:p>
            <a:pPr lvl="1"/>
            <a:r>
              <a:rPr lang="en-US" sz="1500" dirty="0"/>
              <a:t>Redundant records in training sets</a:t>
            </a:r>
          </a:p>
          <a:p>
            <a:pPr lvl="1"/>
            <a:r>
              <a:rPr lang="en-US" sz="1500" dirty="0"/>
              <a:t>Duplicate records in test sets</a:t>
            </a:r>
          </a:p>
          <a:p>
            <a:pPr lvl="1"/>
            <a:r>
              <a:rPr lang="en-US" sz="1500" dirty="0"/>
              <a:t>Exceedingly large amounts of data in the training and test sets</a:t>
            </a:r>
          </a:p>
          <a:p>
            <a:pPr marL="0" indent="0">
              <a:buNone/>
            </a:pPr>
            <a:r>
              <a:rPr lang="en-US" sz="1500" dirty="0"/>
              <a:t>The NSL-KDD data set addresses some of the issues above to make it less biased and more consistent. The package also comes with subsets of the original data set prepared for training and testing</a:t>
            </a:r>
          </a:p>
        </p:txBody>
      </p:sp>
    </p:spTree>
    <p:extLst>
      <p:ext uri="{BB962C8B-B14F-4D97-AF65-F5344CB8AC3E}">
        <p14:creationId xmlns:p14="http://schemas.microsoft.com/office/powerpoint/2010/main" val="177239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60E7-D723-0A8C-268A-2BD7801C73DF}"/>
              </a:ext>
            </a:extLst>
          </p:cNvPr>
          <p:cNvSpPr>
            <a:spLocks noGrp="1"/>
          </p:cNvSpPr>
          <p:nvPr>
            <p:ph type="ctrTitle"/>
          </p:nvPr>
        </p:nvSpPr>
        <p:spPr>
          <a:xfrm>
            <a:off x="2228088" y="2097018"/>
            <a:ext cx="7735824" cy="1069848"/>
          </a:xfrm>
        </p:spPr>
        <p:txBody>
          <a:bodyPr anchor="b">
            <a:normAutofit/>
          </a:bodyPr>
          <a:lstStyle/>
          <a:p>
            <a:r>
              <a:rPr lang="en-US" dirty="0"/>
              <a:t>Our Approach</a:t>
            </a:r>
          </a:p>
        </p:txBody>
      </p:sp>
      <p:sp>
        <p:nvSpPr>
          <p:cNvPr id="4" name="Text Placeholder 3">
            <a:extLst>
              <a:ext uri="{FF2B5EF4-FFF2-40B4-BE49-F238E27FC236}">
                <a16:creationId xmlns:a16="http://schemas.microsoft.com/office/drawing/2014/main" id="{FC353EA3-44AC-4222-CAE8-CDD9A402D8A8}"/>
              </a:ext>
            </a:extLst>
          </p:cNvPr>
          <p:cNvSpPr>
            <a:spLocks noGrp="1"/>
          </p:cNvSpPr>
          <p:nvPr>
            <p:ph type="subTitle" idx="1"/>
          </p:nvPr>
        </p:nvSpPr>
        <p:spPr>
          <a:xfrm>
            <a:off x="2034639" y="3548465"/>
            <a:ext cx="8122722" cy="2240756"/>
          </a:xfrm>
        </p:spPr>
        <p:txBody>
          <a:bodyPr>
            <a:normAutofit fontScale="85000" lnSpcReduction="10000"/>
          </a:bodyPr>
          <a:lstStyle/>
          <a:p>
            <a:pPr>
              <a:lnSpc>
                <a:spcPct val="90000"/>
              </a:lnSpc>
            </a:pPr>
            <a:r>
              <a:rPr lang="en-US" dirty="0"/>
              <a:t>Our data set will lead the model to predict one of two outcomes: normal or attack. This shows that the nature of our project lies more on the use of classification models over regression models.</a:t>
            </a:r>
          </a:p>
          <a:p>
            <a:pPr>
              <a:lnSpc>
                <a:spcPct val="90000"/>
              </a:lnSpc>
            </a:pPr>
            <a:r>
              <a:rPr lang="en-US" dirty="0"/>
              <a:t> In recent years, a number of studies have already explored the applications of popular approaches such as random forests, support vector machines, and Naïve Bayes to name a few.</a:t>
            </a:r>
          </a:p>
          <a:p>
            <a:pPr>
              <a:lnSpc>
                <a:spcPct val="90000"/>
              </a:lnSpc>
            </a:pPr>
            <a:r>
              <a:rPr lang="en-US" dirty="0"/>
              <a:t>For our project, we decided to implement a neural network trained in conjunction with popular classification algorithms. A lot of research focuses on the evaluation of standalone models with a handful emphasizing a hybrid approach, and even fewer implementing a hybrid neural network.</a:t>
            </a:r>
          </a:p>
          <a:p>
            <a:pPr>
              <a:lnSpc>
                <a:spcPct val="90000"/>
              </a:lnSpc>
            </a:pPr>
            <a:r>
              <a:rPr lang="en-US" dirty="0"/>
              <a:t>Additionally, we also plan to explore the possibility of implementing an IDS model through low-code libraries to propose an easier process for model creation.</a:t>
            </a:r>
          </a:p>
          <a:p>
            <a:pPr>
              <a:lnSpc>
                <a:spcPct val="90000"/>
              </a:lnSpc>
            </a:pPr>
            <a:endParaRPr lang="en-US" dirty="0"/>
          </a:p>
        </p:txBody>
      </p:sp>
      <p:sp>
        <p:nvSpPr>
          <p:cNvPr id="6" name="Slide Number Placeholder 5" hidden="1">
            <a:extLst>
              <a:ext uri="{FF2B5EF4-FFF2-40B4-BE49-F238E27FC236}">
                <a16:creationId xmlns:a16="http://schemas.microsoft.com/office/drawing/2014/main" id="{775D9935-690C-6FAF-8C4D-6BD48284C9D7}"/>
              </a:ext>
            </a:extLst>
          </p:cNvPr>
          <p:cNvSpPr>
            <a:spLocks noGrp="1"/>
          </p:cNvSpPr>
          <p:nvPr>
            <p:ph type="sldNum" sz="quarter" idx="4294967295"/>
          </p:nvPr>
        </p:nvSpPr>
        <p:spPr>
          <a:xfrm>
            <a:off x="329184" y="411480"/>
            <a:ext cx="521208" cy="310896"/>
          </a:xfrm>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215981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EF5A060-9030-6BAC-C6DB-D8904E095C94}"/>
              </a:ext>
            </a:extLst>
          </p:cNvPr>
          <p:cNvSpPr/>
          <p:nvPr/>
        </p:nvSpPr>
        <p:spPr>
          <a:xfrm>
            <a:off x="6031992" y="1054626"/>
            <a:ext cx="5624273" cy="4924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832104"/>
            <a:ext cx="10881360" cy="1069848"/>
          </a:xfrm>
        </p:spPr>
        <p:txBody>
          <a:bodyPr anchor="ctr">
            <a:normAutofit/>
          </a:bodyPr>
          <a:lstStyle/>
          <a:p>
            <a:r>
              <a:rPr lang="en-US" b="1" spc="600" dirty="0">
                <a:ln w="28575">
                  <a:noFill/>
                  <a:prstDash val="solid"/>
                </a:ln>
              </a:rPr>
              <a:t>The Process</a:t>
            </a:r>
          </a:p>
        </p:txBody>
      </p:sp>
      <p:sp>
        <p:nvSpPr>
          <p:cNvPr id="15" name="Text Placeholder 3">
            <a:extLst>
              <a:ext uri="{FF2B5EF4-FFF2-40B4-BE49-F238E27FC236}">
                <a16:creationId xmlns:a16="http://schemas.microsoft.com/office/drawing/2014/main" id="{EAA363EF-B012-EDF6-182E-7B19B37EB2F6}"/>
              </a:ext>
            </a:extLst>
          </p:cNvPr>
          <p:cNvSpPr>
            <a:spLocks noGrp="1"/>
          </p:cNvSpPr>
          <p:nvPr>
            <p:ph sz="half" idx="1"/>
          </p:nvPr>
        </p:nvSpPr>
        <p:spPr>
          <a:xfrm>
            <a:off x="838200" y="1825625"/>
            <a:ext cx="5181600" cy="4351338"/>
          </a:xfrm>
        </p:spPr>
        <p:txBody>
          <a:bodyPr>
            <a:normAutofit/>
          </a:bodyPr>
          <a:lstStyle/>
          <a:p>
            <a:r>
              <a:rPr lang="en-US" sz="1300" dirty="0"/>
              <a:t>The process we use for creating our models is as follows:</a:t>
            </a:r>
          </a:p>
          <a:p>
            <a:pPr marL="342900" indent="-342900">
              <a:buFont typeface="+mj-lt"/>
              <a:buAutoNum type="arabicPeriod"/>
            </a:pPr>
            <a:r>
              <a:rPr lang="en-US" sz="1300" dirty="0"/>
              <a:t>Data Preprocessing</a:t>
            </a:r>
          </a:p>
          <a:p>
            <a:pPr marL="800100" lvl="1" indent="-342900">
              <a:buFont typeface="+mj-lt"/>
              <a:buAutoNum type="arabicPeriod"/>
            </a:pPr>
            <a:r>
              <a:rPr lang="en-US" sz="1300" dirty="0"/>
              <a:t>For the NSL-KDD data set, this involves feature scaling all numerical values and encoding categorical strings using the Pandas dummy encoding method.</a:t>
            </a:r>
          </a:p>
          <a:p>
            <a:pPr marL="342900" indent="-342900">
              <a:buFont typeface="+mj-lt"/>
              <a:buAutoNum type="arabicPeriod"/>
            </a:pPr>
            <a:r>
              <a:rPr lang="en-US" sz="1300" dirty="0"/>
              <a:t>Model Training and Optimization</a:t>
            </a:r>
          </a:p>
          <a:p>
            <a:pPr marL="800100" lvl="1" indent="-342900">
              <a:buFont typeface="+mj-lt"/>
              <a:buAutoNum type="arabicPeriod"/>
            </a:pPr>
            <a:r>
              <a:rPr lang="en-US" sz="1300" dirty="0"/>
              <a:t>To train our models, we’re focusing on using the </a:t>
            </a:r>
            <a:r>
              <a:rPr lang="en-US" sz="1300" dirty="0" err="1"/>
              <a:t>PyCaret</a:t>
            </a:r>
            <a:r>
              <a:rPr lang="en-US" sz="1300" dirty="0"/>
              <a:t> library in order to implement classification model requiring minimal code outside the data preprocessing phase.</a:t>
            </a:r>
          </a:p>
          <a:p>
            <a:pPr marL="800100" lvl="1" indent="-342900">
              <a:buFont typeface="+mj-lt"/>
              <a:buAutoNum type="arabicPeriod"/>
            </a:pPr>
            <a:endParaRPr lang="en-US" sz="1300" dirty="0"/>
          </a:p>
          <a:p>
            <a:pPr marL="800100" lvl="1" indent="-342900">
              <a:buFont typeface="+mj-lt"/>
              <a:buAutoNum type="arabicPeriod"/>
            </a:pPr>
            <a:r>
              <a:rPr lang="en-US" sz="1300" dirty="0"/>
              <a:t>Additionally, we make use of stacking and boosting methods, through </a:t>
            </a:r>
            <a:r>
              <a:rPr lang="en-US" sz="1300" dirty="0" err="1"/>
              <a:t>PyCaret</a:t>
            </a:r>
            <a:r>
              <a:rPr lang="en-US" sz="1300" dirty="0"/>
              <a:t>, to further optimize our model</a:t>
            </a:r>
          </a:p>
          <a:p>
            <a:pPr marL="342900" indent="-342900">
              <a:buFont typeface="+mj-lt"/>
              <a:buAutoNum type="arabicPeriod"/>
            </a:pPr>
            <a:r>
              <a:rPr lang="en-US" sz="1300" dirty="0"/>
              <a:t>Model Evaluation</a:t>
            </a:r>
          </a:p>
          <a:p>
            <a:pPr marL="800100" lvl="1" indent="-342900">
              <a:buFont typeface="+mj-lt"/>
              <a:buAutoNum type="arabicPeriod"/>
            </a:pPr>
            <a:r>
              <a:rPr lang="en-US" sz="1300" dirty="0"/>
              <a:t>After the final model has been created, we use </a:t>
            </a:r>
            <a:r>
              <a:rPr lang="en-US" sz="1300" dirty="0" err="1"/>
              <a:t>PyCaret</a:t>
            </a:r>
            <a:r>
              <a:rPr lang="en-US" sz="1300" dirty="0"/>
              <a:t> to evaluate it on the initial dataset.</a:t>
            </a:r>
          </a:p>
          <a:p>
            <a:pPr marL="800100" lvl="1" indent="-342900">
              <a:buFont typeface="+mj-lt"/>
              <a:buAutoNum type="arabicPeriod"/>
            </a:pPr>
            <a:endParaRPr lang="en-US" sz="1300" dirty="0"/>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19" name="Content Placeholder 6">
            <a:extLst>
              <a:ext uri="{FF2B5EF4-FFF2-40B4-BE49-F238E27FC236}">
                <a16:creationId xmlns:a16="http://schemas.microsoft.com/office/drawing/2014/main" id="{4D67673E-2FD9-15A8-FCD4-E892439E3BFC}"/>
              </a:ext>
            </a:extLst>
          </p:cNvPr>
          <p:cNvGraphicFramePr>
            <a:graphicFrameLocks noGrp="1"/>
          </p:cNvGraphicFramePr>
          <p:nvPr>
            <p:ph sz="half" idx="2"/>
            <p:extLst>
              <p:ext uri="{D42A27DB-BD31-4B8C-83A1-F6EECF244321}">
                <p14:modId xmlns:p14="http://schemas.microsoft.com/office/powerpoint/2010/main" val="1351099585"/>
              </p:ext>
            </p:extLst>
          </p:nvPr>
        </p:nvGraphicFramePr>
        <p:xfrm>
          <a:off x="6254655" y="1253331"/>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0E0668C-D251-1649-EA44-FD548069CE9E}"/>
              </a:ext>
            </a:extLst>
          </p:cNvPr>
          <p:cNvSpPr/>
          <p:nvPr/>
        </p:nvSpPr>
        <p:spPr>
          <a:xfrm>
            <a:off x="1632857" y="1481328"/>
            <a:ext cx="9060873" cy="4711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850392" y="411480"/>
            <a:ext cx="10881360" cy="1069848"/>
          </a:xfrm>
        </p:spPr>
        <p:txBody>
          <a:bodyPr anchor="b">
            <a:normAutofit/>
          </a:bodyPr>
          <a:lstStyle/>
          <a:p>
            <a:r>
              <a:rPr lang="en-US" b="1" spc="600" dirty="0">
                <a:ln w="28575">
                  <a:noFill/>
                  <a:prstDash val="solid"/>
                </a:ln>
              </a:rPr>
              <a:t>The Process (Illustrated)</a:t>
            </a:r>
          </a:p>
        </p:txBody>
      </p:sp>
      <p:pic>
        <p:nvPicPr>
          <p:cNvPr id="1026" name="Picture 1">
            <a:extLst>
              <a:ext uri="{FF2B5EF4-FFF2-40B4-BE49-F238E27FC236}">
                <a16:creationId xmlns:a16="http://schemas.microsoft.com/office/drawing/2014/main" id="{34445782-9BF6-E1FB-5764-33F13E3AE3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48215" y="1738465"/>
            <a:ext cx="8230155" cy="41973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20872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F296-207B-B20E-FBB9-0F2D639D77C0}"/>
              </a:ext>
            </a:extLst>
          </p:cNvPr>
          <p:cNvSpPr>
            <a:spLocks noGrp="1"/>
          </p:cNvSpPr>
          <p:nvPr>
            <p:ph type="title"/>
          </p:nvPr>
        </p:nvSpPr>
        <p:spPr>
          <a:xfrm>
            <a:off x="776433" y="2445751"/>
            <a:ext cx="10881360" cy="1069848"/>
          </a:xfrm>
        </p:spPr>
        <p:txBody>
          <a:bodyPr/>
          <a:lstStyle/>
          <a:p>
            <a:r>
              <a:rPr lang="en-US" dirty="0"/>
              <a:t>Model Creation &amp; Results</a:t>
            </a:r>
          </a:p>
        </p:txBody>
      </p:sp>
      <p:sp>
        <p:nvSpPr>
          <p:cNvPr id="4" name="Slide Number Placeholder 3">
            <a:extLst>
              <a:ext uri="{FF2B5EF4-FFF2-40B4-BE49-F238E27FC236}">
                <a16:creationId xmlns:a16="http://schemas.microsoft.com/office/drawing/2014/main" id="{34CF2AAD-E787-BA5D-13FA-458D314F45D0}"/>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5" name="Footer Placeholder 4">
            <a:extLst>
              <a:ext uri="{FF2B5EF4-FFF2-40B4-BE49-F238E27FC236}">
                <a16:creationId xmlns:a16="http://schemas.microsoft.com/office/drawing/2014/main" id="{2778123F-8B46-3E81-DB5F-ADB0DB2F4C9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270322089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1982</TotalTime>
  <Words>1371</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Segoe UI Light (Body)</vt:lpstr>
      <vt:lpstr>Arial</vt:lpstr>
      <vt:lpstr>Calibri</vt:lpstr>
      <vt:lpstr>Courier New</vt:lpstr>
      <vt:lpstr>Segoe UI Light</vt:lpstr>
      <vt:lpstr>Tw Cen MT</vt:lpstr>
      <vt:lpstr>Office Theme</vt:lpstr>
      <vt:lpstr>Genetic Neural Network for Anomaly based network intrusion detection</vt:lpstr>
      <vt:lpstr>CONTENTS</vt:lpstr>
      <vt:lpstr>The Project</vt:lpstr>
      <vt:lpstr>Breaking it down</vt:lpstr>
      <vt:lpstr>Introducing the Data set</vt:lpstr>
      <vt:lpstr>Our Approach</vt:lpstr>
      <vt:lpstr>The Process</vt:lpstr>
      <vt:lpstr>The Process (Illustrated)</vt:lpstr>
      <vt:lpstr>Model Creation &amp; Results</vt:lpstr>
      <vt:lpstr>Creating the Neural Network</vt:lpstr>
      <vt:lpstr>Creating Classification Models</vt:lpstr>
      <vt:lpstr>Using Pycaret to Run our Neural Network</vt:lpstr>
      <vt:lpstr>Stacking All the models</vt:lpstr>
      <vt:lpstr>Analyzing the Results</vt:lpstr>
      <vt:lpstr>Predicting On the Test Set</vt:lpstr>
      <vt:lpstr>Final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NESSI: A Neural Classification Model For Anomaly Based Network Intrusion Detection</dc:title>
  <dc:creator>John Milligan</dc:creator>
  <cp:lastModifiedBy>John Milligan</cp:lastModifiedBy>
  <cp:revision>5</cp:revision>
  <dcterms:created xsi:type="dcterms:W3CDTF">2022-11-27T22:29:18Z</dcterms:created>
  <dcterms:modified xsi:type="dcterms:W3CDTF">2022-12-11T02:35:22Z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