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SantoshiCoin -- A BlockChain Application 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Haoqi Huang, Jianxi Li, Ruifeng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of</a:t>
            </a:r>
            <a:r>
              <a:rPr lang="en"/>
              <a:t> D</a:t>
            </a:r>
            <a:r>
              <a:rPr lang="en"/>
              <a:t>ecentralize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</a:t>
            </a:r>
            <a:r>
              <a:rPr b="1" lang="en" sz="2100">
                <a:solidFill>
                  <a:schemeClr val="dk1"/>
                </a:solidFill>
              </a:rPr>
              <a:t>onsensus Algorithm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Unlike the centralized system, there is no dominator in this system.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A consensus algorithm has been published to keep the reliability.</a:t>
            </a:r>
            <a:endParaRPr sz="1600"/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5781672" y="15623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Mining New Blocks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randomly added blocks </a:t>
            </a:r>
            <a:r>
              <a:rPr lang="en" sz="1600"/>
              <a:t>raised</a:t>
            </a:r>
            <a:r>
              <a:rPr lang="en" sz="1600"/>
              <a:t> the safety of this system. 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transactions will be added to the most recently blocks if it was validated after the block generated.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64000" y="2692775"/>
            <a:ext cx="71907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Hashcode stored in the head of the Blocks, meanwhile it store the previous Hashcode to make sure that it’s the valid next block.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block’s Hashcode is computed by merging the hashcode of transactions stored in this block’s body.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number of  block grows, the difficulty of </a:t>
            </a:r>
            <a:r>
              <a:rPr lang="en"/>
              <a:t>substituting </a:t>
            </a:r>
            <a:r>
              <a:rPr lang="en"/>
              <a:t> the transactions stored in the previous blocks will sharply increased.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structure ensure the safety of the blockchain.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7" y="647024"/>
            <a:ext cx="8473825" cy="18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Exchange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58825" y="1969600"/>
            <a:ext cx="2214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Cash Transaction’s</a:t>
            </a:r>
            <a:r>
              <a:rPr lang="en" sz="1600"/>
              <a:t>  cash flow is between cashiers and traders.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863" y="1301950"/>
            <a:ext cx="6366373" cy="352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History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25" y="1339025"/>
            <a:ext cx="6249025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" type="body"/>
          </p:nvPr>
        </p:nvSpPr>
        <p:spPr>
          <a:xfrm>
            <a:off x="258825" y="1969600"/>
            <a:ext cx="2214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Transaction history</a:t>
            </a:r>
            <a:r>
              <a:rPr lang="en" sz="1600"/>
              <a:t> is read from blockchain and accessible for every user.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Progress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85475" y="1969600"/>
            <a:ext cx="2361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Progress</a:t>
            </a:r>
            <a:r>
              <a:rPr lang="en" sz="1600"/>
              <a:t> is handled by miners and three miners is required for a whole validation progress.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725" y="1289575"/>
            <a:ext cx="6292125" cy="35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!</a:t>
            </a:r>
            <a:endParaRPr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bitcoin and NASA?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-BItcoin’s actually going to the moon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project is a digital currency transaction platform, which leveraged the concept of BlockChain, and decentralized data management.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application focuses on the EcoSystem </a:t>
            </a:r>
            <a:r>
              <a:rPr b="1" lang="en"/>
              <a:t>architecture</a:t>
            </a:r>
            <a:r>
              <a:rPr b="1" lang="en"/>
              <a:t>, design of BlockChain, consensus algorithms, and the transaction process handling.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DUTY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Admin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Admin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Cashier</a:t>
            </a:r>
            <a:endParaRPr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176075"/>
            <a:ext cx="3837000" cy="45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 Admin:</a:t>
            </a:r>
            <a:r>
              <a:rPr lang="en" sz="1600"/>
              <a:t> manage networks, enterprises, and enterprise admins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Enterprise Admin: </a:t>
            </a:r>
            <a:r>
              <a:rPr lang="en" sz="1600"/>
              <a:t>manage organizations, employees, and user accounts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Trader: request, or send coins to another trader. Buy or sell cash with cashiers.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Miner: Validate and write transactions to ledger. Mine a new block and add it to the most current blockchain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Cashier: Set sell or buy prices, approve transactions with traders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050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960425" y="1643925"/>
            <a:ext cx="2904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 model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968375" y="630225"/>
            <a:ext cx="6735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Approaches/How-to</a:t>
            </a:r>
            <a:endParaRPr/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390275" y="1580625"/>
            <a:ext cx="6331500" cy="28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Newest BlockChain API:</a:t>
            </a:r>
            <a:r>
              <a:rPr lang="en"/>
              <a:t> loop through all enterprises and looking for the longest BlockChain, if two BlockChain has a same length, check who has longer transaction array list, then return the found blockchain.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Transaction API:</a:t>
            </a:r>
            <a:r>
              <a:rPr lang="en"/>
              <a:t> another API who extends searchNewestBlockChainAPI, will first </a:t>
            </a:r>
            <a:r>
              <a:rPr lang="en"/>
              <a:t>search</a:t>
            </a:r>
            <a:r>
              <a:rPr lang="en"/>
              <a:t> for newest blockchain, then loop through every block, and every transaction array list.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Model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123275" y="1375175"/>
            <a:ext cx="30714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Peer 2 Peer Transaction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a request or send SantoshiCoin is e</a:t>
            </a:r>
            <a:r>
              <a:rPr lang="en" sz="1600"/>
              <a:t>xecuted by a trader and 2 traders get involved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SantoshiCoin transaction must be verified by 3 miners before written to ledger</a:t>
            </a:r>
            <a:endParaRPr sz="1600"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650447" y="13751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Cash Transaction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Traders can select any cashier to sell or buy coins on listed price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Cash Flow is between trader and Cashier, and yet, transactions need to validated by miners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Shape 110"/>
          <p:cNvSpPr/>
          <p:nvPr/>
        </p:nvSpPr>
        <p:spPr>
          <a:xfrm>
            <a:off x="278084" y="269317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278073" y="28307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sendCoin()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requestCoin()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06420" y="2104390"/>
            <a:ext cx="198900" cy="593656"/>
            <a:chOff x="777447" y="1610215"/>
            <a:chExt cx="198900" cy="593656"/>
          </a:xfrm>
        </p:grpSpPr>
        <p:cxnSp>
          <p:nvCxnSpPr>
            <p:cNvPr id="113" name="Shape 1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Shape 1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278075" y="954704"/>
            <a:ext cx="22428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Users either send or request coins to/from another user</a:t>
            </a:r>
            <a:endParaRPr sz="1600"/>
          </a:p>
        </p:txBody>
      </p:sp>
      <p:sp>
        <p:nvSpPr>
          <p:cNvPr descr="Background pointer shape in timeline graphic" id="116" name="Shape 116"/>
          <p:cNvSpPr/>
          <p:nvPr/>
        </p:nvSpPr>
        <p:spPr>
          <a:xfrm>
            <a:off x="1754204" y="26931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2063467" y="2830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approve()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2621782" y="3433133"/>
            <a:ext cx="198900" cy="593656"/>
            <a:chOff x="2223534" y="2938958"/>
            <a:chExt cx="198900" cy="593656"/>
          </a:xfrm>
        </p:grpSpPr>
        <p:cxnSp>
          <p:nvCxnSpPr>
            <p:cNvPr id="119" name="Shape 1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Shape 1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1166337" y="40738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requesting, the other user could approve it, or decline it</a:t>
            </a:r>
            <a:endParaRPr sz="1600"/>
          </a:p>
        </p:txBody>
      </p:sp>
      <p:sp>
        <p:nvSpPr>
          <p:cNvPr descr="Background pointer shape in timeline graphic" id="122" name="Shape 122"/>
          <p:cNvSpPr/>
          <p:nvPr/>
        </p:nvSpPr>
        <p:spPr>
          <a:xfrm>
            <a:off x="3409123" y="26931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704905" y="2830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validate()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4256695" y="2104390"/>
            <a:ext cx="198900" cy="593656"/>
            <a:chOff x="3918084" y="1610215"/>
            <a:chExt cx="198900" cy="593656"/>
          </a:xfrm>
        </p:grpSpPr>
        <p:cxnSp>
          <p:nvCxnSpPr>
            <p:cNvPr id="125" name="Shape 1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3082425" y="954700"/>
            <a:ext cx="2377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Miner will validate the transaction by checking if the coin sender has enough coins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28" name="Shape 128"/>
          <p:cNvSpPr/>
          <p:nvPr/>
        </p:nvSpPr>
        <p:spPr>
          <a:xfrm>
            <a:off x="5064043" y="26931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5353849" y="2830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writeLedge()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5910220" y="3433133"/>
            <a:ext cx="198900" cy="593656"/>
            <a:chOff x="5958946" y="2938958"/>
            <a:chExt cx="198900" cy="593656"/>
          </a:xfrm>
        </p:grpSpPr>
        <p:cxnSp>
          <p:nvCxnSpPr>
            <p:cNvPr id="131" name="Shape 13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Shape 1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5064050" y="4026800"/>
            <a:ext cx="25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Then miner will write this transaction to the most current block in the chain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4" name="Shape 134"/>
          <p:cNvSpPr/>
          <p:nvPr/>
        </p:nvSpPr>
        <p:spPr>
          <a:xfrm>
            <a:off x="6718963" y="269317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7048662" y="2830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updateBlock</a:t>
            </a:r>
            <a:r>
              <a:rPr b="1" lang="en" sz="1600">
                <a:solidFill>
                  <a:schemeClr val="lt1"/>
                </a:solidFill>
              </a:rPr>
              <a:t>()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7606957" y="2104390"/>
            <a:ext cx="198900" cy="593656"/>
            <a:chOff x="3918084" y="1610215"/>
            <a:chExt cx="198900" cy="593656"/>
          </a:xfrm>
        </p:grpSpPr>
        <p:cxnSp>
          <p:nvCxnSpPr>
            <p:cNvPr id="137" name="Shape 1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6394075" y="954700"/>
            <a:ext cx="2472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T</a:t>
            </a:r>
            <a:r>
              <a:rPr lang="en" sz="1600"/>
              <a:t>he system will search for newest blockchain and update current user’s blockchain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0" name="Shape 140"/>
          <p:cNvSpPr txBox="1"/>
          <p:nvPr/>
        </p:nvSpPr>
        <p:spPr>
          <a:xfrm>
            <a:off x="2525700" y="272325"/>
            <a:ext cx="3660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P2P Transaction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5" name="Shape 145"/>
          <p:cNvSpPr/>
          <p:nvPr/>
        </p:nvSpPr>
        <p:spPr>
          <a:xfrm>
            <a:off x="441784" y="25923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41773" y="27298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Setprice()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1070120" y="2003540"/>
            <a:ext cx="198900" cy="593656"/>
            <a:chOff x="777447" y="1610215"/>
            <a:chExt cx="198900" cy="593656"/>
          </a:xfrm>
        </p:grpSpPr>
        <p:cxnSp>
          <p:nvCxnSpPr>
            <p:cNvPr id="148" name="Shape 14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Shape 14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441775" y="9645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As a Cashier,you should post your </a:t>
            </a:r>
            <a:r>
              <a:rPr lang="en" sz="1600"/>
              <a:t>expectations</a:t>
            </a:r>
            <a:r>
              <a:rPr lang="en" sz="1600"/>
              <a:t> to the market...</a:t>
            </a:r>
            <a:endParaRPr sz="1600"/>
          </a:p>
        </p:txBody>
      </p:sp>
      <p:sp>
        <p:nvSpPr>
          <p:cNvPr descr="Background pointer shape in timeline graphic" id="151" name="Shape 151"/>
          <p:cNvSpPr/>
          <p:nvPr/>
        </p:nvSpPr>
        <p:spPr>
          <a:xfrm>
            <a:off x="1917904" y="25923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2227167" y="27298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WQ.add(request)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2785482" y="3332283"/>
            <a:ext cx="198900" cy="593656"/>
            <a:chOff x="2223534" y="2938958"/>
            <a:chExt cx="198900" cy="593656"/>
          </a:xfrm>
        </p:grpSpPr>
        <p:cxnSp>
          <p:nvCxnSpPr>
            <p:cNvPr id="154" name="Shape 15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Shape 15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1345187" y="4151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a trader is willing to make a </a:t>
            </a:r>
            <a:r>
              <a:rPr lang="en" sz="1600"/>
              <a:t>transaction</a:t>
            </a:r>
            <a:r>
              <a:rPr lang="en" sz="1600"/>
              <a:t>,he gonna make a request</a:t>
            </a:r>
            <a:endParaRPr sz="1600"/>
          </a:p>
        </p:txBody>
      </p:sp>
      <p:sp>
        <p:nvSpPr>
          <p:cNvPr descr="Background pointer shape in timeline graphic" id="157" name="Shape 157"/>
          <p:cNvSpPr/>
          <p:nvPr/>
        </p:nvSpPr>
        <p:spPr>
          <a:xfrm>
            <a:off x="3572823" y="25923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3868605" y="27298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Approve &amp;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Decline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4420395" y="2003540"/>
            <a:ext cx="198900" cy="593656"/>
            <a:chOff x="3918084" y="1610215"/>
            <a:chExt cx="198900" cy="593656"/>
          </a:xfrm>
        </p:grpSpPr>
        <p:cxnSp>
          <p:nvCxnSpPr>
            <p:cNvPr id="160" name="Shape 16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3404944" y="9645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Cashier should deal with the requestand cash is supposed to be  paid.</a:t>
            </a:r>
            <a:endParaRPr sz="1600"/>
          </a:p>
        </p:txBody>
      </p:sp>
      <p:sp>
        <p:nvSpPr>
          <p:cNvPr descr="Background pointer shape in timeline graphic" id="163" name="Shape 163"/>
          <p:cNvSpPr/>
          <p:nvPr/>
        </p:nvSpPr>
        <p:spPr>
          <a:xfrm>
            <a:off x="5227743" y="25923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5517549" y="27298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Validation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6073920" y="3332283"/>
            <a:ext cx="198900" cy="593656"/>
            <a:chOff x="5958946" y="2938958"/>
            <a:chExt cx="198900" cy="593656"/>
          </a:xfrm>
        </p:grpSpPr>
        <p:cxnSp>
          <p:nvCxnSpPr>
            <p:cNvPr id="166" name="Shape 16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Shape 16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4891375" y="4151050"/>
            <a:ext cx="300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Miner will validate the transaction by checking if the coin sender has enough coins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69" name="Shape 169"/>
          <p:cNvSpPr/>
          <p:nvPr/>
        </p:nvSpPr>
        <p:spPr>
          <a:xfrm>
            <a:off x="6882663" y="25923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7212362" y="27298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Update needed!!!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7770657" y="2003540"/>
            <a:ext cx="198900" cy="593656"/>
            <a:chOff x="3918084" y="1610215"/>
            <a:chExt cx="198900" cy="593656"/>
          </a:xfrm>
        </p:grpSpPr>
        <p:cxnSp>
          <p:nvCxnSpPr>
            <p:cNvPr id="172" name="Shape 17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6786829" y="9645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Then miner will write this transaction to the most current block in the chain.</a:t>
            </a:r>
            <a:endParaRPr sz="1600"/>
          </a:p>
        </p:txBody>
      </p:sp>
      <p:sp>
        <p:nvSpPr>
          <p:cNvPr id="175" name="Shape 175"/>
          <p:cNvSpPr txBox="1"/>
          <p:nvPr/>
        </p:nvSpPr>
        <p:spPr>
          <a:xfrm>
            <a:off x="2525700" y="272325"/>
            <a:ext cx="3660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Cash Exchange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Design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911525" y="1211350"/>
            <a:ext cx="36513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Structure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project, the structure of blockchain is </a:t>
            </a:r>
            <a:r>
              <a:rPr lang="en" sz="1600"/>
              <a:t>simulated</a:t>
            </a:r>
            <a:r>
              <a:rPr lang="en" sz="1600"/>
              <a:t> by HashMap, the key  is the index and the Block store in the value of the HashMap.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Inside the  block, there are head to store the attribute and body to store the transactions. 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" y="1141550"/>
            <a:ext cx="3982575" cy="35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